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drawings/drawing1.xml" ContentType="application/vnd.openxmlformats-officedocument.drawingml.chartshapes+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Ex1.xml" ContentType="application/vnd.ms-office.chartex+xml"/>
  <Override PartName="/ppt/charts/style1.xml" ContentType="application/vnd.ms-office.chartstyle+xml"/>
  <Override PartName="/ppt/charts/colors1.xml" ContentType="application/vnd.ms-office.chartcolorstyle+xml"/>
  <Override PartName="/ppt/charts/chart20.xml" ContentType="application/vnd.openxmlformats-officedocument.drawingml.chart+xml"/>
  <Override PartName="/ppt/charts/style2.xml" ContentType="application/vnd.ms-office.chartstyle+xml"/>
  <Override PartName="/ppt/charts/colors2.xml" ContentType="application/vnd.ms-office.chartcolorstyle+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style3.xml" ContentType="application/vnd.ms-office.chartstyle+xml"/>
  <Override PartName="/ppt/charts/colors3.xml" ContentType="application/vnd.ms-office.chartcolorstyle+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chart42.xml" ContentType="application/vnd.openxmlformats-officedocument.drawingml.chart+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chart49.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charts/chart52.xml" ContentType="application/vnd.openxmlformats-officedocument.drawingml.chart+xml"/>
  <Override PartName="/ppt/charts/style4.xml" ContentType="application/vnd.ms-office.chartstyle+xml"/>
  <Override PartName="/ppt/charts/colors4.xml" ContentType="application/vnd.ms-office.chartcolorstyle+xml"/>
  <Override PartName="/ppt/charts/chart53.xml" ContentType="application/vnd.openxmlformats-officedocument.drawingml.chart+xml"/>
  <Override PartName="/ppt/charts/chart54.xml" ContentType="application/vnd.openxmlformats-officedocument.drawingml.chart+xml"/>
  <Override PartName="/ppt/charts/chart55.xml" ContentType="application/vnd.openxmlformats-officedocument.drawingml.chart+xml"/>
  <Override PartName="/ppt/charts/chart56.xml" ContentType="application/vnd.openxmlformats-officedocument.drawingml.chart+xml"/>
  <Override PartName="/ppt/charts/style5.xml" ContentType="application/vnd.ms-office.chartstyle+xml"/>
  <Override PartName="/ppt/charts/colors5.xml" ContentType="application/vnd.ms-office.chartcolorstyle+xml"/>
  <Override PartName="/ppt/charts/chart57.xml" ContentType="application/vnd.openxmlformats-officedocument.drawingml.chart+xml"/>
  <Override PartName="/ppt/charts/chart58.xml" ContentType="application/vnd.openxmlformats-officedocument.drawingml.chart+xml"/>
  <Override PartName="/ppt/charts/chart59.xml" ContentType="application/vnd.openxmlformats-officedocument.drawingml.chart+xml"/>
  <Override PartName="/ppt/charts/chart60.xml" ContentType="application/vnd.openxmlformats-officedocument.drawingml.chart+xml"/>
  <Override PartName="/ppt/charts/style6.xml" ContentType="application/vnd.ms-office.chartstyle+xml"/>
  <Override PartName="/ppt/charts/colors6.xml" ContentType="application/vnd.ms-office.chartcolorstyle+xml"/>
  <Override PartName="/ppt/charts/chart61.xml" ContentType="application/vnd.openxmlformats-officedocument.drawingml.chart+xml"/>
  <Override PartName="/ppt/charts/chart62.xml" ContentType="application/vnd.openxmlformats-officedocument.drawingml.chart+xml"/>
  <Override PartName="/ppt/charts/chart63.xml" ContentType="application/vnd.openxmlformats-officedocument.drawingml.chart+xml"/>
  <Override PartName="/ppt/charts/chart64.xml" ContentType="application/vnd.openxmlformats-officedocument.drawingml.chart+xml"/>
  <Override PartName="/ppt/charts/style7.xml" ContentType="application/vnd.ms-office.chartstyle+xml"/>
  <Override PartName="/ppt/charts/colors7.xml" ContentType="application/vnd.ms-office.chartcolorstyle+xml"/>
  <Override PartName="/ppt/charts/chart65.xml" ContentType="application/vnd.openxmlformats-officedocument.drawingml.chart+xml"/>
  <Override PartName="/ppt/charts/style8.xml" ContentType="application/vnd.ms-office.chartstyle+xml"/>
  <Override PartName="/ppt/charts/colors8.xml" ContentType="application/vnd.ms-office.chartcolorstyle+xml"/>
  <Override PartName="/ppt/charts/chart66.xml" ContentType="application/vnd.openxmlformats-officedocument.drawingml.chart+xml"/>
  <Override PartName="/ppt/charts/style9.xml" ContentType="application/vnd.ms-office.chartstyle+xml"/>
  <Override PartName="/ppt/charts/colors9.xml" ContentType="application/vnd.ms-office.chartcolorstyle+xml"/>
  <Override PartName="/ppt/charts/chart67.xml" ContentType="application/vnd.openxmlformats-officedocument.drawingml.chart+xml"/>
  <Override PartName="/ppt/charts/chart68.xml" ContentType="application/vnd.openxmlformats-officedocument.drawingml.chart+xml"/>
  <Override PartName="/ppt/charts/chart69.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70.xml" ContentType="application/vnd.openxmlformats-officedocument.drawingml.chart+xml"/>
  <Override PartName="/ppt/charts/chart7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drawings/drawing2.xml" ContentType="application/vnd.openxmlformats-officedocument.drawingml.chartshapes+xml"/>
  <Override PartName="/ppt/charts/chart75.xml" ContentType="application/vnd.openxmlformats-officedocument.drawingml.chart+xml"/>
  <Override PartName="/ppt/charts/chart76.xml" ContentType="application/vnd.openxmlformats-officedocument.drawingml.chart+xml"/>
  <Override PartName="/ppt/charts/chart77.xml" ContentType="application/vnd.openxmlformats-officedocument.drawingml.chart+xml"/>
  <Override PartName="/ppt/charts/chart78.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79.xml" ContentType="application/vnd.openxmlformats-officedocument.drawingml.chart+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83.xml" ContentType="application/vnd.openxmlformats-officedocument.drawingml.chart+xml"/>
  <Override PartName="/ppt/charts/chart84.xml" ContentType="application/vnd.openxmlformats-officedocument.drawingml.chart+xml"/>
  <Override PartName="/ppt/charts/chart85.xml" ContentType="application/vnd.openxmlformats-officedocument.drawingml.chart+xml"/>
  <Override PartName="/ppt/charts/chart86.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87.xml" ContentType="application/vnd.openxmlformats-officedocument.drawingml.chart+xml"/>
  <Override PartName="/ppt/charts/chart88.xml" ContentType="application/vnd.openxmlformats-officedocument.drawingml.chart+xml"/>
  <Override PartName="/ppt/charts/chart89.xml" ContentType="application/vnd.openxmlformats-officedocument.drawingml.chart+xml"/>
  <Override PartName="/ppt/notesSlides/notesSlide1.xml" ContentType="application/vnd.openxmlformats-officedocument.presentationml.notesSlide+xml"/>
  <Override PartName="/ppt/charts/chart90.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91.xml" ContentType="application/vnd.openxmlformats-officedocument.drawingml.chart+xml"/>
  <Override PartName="/ppt/charts/chart92.xml" ContentType="application/vnd.openxmlformats-officedocument.drawingml.chart+xml"/>
  <Override PartName="/ppt/charts/chart93.xml" ContentType="application/vnd.openxmlformats-officedocument.drawingml.chart+xml"/>
  <Override PartName="/ppt/charts/chart94.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95.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96.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97.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98.xml" ContentType="application/vnd.openxmlformats-officedocument.drawingml.chart+xml"/>
  <Override PartName="/ppt/charts/chart99.xml" ContentType="application/vnd.openxmlformats-officedocument.drawingml.chart+xml"/>
  <Override PartName="/ppt/charts/chart100.xml" ContentType="application/vnd.openxmlformats-officedocument.drawingml.chart+xml"/>
  <Override PartName="/ppt/charts/chart101.xml" ContentType="application/vnd.openxmlformats-officedocument.drawingml.chart+xml"/>
  <Override PartName="/ppt/charts/chart102.xml" ContentType="application/vnd.openxmlformats-officedocument.drawingml.chart+xml"/>
  <Override PartName="/ppt/charts/chart103.xml" ContentType="application/vnd.openxmlformats-officedocument.drawingml.chart+xml"/>
  <Override PartName="/ppt/charts/chart104.xml" ContentType="application/vnd.openxmlformats-officedocument.drawingml.chart+xml"/>
  <Override PartName="/ppt/charts/chart105.xml" ContentType="application/vnd.openxmlformats-officedocument.drawingml.chart+xml"/>
  <Override PartName="/ppt/charts/chart106.xml" ContentType="application/vnd.openxmlformats-officedocument.drawingml.chart+xml"/>
  <Override PartName="/ppt/charts/chart107.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108.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109.xml" ContentType="application/vnd.openxmlformats-officedocument.drawingml.chart+xml"/>
  <Override PartName="/ppt/charts/chart110.xml" ContentType="application/vnd.openxmlformats-officedocument.drawingml.chart+xml"/>
  <Override PartName="/ppt/charts/chart111.xml" ContentType="application/vnd.openxmlformats-officedocument.drawingml.chart+xml"/>
  <Override PartName="/ppt/charts/chart11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113.xml" ContentType="application/vnd.openxmlformats-officedocument.drawingml.chart+xml"/>
  <Override PartName="/ppt/charts/chart114.xml" ContentType="application/vnd.openxmlformats-officedocument.drawingml.chart+xml"/>
  <Override PartName="/ppt/charts/chart115.xml" ContentType="application/vnd.openxmlformats-officedocument.drawingml.chart+xml"/>
  <Override PartName="/ppt/charts/chart116.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117.xml" ContentType="application/vnd.openxmlformats-officedocument.drawingml.chart+xml"/>
  <Override PartName="/ppt/charts/chart118.xml" ContentType="application/vnd.openxmlformats-officedocument.drawingml.chart+xml"/>
  <Override PartName="/ppt/charts/chart119.xml" ContentType="application/vnd.openxmlformats-officedocument.drawingml.chart+xml"/>
  <Override PartName="/ppt/charts/chart120.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121.xml" ContentType="application/vnd.openxmlformats-officedocument.drawingml.chart+xml"/>
  <Override PartName="/ppt/charts/chart122.xml" ContentType="application/vnd.openxmlformats-officedocument.drawingml.chart+xml"/>
  <Override PartName="/ppt/charts/chart123.xml" ContentType="application/vnd.openxmlformats-officedocument.drawingml.chart+xml"/>
  <Override PartName="/ppt/charts/chart124.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125.xml" ContentType="application/vnd.openxmlformats-officedocument.drawingml.chart+xml"/>
  <Override PartName="/ppt/charts/chart126.xml" ContentType="application/vnd.openxmlformats-officedocument.drawingml.chart+xml"/>
  <Override PartName="/ppt/charts/chart127.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128.xml" ContentType="application/vnd.openxmlformats-officedocument.drawingml.chart+xml"/>
  <Override PartName="/ppt/charts/chart129.xml" ContentType="application/vnd.openxmlformats-officedocument.drawingml.chart+xml"/>
  <Override PartName="/ppt/charts/chart130.xml" ContentType="application/vnd.openxmlformats-officedocument.drawingml.chart+xml"/>
  <Override PartName="/ppt/charts/chart131.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132.xml" ContentType="application/vnd.openxmlformats-officedocument.drawingml.chart+xml"/>
  <Override PartName="/ppt/charts/chart133.xml" ContentType="application/vnd.openxmlformats-officedocument.drawingml.chart+xml"/>
  <Override PartName="/ppt/charts/chart134.xml" ContentType="application/vnd.openxmlformats-officedocument.drawingml.chart+xml"/>
  <Override PartName="/ppt/charts/chart135.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136.xml" ContentType="application/vnd.openxmlformats-officedocument.drawingml.chart+xml"/>
  <Override PartName="/ppt/charts/chart137.xml" ContentType="application/vnd.openxmlformats-officedocument.drawingml.chart+xml"/>
  <Override PartName="/ppt/charts/chart138.xml" ContentType="application/vnd.openxmlformats-officedocument.drawingml.chart+xml"/>
  <Override PartName="/ppt/charts/chart139.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140.xml" ContentType="application/vnd.openxmlformats-officedocument.drawingml.chart+xml"/>
  <Override PartName="/ppt/charts/chart141.xml" ContentType="application/vnd.openxmlformats-officedocument.drawingml.chart+xml"/>
  <Override PartName="/ppt/charts/chart142.xml" ContentType="application/vnd.openxmlformats-officedocument.drawingml.chart+xml"/>
  <Override PartName="/ppt/charts/chart143.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144.xml" ContentType="application/vnd.openxmlformats-officedocument.drawingml.chart+xml"/>
  <Override PartName="/ppt/charts/chart145.xml" ContentType="application/vnd.openxmlformats-officedocument.drawingml.chart+xml"/>
  <Override PartName="/ppt/charts/chart146.xml" ContentType="application/vnd.openxmlformats-officedocument.drawingml.chart+xml"/>
  <Override PartName="/ppt/charts/chart147.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148.xml" ContentType="application/vnd.openxmlformats-officedocument.drawingml.chart+xml"/>
  <Override PartName="/ppt/charts/chart149.xml" ContentType="application/vnd.openxmlformats-officedocument.drawingml.chart+xml"/>
  <Override PartName="/ppt/charts/chart150.xml" ContentType="application/vnd.openxmlformats-officedocument.drawingml.chart+xml"/>
  <Override PartName="/ppt/charts/chart151.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152.xml" ContentType="application/vnd.openxmlformats-officedocument.drawingml.chart+xml"/>
  <Override PartName="/ppt/charts/chart153.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41"/>
  </p:notesMasterIdLst>
  <p:handoutMasterIdLst>
    <p:handoutMasterId r:id="rId142"/>
  </p:handoutMasterIdLst>
  <p:sldIdLst>
    <p:sldId id="256" r:id="rId2"/>
    <p:sldId id="375" r:id="rId3"/>
    <p:sldId id="374" r:id="rId4"/>
    <p:sldId id="373" r:id="rId5"/>
    <p:sldId id="372" r:id="rId6"/>
    <p:sldId id="377" r:id="rId7"/>
    <p:sldId id="376" r:id="rId8"/>
    <p:sldId id="529" r:id="rId9"/>
    <p:sldId id="380" r:id="rId10"/>
    <p:sldId id="379" r:id="rId11"/>
    <p:sldId id="530" r:id="rId12"/>
    <p:sldId id="370" r:id="rId13"/>
    <p:sldId id="531" r:id="rId14"/>
    <p:sldId id="532" r:id="rId15"/>
    <p:sldId id="394" r:id="rId16"/>
    <p:sldId id="398" r:id="rId17"/>
    <p:sldId id="403" r:id="rId18"/>
    <p:sldId id="406" r:id="rId19"/>
    <p:sldId id="408" r:id="rId20"/>
    <p:sldId id="410" r:id="rId21"/>
    <p:sldId id="510" r:id="rId22"/>
    <p:sldId id="522" r:id="rId23"/>
    <p:sldId id="326" r:id="rId24"/>
    <p:sldId id="277" r:id="rId25"/>
    <p:sldId id="258" r:id="rId26"/>
    <p:sldId id="309" r:id="rId27"/>
    <p:sldId id="344" r:id="rId28"/>
    <p:sldId id="519" r:id="rId29"/>
    <p:sldId id="281" r:id="rId30"/>
    <p:sldId id="278" r:id="rId31"/>
    <p:sldId id="285" r:id="rId32"/>
    <p:sldId id="286" r:id="rId33"/>
    <p:sldId id="287" r:id="rId34"/>
    <p:sldId id="288" r:id="rId35"/>
    <p:sldId id="306" r:id="rId36"/>
    <p:sldId id="300" r:id="rId37"/>
    <p:sldId id="289" r:id="rId38"/>
    <p:sldId id="305" r:id="rId39"/>
    <p:sldId id="291" r:id="rId40"/>
    <p:sldId id="292" r:id="rId41"/>
    <p:sldId id="293" r:id="rId42"/>
    <p:sldId id="294" r:id="rId43"/>
    <p:sldId id="301" r:id="rId44"/>
    <p:sldId id="297" r:id="rId45"/>
    <p:sldId id="307" r:id="rId46"/>
    <p:sldId id="308" r:id="rId47"/>
    <p:sldId id="298" r:id="rId48"/>
    <p:sldId id="299" r:id="rId49"/>
    <p:sldId id="518" r:id="rId50"/>
    <p:sldId id="385" r:id="rId51"/>
    <p:sldId id="386" r:id="rId52"/>
    <p:sldId id="520" r:id="rId53"/>
    <p:sldId id="280" r:id="rId54"/>
    <p:sldId id="443" r:id="rId55"/>
    <p:sldId id="525" r:id="rId56"/>
    <p:sldId id="327" r:id="rId57"/>
    <p:sldId id="262" r:id="rId58"/>
    <p:sldId id="483" r:id="rId59"/>
    <p:sldId id="484" r:id="rId60"/>
    <p:sldId id="359" r:id="rId61"/>
    <p:sldId id="450" r:id="rId62"/>
    <p:sldId id="395" r:id="rId63"/>
    <p:sldId id="486" r:id="rId64"/>
    <p:sldId id="471" r:id="rId65"/>
    <p:sldId id="487" r:id="rId66"/>
    <p:sldId id="509" r:id="rId67"/>
    <p:sldId id="526" r:id="rId68"/>
    <p:sldId id="523" r:id="rId69"/>
    <p:sldId id="488" r:id="rId70"/>
    <p:sldId id="494" r:id="rId71"/>
    <p:sldId id="358" r:id="rId72"/>
    <p:sldId id="414" r:id="rId73"/>
    <p:sldId id="415" r:id="rId74"/>
    <p:sldId id="496" r:id="rId75"/>
    <p:sldId id="468" r:id="rId76"/>
    <p:sldId id="417" r:id="rId77"/>
    <p:sldId id="497" r:id="rId78"/>
    <p:sldId id="470" r:id="rId79"/>
    <p:sldId id="419" r:id="rId80"/>
    <p:sldId id="474" r:id="rId81"/>
    <p:sldId id="475" r:id="rId82"/>
    <p:sldId id="421" r:id="rId83"/>
    <p:sldId id="422" r:id="rId84"/>
    <p:sldId id="478" r:id="rId85"/>
    <p:sldId id="511" r:id="rId86"/>
    <p:sldId id="424" r:id="rId87"/>
    <p:sldId id="454" r:id="rId88"/>
    <p:sldId id="469" r:id="rId89"/>
    <p:sldId id="426" r:id="rId90"/>
    <p:sldId id="455" r:id="rId91"/>
    <p:sldId id="513" r:id="rId92"/>
    <p:sldId id="514" r:id="rId93"/>
    <p:sldId id="524" r:id="rId94"/>
    <p:sldId id="465" r:id="rId95"/>
    <p:sldId id="476" r:id="rId96"/>
    <p:sldId id="430" r:id="rId97"/>
    <p:sldId id="453" r:id="rId98"/>
    <p:sldId id="432" r:id="rId99"/>
    <p:sldId id="456" r:id="rId100"/>
    <p:sldId id="501" r:id="rId101"/>
    <p:sldId id="503" r:id="rId102"/>
    <p:sldId id="512" r:id="rId103"/>
    <p:sldId id="460" r:id="rId104"/>
    <p:sldId id="504" r:id="rId105"/>
    <p:sldId id="437" r:id="rId106"/>
    <p:sldId id="521" r:id="rId107"/>
    <p:sldId id="505" r:id="rId108"/>
    <p:sldId id="368" r:id="rId109"/>
    <p:sldId id="445" r:id="rId110"/>
    <p:sldId id="352" r:id="rId111"/>
    <p:sldId id="444" r:id="rId112"/>
    <p:sldId id="492" r:id="rId113"/>
    <p:sldId id="351" r:id="rId114"/>
    <p:sldId id="515" r:id="rId115"/>
    <p:sldId id="461" r:id="rId116"/>
    <p:sldId id="275" r:id="rId117"/>
    <p:sldId id="462" r:id="rId118"/>
    <p:sldId id="312" r:id="rId119"/>
    <p:sldId id="490" r:id="rId120"/>
    <p:sldId id="458" r:id="rId121"/>
    <p:sldId id="438" r:id="rId122"/>
    <p:sldId id="507" r:id="rId123"/>
    <p:sldId id="457" r:id="rId124"/>
    <p:sldId id="439" r:id="rId125"/>
    <p:sldId id="440" r:id="rId126"/>
    <p:sldId id="441" r:id="rId127"/>
    <p:sldId id="480" r:id="rId128"/>
    <p:sldId id="400" r:id="rId129"/>
    <p:sldId id="459" r:id="rId130"/>
    <p:sldId id="387" r:id="rId131"/>
    <p:sldId id="527" r:id="rId132"/>
    <p:sldId id="528" r:id="rId133"/>
    <p:sldId id="416" r:id="rId134"/>
    <p:sldId id="388" r:id="rId135"/>
    <p:sldId id="389" r:id="rId136"/>
    <p:sldId id="393" r:id="rId137"/>
    <p:sldId id="390" r:id="rId138"/>
    <p:sldId id="391" r:id="rId139"/>
    <p:sldId id="392" r:id="rId140"/>
  </p:sldIdLst>
  <p:sldSz cx="9144000" cy="6858000" type="screen4x3"/>
  <p:notesSz cx="7099300" cy="10234613"/>
  <p:defaultTextStyle>
    <a:defPPr>
      <a:defRPr lang="pl-PL"/>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5613" indent="1588" algn="l" rtl="0" fontAlgn="base">
      <a:spcBef>
        <a:spcPct val="0"/>
      </a:spcBef>
      <a:spcAft>
        <a:spcPct val="0"/>
      </a:spcAft>
      <a:defRPr sz="2400" kern="1200">
        <a:solidFill>
          <a:schemeClr val="tx1"/>
        </a:solidFill>
        <a:latin typeface="Times New Roman" pitchFamily="18" charset="0"/>
        <a:ea typeface="+mn-ea"/>
        <a:cs typeface="+mn-cs"/>
      </a:defRPr>
    </a:lvl2pPr>
    <a:lvl3pPr marL="912813" indent="1588" algn="l" rtl="0" fontAlgn="base">
      <a:spcBef>
        <a:spcPct val="0"/>
      </a:spcBef>
      <a:spcAft>
        <a:spcPct val="0"/>
      </a:spcAft>
      <a:defRPr sz="2400" kern="1200">
        <a:solidFill>
          <a:schemeClr val="tx1"/>
        </a:solidFill>
        <a:latin typeface="Times New Roman" pitchFamily="18" charset="0"/>
        <a:ea typeface="+mn-ea"/>
        <a:cs typeface="+mn-cs"/>
      </a:defRPr>
    </a:lvl3pPr>
    <a:lvl4pPr marL="1370013" indent="1588" algn="l" rtl="0" fontAlgn="base">
      <a:spcBef>
        <a:spcPct val="0"/>
      </a:spcBef>
      <a:spcAft>
        <a:spcPct val="0"/>
      </a:spcAft>
      <a:defRPr sz="2400" kern="1200">
        <a:solidFill>
          <a:schemeClr val="tx1"/>
        </a:solidFill>
        <a:latin typeface="Times New Roman" pitchFamily="18" charset="0"/>
        <a:ea typeface="+mn-ea"/>
        <a:cs typeface="+mn-cs"/>
      </a:defRPr>
    </a:lvl4pPr>
    <a:lvl5pPr marL="1827213" indent="1588"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3">
          <p15:clr>
            <a:srgbClr val="A4A3A4"/>
          </p15:clr>
        </p15:guide>
        <p15:guide id="2" pos="2236">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Ola" initials="a.k." lastIdx="2" clrIdx="0"/>
  <p:cmAuthor id="1" name="Dariusz Łomowski" initials="DŁ" lastIdx="3" clrIdx="1">
    <p:extLst>
      <p:ext uri="{19B8F6BF-5375-455C-9EA6-DF929625EA0E}">
        <p15:presenceInfo xmlns:p15="http://schemas.microsoft.com/office/powerpoint/2012/main" userId="S-1-5-21-1082187097-184105820-1976642607-368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6666FF"/>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727" autoAdjust="0"/>
    <p:restoredTop sz="95796" autoAdjust="0"/>
  </p:normalViewPr>
  <p:slideViewPr>
    <p:cSldViewPr>
      <p:cViewPr>
        <p:scale>
          <a:sx n="66" d="100"/>
          <a:sy n="66" d="100"/>
        </p:scale>
        <p:origin x="1906" y="581"/>
      </p:cViewPr>
      <p:guideLst>
        <p:guide orient="horz" pos="2160"/>
        <p:guide pos="2880"/>
      </p:guideLst>
    </p:cSldViewPr>
  </p:slideViewPr>
  <p:outlineViewPr>
    <p:cViewPr>
      <p:scale>
        <a:sx n="33" d="100"/>
        <a:sy n="33" d="100"/>
      </p:scale>
      <p:origin x="0" y="-21341"/>
    </p:cViewPr>
  </p:outlineViewPr>
  <p:notesTextViewPr>
    <p:cViewPr>
      <p:scale>
        <a:sx n="100" d="100"/>
        <a:sy n="100" d="100"/>
      </p:scale>
      <p:origin x="0" y="0"/>
    </p:cViewPr>
  </p:notesTextViewPr>
  <p:sorterViewPr>
    <p:cViewPr>
      <p:scale>
        <a:sx n="80" d="100"/>
        <a:sy n="80" d="100"/>
      </p:scale>
      <p:origin x="0" y="-15778"/>
    </p:cViewPr>
  </p:sorterViewPr>
  <p:notesViewPr>
    <p:cSldViewPr>
      <p:cViewPr varScale="1">
        <p:scale>
          <a:sx n="66" d="100"/>
          <a:sy n="66" d="100"/>
        </p:scale>
        <p:origin x="2702" y="62"/>
      </p:cViewPr>
      <p:guideLst>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notesMaster" Target="notesMasters/notesMaster1.xml"/><Relationship Id="rId14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handoutMaster" Target="handoutMasters/handoutMaster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9.xlsx"/></Relationships>
</file>

<file path=ppt/charts/_rels/chart100.xml.rels><?xml version="1.0" encoding="UTF-8" standalone="yes"?>
<Relationships xmlns="http://schemas.openxmlformats.org/package/2006/relationships"><Relationship Id="rId1" Type="http://schemas.openxmlformats.org/officeDocument/2006/relationships/package" Target="../embeddings/Microsoft_Excel_Worksheet80.xlsx"/></Relationships>
</file>

<file path=ppt/charts/_rels/chart101.xml.rels><?xml version="1.0" encoding="UTF-8" standalone="yes"?>
<Relationships xmlns="http://schemas.openxmlformats.org/package/2006/relationships"><Relationship Id="rId1" Type="http://schemas.openxmlformats.org/officeDocument/2006/relationships/package" Target="../embeddings/Microsoft_Excel_Worksheet81.xlsx"/></Relationships>
</file>

<file path=ppt/charts/_rels/chart102.xml.rels><?xml version="1.0" encoding="UTF-8" standalone="yes"?>
<Relationships xmlns="http://schemas.openxmlformats.org/package/2006/relationships"><Relationship Id="rId1" Type="http://schemas.openxmlformats.org/officeDocument/2006/relationships/package" Target="../embeddings/Microsoft_Excel_Worksheet82.xlsx"/></Relationships>
</file>

<file path=ppt/charts/_rels/chart103.xml.rels><?xml version="1.0" encoding="UTF-8" standalone="yes"?>
<Relationships xmlns="http://schemas.openxmlformats.org/package/2006/relationships"><Relationship Id="rId1" Type="http://schemas.openxmlformats.org/officeDocument/2006/relationships/package" Target="../embeddings/Microsoft_Excel_Worksheet83.xlsx"/></Relationships>
</file>

<file path=ppt/charts/_rels/chart104.xml.rels><?xml version="1.0" encoding="UTF-8" standalone="yes"?>
<Relationships xmlns="http://schemas.openxmlformats.org/package/2006/relationships"><Relationship Id="rId1" Type="http://schemas.openxmlformats.org/officeDocument/2006/relationships/package" Target="../embeddings/Microsoft_Excel_Worksheet84.xlsx"/></Relationships>
</file>

<file path=ppt/charts/_rels/chart105.xml.rels><?xml version="1.0" encoding="UTF-8" standalone="yes"?>
<Relationships xmlns="http://schemas.openxmlformats.org/package/2006/relationships"><Relationship Id="rId1" Type="http://schemas.openxmlformats.org/officeDocument/2006/relationships/package" Target="../embeddings/Microsoft_Excel_Worksheet85.xlsx"/></Relationships>
</file>

<file path=ppt/charts/_rels/chart106.xml.rels><?xml version="1.0" encoding="UTF-8" standalone="yes"?>
<Relationships xmlns="http://schemas.openxmlformats.org/package/2006/relationships"><Relationship Id="rId1" Type="http://schemas.openxmlformats.org/officeDocument/2006/relationships/package" Target="../embeddings/Microsoft_Excel_Worksheet86.xlsx"/></Relationships>
</file>

<file path=ppt/charts/_rels/chart107.xml.rels><?xml version="1.0" encoding="UTF-8" standalone="yes"?>
<Relationships xmlns="http://schemas.openxmlformats.org/package/2006/relationships"><Relationship Id="rId3" Type="http://schemas.openxmlformats.org/officeDocument/2006/relationships/oleObject" Target="file:///C:\Users\piotr\OneDrive\Dokumenty\FUPP\wykres_UwB.xlsx" TargetMode="External"/><Relationship Id="rId2" Type="http://schemas.microsoft.com/office/2011/relationships/chartColorStyle" Target="colors20.xml"/><Relationship Id="rId1" Type="http://schemas.microsoft.com/office/2011/relationships/chartStyle" Target="style20.xml"/></Relationships>
</file>

<file path=ppt/charts/_rels/chart108.xml.rels><?xml version="1.0" encoding="UTF-8" standalone="yes"?>
<Relationships xmlns="http://schemas.openxmlformats.org/package/2006/relationships"><Relationship Id="rId3" Type="http://schemas.openxmlformats.org/officeDocument/2006/relationships/oleObject" Target="file:///C:\Users\piotr\OneDrive\Dokumenty\FUPP\wykres_URz.xlsx" TargetMode="External"/><Relationship Id="rId2" Type="http://schemas.microsoft.com/office/2011/relationships/chartColorStyle" Target="colors21.xml"/><Relationship Id="rId1" Type="http://schemas.microsoft.com/office/2011/relationships/chartStyle" Target="style21.xml"/></Relationships>
</file>

<file path=ppt/charts/_rels/chart109.xml.rels><?xml version="1.0" encoding="UTF-8" standalone="yes"?>
<Relationships xmlns="http://schemas.openxmlformats.org/package/2006/relationships"><Relationship Id="rId1" Type="http://schemas.openxmlformats.org/officeDocument/2006/relationships/package" Target="../embeddings/Microsoft_Excel_Worksheet87.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0.xml.rels><?xml version="1.0" encoding="UTF-8" standalone="yes"?>
<Relationships xmlns="http://schemas.openxmlformats.org/package/2006/relationships"><Relationship Id="rId1" Type="http://schemas.openxmlformats.org/officeDocument/2006/relationships/package" Target="../embeddings/Microsoft_Excel_Worksheet88.xlsx"/></Relationships>
</file>

<file path=ppt/charts/_rels/chart111.xml.rels><?xml version="1.0" encoding="UTF-8" standalone="yes"?>
<Relationships xmlns="http://schemas.openxmlformats.org/package/2006/relationships"><Relationship Id="rId1" Type="http://schemas.openxmlformats.org/officeDocument/2006/relationships/package" Target="../embeddings/Microsoft_Excel_Worksheet89.xlsx"/></Relationships>
</file>

<file path=ppt/charts/_rels/chart112.xml.rels><?xml version="1.0" encoding="UTF-8" standalone="yes"?>
<Relationships xmlns="http://schemas.openxmlformats.org/package/2006/relationships"><Relationship Id="rId3" Type="http://schemas.openxmlformats.org/officeDocument/2006/relationships/oleObject" Target="file:///C:\Users\piotr\OneDrive\Dokumenty\FUPP\wykres_UwB.xlsx" TargetMode="External"/><Relationship Id="rId2" Type="http://schemas.microsoft.com/office/2011/relationships/chartColorStyle" Target="colors22.xml"/><Relationship Id="rId1" Type="http://schemas.microsoft.com/office/2011/relationships/chartStyle" Target="style22.xml"/></Relationships>
</file>

<file path=ppt/charts/_rels/chart113.xml.rels><?xml version="1.0" encoding="UTF-8" standalone="yes"?>
<Relationships xmlns="http://schemas.openxmlformats.org/package/2006/relationships"><Relationship Id="rId1" Type="http://schemas.openxmlformats.org/officeDocument/2006/relationships/package" Target="../embeddings/Microsoft_Excel_Worksheet90.xlsx"/></Relationships>
</file>

<file path=ppt/charts/_rels/chart114.xml.rels><?xml version="1.0" encoding="UTF-8" standalone="yes"?>
<Relationships xmlns="http://schemas.openxmlformats.org/package/2006/relationships"><Relationship Id="rId1" Type="http://schemas.openxmlformats.org/officeDocument/2006/relationships/package" Target="../embeddings/Microsoft_Excel_Worksheet91.xlsx"/></Relationships>
</file>

<file path=ppt/charts/_rels/chart115.xml.rels><?xml version="1.0" encoding="UTF-8" standalone="yes"?>
<Relationships xmlns="http://schemas.openxmlformats.org/package/2006/relationships"><Relationship Id="rId1" Type="http://schemas.openxmlformats.org/officeDocument/2006/relationships/package" Target="../embeddings/Microsoft_Excel_Worksheet92.xlsx"/></Relationships>
</file>

<file path=ppt/charts/_rels/chart116.xml.rels><?xml version="1.0" encoding="UTF-8" standalone="yes"?>
<Relationships xmlns="http://schemas.openxmlformats.org/package/2006/relationships"><Relationship Id="rId3" Type="http://schemas.openxmlformats.org/officeDocument/2006/relationships/oleObject" Target="file:///C:\Users\piotr\OneDrive\Dokumenty\FUPP\wykres_UwB.xlsx" TargetMode="External"/><Relationship Id="rId2" Type="http://schemas.microsoft.com/office/2011/relationships/chartColorStyle" Target="colors23.xml"/><Relationship Id="rId1" Type="http://schemas.microsoft.com/office/2011/relationships/chartStyle" Target="style23.xml"/></Relationships>
</file>

<file path=ppt/charts/_rels/chart117.xml.rels><?xml version="1.0" encoding="UTF-8" standalone="yes"?>
<Relationships xmlns="http://schemas.openxmlformats.org/package/2006/relationships"><Relationship Id="rId1" Type="http://schemas.openxmlformats.org/officeDocument/2006/relationships/package" Target="../embeddings/Microsoft_Excel_Worksheet93.xlsx"/></Relationships>
</file>

<file path=ppt/charts/_rels/chart118.xml.rels><?xml version="1.0" encoding="UTF-8" standalone="yes"?>
<Relationships xmlns="http://schemas.openxmlformats.org/package/2006/relationships"><Relationship Id="rId1" Type="http://schemas.openxmlformats.org/officeDocument/2006/relationships/package" Target="../embeddings/Microsoft_Excel_Worksheet94.xlsx"/></Relationships>
</file>

<file path=ppt/charts/_rels/chart119.xml.rels><?xml version="1.0" encoding="UTF-8" standalone="yes"?>
<Relationships xmlns="http://schemas.openxmlformats.org/package/2006/relationships"><Relationship Id="rId1" Type="http://schemas.openxmlformats.org/officeDocument/2006/relationships/package" Target="../embeddings/Microsoft_Excel_Worksheet95.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0.xml.rels><?xml version="1.0" encoding="UTF-8" standalone="yes"?>
<Relationships xmlns="http://schemas.openxmlformats.org/package/2006/relationships"><Relationship Id="rId3" Type="http://schemas.openxmlformats.org/officeDocument/2006/relationships/oleObject" Target="file:///C:\Users\piotr\OneDrive\Dokumenty\FUPP\wykres_UwB.xlsx" TargetMode="External"/><Relationship Id="rId2" Type="http://schemas.microsoft.com/office/2011/relationships/chartColorStyle" Target="colors24.xml"/><Relationship Id="rId1" Type="http://schemas.microsoft.com/office/2011/relationships/chartStyle" Target="style24.xml"/></Relationships>
</file>

<file path=ppt/charts/_rels/chart121.xml.rels><?xml version="1.0" encoding="UTF-8" standalone="yes"?>
<Relationships xmlns="http://schemas.openxmlformats.org/package/2006/relationships"><Relationship Id="rId1" Type="http://schemas.openxmlformats.org/officeDocument/2006/relationships/package" Target="../embeddings/Microsoft_Excel_Worksheet96.xlsx"/></Relationships>
</file>

<file path=ppt/charts/_rels/chart122.xml.rels><?xml version="1.0" encoding="UTF-8" standalone="yes"?>
<Relationships xmlns="http://schemas.openxmlformats.org/package/2006/relationships"><Relationship Id="rId1" Type="http://schemas.openxmlformats.org/officeDocument/2006/relationships/package" Target="../embeddings/Microsoft_Excel_Worksheet97.xlsx"/></Relationships>
</file>

<file path=ppt/charts/_rels/chart123.xml.rels><?xml version="1.0" encoding="UTF-8" standalone="yes"?>
<Relationships xmlns="http://schemas.openxmlformats.org/package/2006/relationships"><Relationship Id="rId1" Type="http://schemas.openxmlformats.org/officeDocument/2006/relationships/package" Target="../embeddings/Microsoft_Excel_Worksheet98.xlsx"/></Relationships>
</file>

<file path=ppt/charts/_rels/chart124.xml.rels><?xml version="1.0" encoding="UTF-8" standalone="yes"?>
<Relationships xmlns="http://schemas.openxmlformats.org/package/2006/relationships"><Relationship Id="rId3" Type="http://schemas.openxmlformats.org/officeDocument/2006/relationships/oleObject" Target="file:///C:\Users\piotr\OneDrive\Dokumenty\FUPP\wykres_UwB.xlsx" TargetMode="External"/><Relationship Id="rId2" Type="http://schemas.microsoft.com/office/2011/relationships/chartColorStyle" Target="colors25.xml"/><Relationship Id="rId1" Type="http://schemas.microsoft.com/office/2011/relationships/chartStyle" Target="style25.xml"/></Relationships>
</file>

<file path=ppt/charts/_rels/chart125.xml.rels><?xml version="1.0" encoding="UTF-8" standalone="yes"?>
<Relationships xmlns="http://schemas.openxmlformats.org/package/2006/relationships"><Relationship Id="rId1" Type="http://schemas.openxmlformats.org/officeDocument/2006/relationships/package" Target="../embeddings/Microsoft_Excel_Worksheet99.xlsx"/></Relationships>
</file>

<file path=ppt/charts/_rels/chart126.xml.rels><?xml version="1.0" encoding="UTF-8" standalone="yes"?>
<Relationships xmlns="http://schemas.openxmlformats.org/package/2006/relationships"><Relationship Id="rId1" Type="http://schemas.openxmlformats.org/officeDocument/2006/relationships/package" Target="../embeddings/Microsoft_Excel_Worksheet100.xlsx"/></Relationships>
</file>

<file path=ppt/charts/_rels/chart127.xml.rels><?xml version="1.0" encoding="UTF-8" standalone="yes"?>
<Relationships xmlns="http://schemas.openxmlformats.org/package/2006/relationships"><Relationship Id="rId3" Type="http://schemas.openxmlformats.org/officeDocument/2006/relationships/oleObject" Target="file:///C:\Users\piotr\OneDrive\Dokumenty\FUPP\wykres_UwB.xlsx" TargetMode="External"/><Relationship Id="rId2" Type="http://schemas.microsoft.com/office/2011/relationships/chartColorStyle" Target="colors26.xml"/><Relationship Id="rId1" Type="http://schemas.microsoft.com/office/2011/relationships/chartStyle" Target="style26.xml"/></Relationships>
</file>

<file path=ppt/charts/_rels/chart128.xml.rels><?xml version="1.0" encoding="UTF-8" standalone="yes"?>
<Relationships xmlns="http://schemas.openxmlformats.org/package/2006/relationships"><Relationship Id="rId1" Type="http://schemas.openxmlformats.org/officeDocument/2006/relationships/package" Target="../embeddings/Microsoft_Excel_Worksheet101.xlsx"/></Relationships>
</file>

<file path=ppt/charts/_rels/chart129.xml.rels><?xml version="1.0" encoding="UTF-8" standalone="yes"?>
<Relationships xmlns="http://schemas.openxmlformats.org/package/2006/relationships"><Relationship Id="rId1" Type="http://schemas.openxmlformats.org/officeDocument/2006/relationships/package" Target="../embeddings/Microsoft_Excel_Worksheet10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0.xml.rels><?xml version="1.0" encoding="UTF-8" standalone="yes"?>
<Relationships xmlns="http://schemas.openxmlformats.org/package/2006/relationships"><Relationship Id="rId1" Type="http://schemas.openxmlformats.org/officeDocument/2006/relationships/package" Target="../embeddings/Microsoft_Excel_Worksheet103.xlsx"/></Relationships>
</file>

<file path=ppt/charts/_rels/chart131.xml.rels><?xml version="1.0" encoding="UTF-8" standalone="yes"?>
<Relationships xmlns="http://schemas.openxmlformats.org/package/2006/relationships"><Relationship Id="rId3" Type="http://schemas.openxmlformats.org/officeDocument/2006/relationships/oleObject" Target="file:///C:\Users\piotr\OneDrive\Dokumenty\FUPP\wykres_UwB.xlsx" TargetMode="External"/><Relationship Id="rId2" Type="http://schemas.microsoft.com/office/2011/relationships/chartColorStyle" Target="colors27.xml"/><Relationship Id="rId1" Type="http://schemas.microsoft.com/office/2011/relationships/chartStyle" Target="style27.xml"/></Relationships>
</file>

<file path=ppt/charts/_rels/chart132.xml.rels><?xml version="1.0" encoding="UTF-8" standalone="yes"?>
<Relationships xmlns="http://schemas.openxmlformats.org/package/2006/relationships"><Relationship Id="rId1" Type="http://schemas.openxmlformats.org/officeDocument/2006/relationships/package" Target="../embeddings/Microsoft_Excel_Worksheet104.xlsx"/></Relationships>
</file>

<file path=ppt/charts/_rels/chart133.xml.rels><?xml version="1.0" encoding="UTF-8" standalone="yes"?>
<Relationships xmlns="http://schemas.openxmlformats.org/package/2006/relationships"><Relationship Id="rId1" Type="http://schemas.openxmlformats.org/officeDocument/2006/relationships/package" Target="../embeddings/Microsoft_Excel_Worksheet105.xlsx"/></Relationships>
</file>

<file path=ppt/charts/_rels/chart134.xml.rels><?xml version="1.0" encoding="UTF-8" standalone="yes"?>
<Relationships xmlns="http://schemas.openxmlformats.org/package/2006/relationships"><Relationship Id="rId1" Type="http://schemas.openxmlformats.org/officeDocument/2006/relationships/package" Target="../embeddings/Microsoft_Excel_Worksheet106.xlsx"/></Relationships>
</file>

<file path=ppt/charts/_rels/chart135.xml.rels><?xml version="1.0" encoding="UTF-8" standalone="yes"?>
<Relationships xmlns="http://schemas.openxmlformats.org/package/2006/relationships"><Relationship Id="rId3" Type="http://schemas.openxmlformats.org/officeDocument/2006/relationships/oleObject" Target="file:///C:\Users\piotr\OneDrive\Dokumenty\FUPP\wykres_UwB.xlsx" TargetMode="External"/><Relationship Id="rId2" Type="http://schemas.microsoft.com/office/2011/relationships/chartColorStyle" Target="colors28.xml"/><Relationship Id="rId1" Type="http://schemas.microsoft.com/office/2011/relationships/chartStyle" Target="style28.xml"/></Relationships>
</file>

<file path=ppt/charts/_rels/chart136.xml.rels><?xml version="1.0" encoding="UTF-8" standalone="yes"?>
<Relationships xmlns="http://schemas.openxmlformats.org/package/2006/relationships"><Relationship Id="rId1" Type="http://schemas.openxmlformats.org/officeDocument/2006/relationships/package" Target="../embeddings/Microsoft_Excel_Worksheet107.xlsx"/></Relationships>
</file>

<file path=ppt/charts/_rels/chart137.xml.rels><?xml version="1.0" encoding="UTF-8" standalone="yes"?>
<Relationships xmlns="http://schemas.openxmlformats.org/package/2006/relationships"><Relationship Id="rId1" Type="http://schemas.openxmlformats.org/officeDocument/2006/relationships/package" Target="../embeddings/Microsoft_Excel_Worksheet108.xlsx"/></Relationships>
</file>

<file path=ppt/charts/_rels/chart138.xml.rels><?xml version="1.0" encoding="UTF-8" standalone="yes"?>
<Relationships xmlns="http://schemas.openxmlformats.org/package/2006/relationships"><Relationship Id="rId1" Type="http://schemas.openxmlformats.org/officeDocument/2006/relationships/package" Target="../embeddings/Microsoft_Excel_Worksheet109.xlsx"/></Relationships>
</file>

<file path=ppt/charts/_rels/chart139.xml.rels><?xml version="1.0" encoding="UTF-8" standalone="yes"?>
<Relationships xmlns="http://schemas.openxmlformats.org/package/2006/relationships"><Relationship Id="rId3" Type="http://schemas.openxmlformats.org/officeDocument/2006/relationships/oleObject" Target="file:///C:\Users\piotr\OneDrive\Dokumenty\FUPP\wykres_UwB.xlsx" TargetMode="External"/><Relationship Id="rId2" Type="http://schemas.microsoft.com/office/2011/relationships/chartColorStyle" Target="colors29.xml"/><Relationship Id="rId1" Type="http://schemas.microsoft.com/office/2011/relationships/chartStyle" Target="style29.xml"/></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40.xml.rels><?xml version="1.0" encoding="UTF-8" standalone="yes"?>
<Relationships xmlns="http://schemas.openxmlformats.org/package/2006/relationships"><Relationship Id="rId1" Type="http://schemas.openxmlformats.org/officeDocument/2006/relationships/package" Target="../embeddings/Microsoft_Excel_Worksheet110.xlsx"/></Relationships>
</file>

<file path=ppt/charts/_rels/chart141.xml.rels><?xml version="1.0" encoding="UTF-8" standalone="yes"?>
<Relationships xmlns="http://schemas.openxmlformats.org/package/2006/relationships"><Relationship Id="rId1" Type="http://schemas.openxmlformats.org/officeDocument/2006/relationships/package" Target="../embeddings/Microsoft_Excel_Worksheet111.xlsx"/></Relationships>
</file>

<file path=ppt/charts/_rels/chart142.xml.rels><?xml version="1.0" encoding="UTF-8" standalone="yes"?>
<Relationships xmlns="http://schemas.openxmlformats.org/package/2006/relationships"><Relationship Id="rId1" Type="http://schemas.openxmlformats.org/officeDocument/2006/relationships/package" Target="../embeddings/Microsoft_Excel_Worksheet112.xlsx"/></Relationships>
</file>

<file path=ppt/charts/_rels/chart143.xml.rels><?xml version="1.0" encoding="UTF-8" standalone="yes"?>
<Relationships xmlns="http://schemas.openxmlformats.org/package/2006/relationships"><Relationship Id="rId3" Type="http://schemas.openxmlformats.org/officeDocument/2006/relationships/oleObject" Target="file:///C:\Users\piotr\OneDrive\Dokumenty\FUPP\wykres_UwB.xlsx" TargetMode="External"/><Relationship Id="rId2" Type="http://schemas.microsoft.com/office/2011/relationships/chartColorStyle" Target="colors30.xml"/><Relationship Id="rId1" Type="http://schemas.microsoft.com/office/2011/relationships/chartStyle" Target="style30.xml"/></Relationships>
</file>

<file path=ppt/charts/_rels/chart144.xml.rels><?xml version="1.0" encoding="UTF-8" standalone="yes"?>
<Relationships xmlns="http://schemas.openxmlformats.org/package/2006/relationships"><Relationship Id="rId1" Type="http://schemas.openxmlformats.org/officeDocument/2006/relationships/package" Target="../embeddings/Microsoft_Excel_Worksheet113.xlsx"/></Relationships>
</file>

<file path=ppt/charts/_rels/chart145.xml.rels><?xml version="1.0" encoding="UTF-8" standalone="yes"?>
<Relationships xmlns="http://schemas.openxmlformats.org/package/2006/relationships"><Relationship Id="rId1" Type="http://schemas.openxmlformats.org/officeDocument/2006/relationships/package" Target="../embeddings/Microsoft_Excel_Worksheet114.xlsx"/></Relationships>
</file>

<file path=ppt/charts/_rels/chart146.xml.rels><?xml version="1.0" encoding="UTF-8" standalone="yes"?>
<Relationships xmlns="http://schemas.openxmlformats.org/package/2006/relationships"><Relationship Id="rId1" Type="http://schemas.openxmlformats.org/officeDocument/2006/relationships/package" Target="../embeddings/Microsoft_Excel_Worksheet115.xlsx"/></Relationships>
</file>

<file path=ppt/charts/_rels/chart147.xml.rels><?xml version="1.0" encoding="UTF-8" standalone="yes"?>
<Relationships xmlns="http://schemas.openxmlformats.org/package/2006/relationships"><Relationship Id="rId3" Type="http://schemas.openxmlformats.org/officeDocument/2006/relationships/oleObject" Target="file:///C:\Users\piotr\OneDrive\Dokumenty\FUPP\wykres_UwB.xlsx" TargetMode="External"/><Relationship Id="rId2" Type="http://schemas.microsoft.com/office/2011/relationships/chartColorStyle" Target="colors31.xml"/><Relationship Id="rId1" Type="http://schemas.microsoft.com/office/2011/relationships/chartStyle" Target="style31.xml"/></Relationships>
</file>

<file path=ppt/charts/_rels/chart148.xml.rels><?xml version="1.0" encoding="UTF-8" standalone="yes"?>
<Relationships xmlns="http://schemas.openxmlformats.org/package/2006/relationships"><Relationship Id="rId1" Type="http://schemas.openxmlformats.org/officeDocument/2006/relationships/package" Target="../embeddings/Microsoft_Excel_Worksheet116.xlsx"/></Relationships>
</file>

<file path=ppt/charts/_rels/chart149.xml.rels><?xml version="1.0" encoding="UTF-8" standalone="yes"?>
<Relationships xmlns="http://schemas.openxmlformats.org/package/2006/relationships"><Relationship Id="rId1" Type="http://schemas.openxmlformats.org/officeDocument/2006/relationships/package" Target="../embeddings/Microsoft_Excel_Worksheet117.xlsx"/></Relationships>
</file>

<file path=ppt/charts/_rels/chart15.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150.xml.rels><?xml version="1.0" encoding="UTF-8" standalone="yes"?>
<Relationships xmlns="http://schemas.openxmlformats.org/package/2006/relationships"><Relationship Id="rId1" Type="http://schemas.openxmlformats.org/officeDocument/2006/relationships/package" Target="../embeddings/Microsoft_Excel_Worksheet118.xlsx"/></Relationships>
</file>

<file path=ppt/charts/_rels/chart151.xml.rels><?xml version="1.0" encoding="UTF-8" standalone="yes"?>
<Relationships xmlns="http://schemas.openxmlformats.org/package/2006/relationships"><Relationship Id="rId3" Type="http://schemas.openxmlformats.org/officeDocument/2006/relationships/oleObject" Target="file:///C:\Users\piotr\OneDrive\Dokumenty\FUPP\wykres_UwB.xlsx" TargetMode="External"/><Relationship Id="rId2" Type="http://schemas.microsoft.com/office/2011/relationships/chartColorStyle" Target="colors32.xml"/><Relationship Id="rId1" Type="http://schemas.microsoft.com/office/2011/relationships/chartStyle" Target="style32.xml"/></Relationships>
</file>

<file path=ppt/charts/_rels/chart152.xml.rels><?xml version="1.0" encoding="UTF-8" standalone="yes"?>
<Relationships xmlns="http://schemas.openxmlformats.org/package/2006/relationships"><Relationship Id="rId1" Type="http://schemas.openxmlformats.org/officeDocument/2006/relationships/package" Target="../embeddings/Microsoft_Excel_Worksheet119.xlsx"/></Relationships>
</file>

<file path=ppt/charts/_rels/chart153.xml.rels><?xml version="1.0" encoding="UTF-8" standalone="yes"?>
<Relationships xmlns="http://schemas.openxmlformats.org/package/2006/relationships"><Relationship Id="rId1" Type="http://schemas.openxmlformats.org/officeDocument/2006/relationships/package" Target="../embeddings/Microsoft_Excel_Worksheet120.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oleObject" Target="file:///C:\Users\piotr\OneDrive\Dokumenty\FUPP\wykres_praca.xlsx" TargetMode="External"/><Relationship Id="rId2" Type="http://schemas.microsoft.com/office/2011/relationships/chartColorStyle" Target="colors2.xml"/><Relationship Id="rId1" Type="http://schemas.microsoft.com/office/2011/relationships/chartStyle" Target="style2.xml"/></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3.xml.rels><?xml version="1.0" encoding="UTF-8" standalone="yes"?>
<Relationships xmlns="http://schemas.openxmlformats.org/package/2006/relationships"><Relationship Id="rId3" Type="http://schemas.openxmlformats.org/officeDocument/2006/relationships/oleObject" Target="file:///C:\Users\piotr\OneDrive\Dokumenty\FUPP\wykres11.xlsx" TargetMode="External"/><Relationship Id="rId2" Type="http://schemas.microsoft.com/office/2011/relationships/chartColorStyle" Target="colors3.xml"/><Relationship Id="rId1" Type="http://schemas.microsoft.com/office/2011/relationships/chartStyle" Target="style3.xml"/></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Worksheet37.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Worksheet38.xlsx"/></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44.xml.rels><?xml version="1.0" encoding="UTF-8" standalone="yes"?>
<Relationships xmlns="http://schemas.openxmlformats.org/package/2006/relationships"><Relationship Id="rId1" Type="http://schemas.openxmlformats.org/officeDocument/2006/relationships/package" Target="../embeddings/Microsoft_Excel_Worksheet40.xlsx"/></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_Worksheet41.xlsx"/></Relationships>
</file>

<file path=ppt/charts/_rels/chart46.xml.rels><?xml version="1.0" encoding="UTF-8" standalone="yes"?>
<Relationships xmlns="http://schemas.openxmlformats.org/package/2006/relationships"><Relationship Id="rId1" Type="http://schemas.openxmlformats.org/officeDocument/2006/relationships/package" Target="../embeddings/Microsoft_Excel_Worksheet42.xlsx"/></Relationships>
</file>

<file path=ppt/charts/_rels/chart47.xml.rels><?xml version="1.0" encoding="UTF-8" standalone="yes"?>
<Relationships xmlns="http://schemas.openxmlformats.org/package/2006/relationships"><Relationship Id="rId1" Type="http://schemas.openxmlformats.org/officeDocument/2006/relationships/package" Target="../embeddings/Microsoft_Excel_Worksheet43.xlsx"/></Relationships>
</file>

<file path=ppt/charts/_rels/chart48.xml.rels><?xml version="1.0" encoding="UTF-8" standalone="yes"?>
<Relationships xmlns="http://schemas.openxmlformats.org/package/2006/relationships"><Relationship Id="rId1" Type="http://schemas.openxmlformats.org/officeDocument/2006/relationships/package" Target="../embeddings/Microsoft_Excel_Worksheet44.xlsx"/></Relationships>
</file>

<file path=ppt/charts/_rels/chart49.xml.rels><?xml version="1.0" encoding="UTF-8" standalone="yes"?>
<Relationships xmlns="http://schemas.openxmlformats.org/package/2006/relationships"><Relationship Id="rId1" Type="http://schemas.openxmlformats.org/officeDocument/2006/relationships/package" Target="../embeddings/Microsoft_Excel_Worksheet45.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1" Type="http://schemas.openxmlformats.org/officeDocument/2006/relationships/package" Target="../embeddings/Microsoft_Excel_Worksheet46.xlsx"/></Relationships>
</file>

<file path=ppt/charts/_rels/chart51.xml.rels><?xml version="1.0" encoding="UTF-8" standalone="yes"?>
<Relationships xmlns="http://schemas.openxmlformats.org/package/2006/relationships"><Relationship Id="rId1" Type="http://schemas.openxmlformats.org/officeDocument/2006/relationships/package" Target="../embeddings/Microsoft_Excel_Worksheet47.xlsx"/></Relationships>
</file>

<file path=ppt/charts/_rels/chart52.xml.rels><?xml version="1.0" encoding="UTF-8" standalone="yes"?>
<Relationships xmlns="http://schemas.openxmlformats.org/package/2006/relationships"><Relationship Id="rId3" Type="http://schemas.openxmlformats.org/officeDocument/2006/relationships/oleObject" Target="file:///C:\Users\piotr\OneDrive\Dokumenty\FUPP\wykres_UwB.xlsx" TargetMode="External"/><Relationship Id="rId2" Type="http://schemas.microsoft.com/office/2011/relationships/chartColorStyle" Target="colors4.xml"/><Relationship Id="rId1" Type="http://schemas.microsoft.com/office/2011/relationships/chartStyle" Target="style4.xml"/></Relationships>
</file>

<file path=ppt/charts/_rels/chart53.xml.rels><?xml version="1.0" encoding="UTF-8" standalone="yes"?>
<Relationships xmlns="http://schemas.openxmlformats.org/package/2006/relationships"><Relationship Id="rId1" Type="http://schemas.openxmlformats.org/officeDocument/2006/relationships/package" Target="../embeddings/Microsoft_Excel_Worksheet48.xlsx"/></Relationships>
</file>

<file path=ppt/charts/_rels/chart54.xml.rels><?xml version="1.0" encoding="UTF-8" standalone="yes"?>
<Relationships xmlns="http://schemas.openxmlformats.org/package/2006/relationships"><Relationship Id="rId1" Type="http://schemas.openxmlformats.org/officeDocument/2006/relationships/package" Target="../embeddings/Microsoft_Excel_Worksheet49.xlsx"/></Relationships>
</file>

<file path=ppt/charts/_rels/chart55.xml.rels><?xml version="1.0" encoding="UTF-8" standalone="yes"?>
<Relationships xmlns="http://schemas.openxmlformats.org/package/2006/relationships"><Relationship Id="rId1" Type="http://schemas.openxmlformats.org/officeDocument/2006/relationships/package" Target="../embeddings/Microsoft_Excel_Worksheet50.xlsx"/></Relationships>
</file>

<file path=ppt/charts/_rels/chart56.xml.rels><?xml version="1.0" encoding="UTF-8" standalone="yes"?>
<Relationships xmlns="http://schemas.openxmlformats.org/package/2006/relationships"><Relationship Id="rId3" Type="http://schemas.openxmlformats.org/officeDocument/2006/relationships/oleObject" Target="file:///C:\Users\piotr\OneDrive\Dokumenty\FUPP\wykres_UwB.xlsx" TargetMode="External"/><Relationship Id="rId2" Type="http://schemas.microsoft.com/office/2011/relationships/chartColorStyle" Target="colors5.xml"/><Relationship Id="rId1" Type="http://schemas.microsoft.com/office/2011/relationships/chartStyle" Target="style5.xml"/></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Excel_Worksheet51.xlsx"/></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_Worksheet52.xlsx"/></Relationships>
</file>

<file path=ppt/charts/_rels/chart59.xml.rels><?xml version="1.0" encoding="UTF-8" standalone="yes"?>
<Relationships xmlns="http://schemas.openxmlformats.org/package/2006/relationships"><Relationship Id="rId1" Type="http://schemas.openxmlformats.org/officeDocument/2006/relationships/package" Target="../embeddings/Microsoft_Excel_Worksheet53.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oleObject" Target="file:///C:\Users\piotr\OneDrive\Dokumenty\FUPP\wykres_UwB.xlsx" TargetMode="External"/><Relationship Id="rId2" Type="http://schemas.microsoft.com/office/2011/relationships/chartColorStyle" Target="colors6.xml"/><Relationship Id="rId1" Type="http://schemas.microsoft.com/office/2011/relationships/chartStyle" Target="style6.xml"/></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54.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55.xlsx"/></Relationships>
</file>

<file path=ppt/charts/_rels/chart63.xml.rels><?xml version="1.0" encoding="UTF-8" standalone="yes"?>
<Relationships xmlns="http://schemas.openxmlformats.org/package/2006/relationships"><Relationship Id="rId1" Type="http://schemas.openxmlformats.org/officeDocument/2006/relationships/package" Target="../embeddings/Microsoft_Excel_Worksheet56.xlsx"/></Relationships>
</file>

<file path=ppt/charts/_rels/chart64.xml.rels><?xml version="1.0" encoding="UTF-8" standalone="yes"?>
<Relationships xmlns="http://schemas.openxmlformats.org/package/2006/relationships"><Relationship Id="rId3" Type="http://schemas.openxmlformats.org/officeDocument/2006/relationships/oleObject" Target="file:///C:\Users\piotr\OneDrive\Dokumenty\FUPP\wykres_UwB.xlsx" TargetMode="External"/><Relationship Id="rId2" Type="http://schemas.microsoft.com/office/2011/relationships/chartColorStyle" Target="colors7.xml"/><Relationship Id="rId1" Type="http://schemas.microsoft.com/office/2011/relationships/chartStyle" Target="style7.xml"/></Relationships>
</file>

<file path=ppt/charts/_rels/chart65.xml.rels><?xml version="1.0" encoding="UTF-8" standalone="yes"?>
<Relationships xmlns="http://schemas.openxmlformats.org/package/2006/relationships"><Relationship Id="rId3" Type="http://schemas.openxmlformats.org/officeDocument/2006/relationships/oleObject" Target="file:///C:\Users\piotr\OneDrive\Dokumenty\FUPP\wykres_UwB.xlsx" TargetMode="External"/><Relationship Id="rId2" Type="http://schemas.microsoft.com/office/2011/relationships/chartColorStyle" Target="colors8.xml"/><Relationship Id="rId1" Type="http://schemas.microsoft.com/office/2011/relationships/chartStyle" Target="style8.xml"/></Relationships>
</file>

<file path=ppt/charts/_rels/chart66.xml.rels><?xml version="1.0" encoding="UTF-8" standalone="yes"?>
<Relationships xmlns="http://schemas.openxmlformats.org/package/2006/relationships"><Relationship Id="rId3" Type="http://schemas.openxmlformats.org/officeDocument/2006/relationships/oleObject" Target="file:///C:\Users\piotr\OneDrive\Dokumenty\FUPP\wykres_UwB.xlsx" TargetMode="External"/><Relationship Id="rId2" Type="http://schemas.microsoft.com/office/2011/relationships/chartColorStyle" Target="colors9.xml"/><Relationship Id="rId1" Type="http://schemas.microsoft.com/office/2011/relationships/chartStyle" Target="style9.xml"/></Relationships>
</file>

<file path=ppt/charts/_rels/chart67.xml.rels><?xml version="1.0" encoding="UTF-8" standalone="yes"?>
<Relationships xmlns="http://schemas.openxmlformats.org/package/2006/relationships"><Relationship Id="rId1" Type="http://schemas.openxmlformats.org/officeDocument/2006/relationships/package" Target="../embeddings/Microsoft_Excel_Worksheet57.xlsx"/></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Worksheet58.xlsx"/></Relationships>
</file>

<file path=ppt/charts/_rels/chart69.xml.rels><?xml version="1.0" encoding="UTF-8" standalone="yes"?>
<Relationships xmlns="http://schemas.openxmlformats.org/package/2006/relationships"><Relationship Id="rId3" Type="http://schemas.openxmlformats.org/officeDocument/2006/relationships/oleObject" Target="file:///C:\Users\piotr\OneDrive\Dokumenty\FUPP\wykres_UwB.xlsx" TargetMode="External"/><Relationship Id="rId2" Type="http://schemas.microsoft.com/office/2011/relationships/chartColorStyle" Target="colors10.xml"/><Relationship Id="rId1" Type="http://schemas.microsoft.com/office/2011/relationships/chartStyle" Target="style10.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71.xml.rels><?xml version="1.0" encoding="UTF-8" standalone="yes"?>
<Relationships xmlns="http://schemas.openxmlformats.org/package/2006/relationships"><Relationship Id="rId3" Type="http://schemas.openxmlformats.org/officeDocument/2006/relationships/oleObject" Target="file:///C:\Users\piotr\OneDrive\Dokumenty\FUPP\wykres_UwB.xlsx" TargetMode="External"/><Relationship Id="rId2" Type="http://schemas.microsoft.com/office/2011/relationships/chartColorStyle" Target="colors11.xml"/><Relationship Id="rId1" Type="http://schemas.microsoft.com/office/2011/relationships/chartStyle" Target="style11.xml"/></Relationships>
</file>

<file path=ppt/charts/_rels/chart72.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73.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74.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62.xlsx"/></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63.xlsx"/></Relationships>
</file>

<file path=ppt/charts/_rels/chart76.xml.rels><?xml version="1.0" encoding="UTF-8" standalone="yes"?>
<Relationships xmlns="http://schemas.openxmlformats.org/package/2006/relationships"><Relationship Id="rId1" Type="http://schemas.openxmlformats.org/officeDocument/2006/relationships/package" Target="../embeddings/Microsoft_Excel_Worksheet64.xlsx"/></Relationships>
</file>

<file path=ppt/charts/_rels/chart77.xml.rels><?xml version="1.0" encoding="UTF-8" standalone="yes"?>
<Relationships xmlns="http://schemas.openxmlformats.org/package/2006/relationships"><Relationship Id="rId1" Type="http://schemas.openxmlformats.org/officeDocument/2006/relationships/package" Target="../embeddings/Microsoft_Excel_Worksheet65.xlsx"/></Relationships>
</file>

<file path=ppt/charts/_rels/chart78.xml.rels><?xml version="1.0" encoding="UTF-8" standalone="yes"?>
<Relationships xmlns="http://schemas.openxmlformats.org/package/2006/relationships"><Relationship Id="rId3" Type="http://schemas.openxmlformats.org/officeDocument/2006/relationships/oleObject" Target="file:///C:\Users\piotr\OneDrive\Dokumenty\FUPP\wykres_UwB.xlsx" TargetMode="External"/><Relationship Id="rId2" Type="http://schemas.microsoft.com/office/2011/relationships/chartColorStyle" Target="colors12.xml"/><Relationship Id="rId1" Type="http://schemas.microsoft.com/office/2011/relationships/chartStyle" Target="style12.xml"/></Relationships>
</file>

<file path=ppt/charts/_rels/chart79.xml.rels><?xml version="1.0" encoding="UTF-8" standalone="yes"?>
<Relationships xmlns="http://schemas.openxmlformats.org/package/2006/relationships"><Relationship Id="rId1" Type="http://schemas.openxmlformats.org/officeDocument/2006/relationships/package" Target="../embeddings/Microsoft_Excel_Worksheet6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0.xml.rels><?xml version="1.0" encoding="UTF-8" standalone="yes"?>
<Relationships xmlns="http://schemas.openxmlformats.org/package/2006/relationships"><Relationship Id="rId1" Type="http://schemas.openxmlformats.org/officeDocument/2006/relationships/package" Target="../embeddings/Microsoft_Excel_Worksheet67.xlsx"/></Relationships>
</file>

<file path=ppt/charts/_rels/chart81.xml.rels><?xml version="1.0" encoding="UTF-8" standalone="yes"?>
<Relationships xmlns="http://schemas.openxmlformats.org/package/2006/relationships"><Relationship Id="rId1" Type="http://schemas.openxmlformats.org/officeDocument/2006/relationships/package" Target="../embeddings/Microsoft_Excel_Worksheet68.xlsx"/></Relationships>
</file>

<file path=ppt/charts/_rels/chart82.xml.rels><?xml version="1.0" encoding="UTF-8" standalone="yes"?>
<Relationships xmlns="http://schemas.openxmlformats.org/package/2006/relationships"><Relationship Id="rId3" Type="http://schemas.openxmlformats.org/officeDocument/2006/relationships/oleObject" Target="file:///C:\Users\piotr\OneDrive\Dokumenty\FUPP\wykres_UwB.xlsx" TargetMode="External"/><Relationship Id="rId2" Type="http://schemas.microsoft.com/office/2011/relationships/chartColorStyle" Target="colors13.xml"/><Relationship Id="rId1" Type="http://schemas.microsoft.com/office/2011/relationships/chartStyle" Target="style13.xml"/></Relationships>
</file>

<file path=ppt/charts/_rels/chart83.xml.rels><?xml version="1.0" encoding="UTF-8" standalone="yes"?>
<Relationships xmlns="http://schemas.openxmlformats.org/package/2006/relationships"><Relationship Id="rId1" Type="http://schemas.openxmlformats.org/officeDocument/2006/relationships/package" Target="../embeddings/Microsoft_Excel_Worksheet69.xlsx"/></Relationships>
</file>

<file path=ppt/charts/_rels/chart84.xml.rels><?xml version="1.0" encoding="UTF-8" standalone="yes"?>
<Relationships xmlns="http://schemas.openxmlformats.org/package/2006/relationships"><Relationship Id="rId1" Type="http://schemas.openxmlformats.org/officeDocument/2006/relationships/package" Target="../embeddings/Microsoft_Excel_Worksheet70.xlsx"/></Relationships>
</file>

<file path=ppt/charts/_rels/chart85.xml.rels><?xml version="1.0" encoding="UTF-8" standalone="yes"?>
<Relationships xmlns="http://schemas.openxmlformats.org/package/2006/relationships"><Relationship Id="rId1" Type="http://schemas.openxmlformats.org/officeDocument/2006/relationships/package" Target="../embeddings/Microsoft_Excel_Worksheet71.xlsx"/></Relationships>
</file>

<file path=ppt/charts/_rels/chart86.xml.rels><?xml version="1.0" encoding="UTF-8" standalone="yes"?>
<Relationships xmlns="http://schemas.openxmlformats.org/package/2006/relationships"><Relationship Id="rId3" Type="http://schemas.openxmlformats.org/officeDocument/2006/relationships/oleObject" Target="file:///C:\Users\piotr\OneDrive\Dokumenty\FUPP\wykres_UwB.xlsx" TargetMode="External"/><Relationship Id="rId2" Type="http://schemas.microsoft.com/office/2011/relationships/chartColorStyle" Target="colors14.xml"/><Relationship Id="rId1" Type="http://schemas.microsoft.com/office/2011/relationships/chartStyle" Target="style14.xml"/></Relationships>
</file>

<file path=ppt/charts/_rels/chart87.xml.rels><?xml version="1.0" encoding="UTF-8" standalone="yes"?>
<Relationships xmlns="http://schemas.openxmlformats.org/package/2006/relationships"><Relationship Id="rId1" Type="http://schemas.openxmlformats.org/officeDocument/2006/relationships/package" Target="../embeddings/Microsoft_Excel_Worksheet72.xlsx"/></Relationships>
</file>

<file path=ppt/charts/_rels/chart88.xml.rels><?xml version="1.0" encoding="UTF-8" standalone="yes"?>
<Relationships xmlns="http://schemas.openxmlformats.org/package/2006/relationships"><Relationship Id="rId1" Type="http://schemas.openxmlformats.org/officeDocument/2006/relationships/package" Target="../embeddings/Microsoft_Excel_Worksheet73.xlsx"/></Relationships>
</file>

<file path=ppt/charts/_rels/chart89.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0.xml.rels><?xml version="1.0" encoding="UTF-8" standalone="yes"?>
<Relationships xmlns="http://schemas.openxmlformats.org/package/2006/relationships"><Relationship Id="rId3" Type="http://schemas.openxmlformats.org/officeDocument/2006/relationships/oleObject" Target="file:///C:\Users\piotr\OneDrive\Dokumenty\FUPP\wykres_UwB.xlsx" TargetMode="External"/><Relationship Id="rId2" Type="http://schemas.microsoft.com/office/2011/relationships/chartColorStyle" Target="colors15.xml"/><Relationship Id="rId1" Type="http://schemas.microsoft.com/office/2011/relationships/chartStyle" Target="style15.xml"/></Relationships>
</file>

<file path=ppt/charts/_rels/chart91.xml.rels><?xml version="1.0" encoding="UTF-8" standalone="yes"?>
<Relationships xmlns="http://schemas.openxmlformats.org/package/2006/relationships"><Relationship Id="rId1" Type="http://schemas.openxmlformats.org/officeDocument/2006/relationships/package" Target="../embeddings/Microsoft_Excel_Worksheet75.xlsx"/></Relationships>
</file>

<file path=ppt/charts/_rels/chart92.xml.rels><?xml version="1.0" encoding="UTF-8" standalone="yes"?>
<Relationships xmlns="http://schemas.openxmlformats.org/package/2006/relationships"><Relationship Id="rId1" Type="http://schemas.openxmlformats.org/officeDocument/2006/relationships/package" Target="../embeddings/Microsoft_Excel_Worksheet76.xlsx"/></Relationships>
</file>

<file path=ppt/charts/_rels/chart93.xml.rels><?xml version="1.0" encoding="UTF-8" standalone="yes"?>
<Relationships xmlns="http://schemas.openxmlformats.org/package/2006/relationships"><Relationship Id="rId1" Type="http://schemas.openxmlformats.org/officeDocument/2006/relationships/package" Target="../embeddings/Microsoft_Excel_Worksheet77.xlsx"/></Relationships>
</file>

<file path=ppt/charts/_rels/chart94.xml.rels><?xml version="1.0" encoding="UTF-8" standalone="yes"?>
<Relationships xmlns="http://schemas.openxmlformats.org/package/2006/relationships"><Relationship Id="rId3" Type="http://schemas.openxmlformats.org/officeDocument/2006/relationships/oleObject" Target="file:///C:\Users\piotr\OneDrive\Dokumenty\FUPP\wykres_UwB.xlsx" TargetMode="External"/><Relationship Id="rId2" Type="http://schemas.microsoft.com/office/2011/relationships/chartColorStyle" Target="colors16.xml"/><Relationship Id="rId1" Type="http://schemas.microsoft.com/office/2011/relationships/chartStyle" Target="style16.xml"/></Relationships>
</file>

<file path=ppt/charts/_rels/chart95.xml.rels><?xml version="1.0" encoding="UTF-8" standalone="yes"?>
<Relationships xmlns="http://schemas.openxmlformats.org/package/2006/relationships"><Relationship Id="rId3" Type="http://schemas.openxmlformats.org/officeDocument/2006/relationships/oleObject" Target="file:///C:\Users\piotr\OneDrive\Dokumenty\FUPP\wykres_UwB.xlsx" TargetMode="External"/><Relationship Id="rId2" Type="http://schemas.microsoft.com/office/2011/relationships/chartColorStyle" Target="colors17.xml"/><Relationship Id="rId1" Type="http://schemas.microsoft.com/office/2011/relationships/chartStyle" Target="style17.xml"/></Relationships>
</file>

<file path=ppt/charts/_rels/chart96.xml.rels><?xml version="1.0" encoding="UTF-8" standalone="yes"?>
<Relationships xmlns="http://schemas.openxmlformats.org/package/2006/relationships"><Relationship Id="rId3" Type="http://schemas.openxmlformats.org/officeDocument/2006/relationships/oleObject" Target="file:///C:\Users\piotr\OneDrive\Dokumenty\FUPP\wykres_UwB.xlsx" TargetMode="External"/><Relationship Id="rId2" Type="http://schemas.microsoft.com/office/2011/relationships/chartColorStyle" Target="colors18.xml"/><Relationship Id="rId1" Type="http://schemas.microsoft.com/office/2011/relationships/chartStyle" Target="style18.xml"/></Relationships>
</file>

<file path=ppt/charts/_rels/chart97.xml.rels><?xml version="1.0" encoding="UTF-8" standalone="yes"?>
<Relationships xmlns="http://schemas.openxmlformats.org/package/2006/relationships"><Relationship Id="rId3" Type="http://schemas.openxmlformats.org/officeDocument/2006/relationships/oleObject" Target="file:///C:\Users\piotr\OneDrive\Dokumenty\FUPP\wykres_UwB.xlsx" TargetMode="External"/><Relationship Id="rId2" Type="http://schemas.microsoft.com/office/2011/relationships/chartColorStyle" Target="colors19.xml"/><Relationship Id="rId1" Type="http://schemas.microsoft.com/office/2011/relationships/chartStyle" Target="style19.xml"/></Relationships>
</file>

<file path=ppt/charts/_rels/chart98.xml.rels><?xml version="1.0" encoding="UTF-8" standalone="yes"?>
<Relationships xmlns="http://schemas.openxmlformats.org/package/2006/relationships"><Relationship Id="rId1" Type="http://schemas.openxmlformats.org/officeDocument/2006/relationships/package" Target="../embeddings/Microsoft_Excel_Worksheet78.xlsx"/></Relationships>
</file>

<file path=ppt/charts/_rels/chart99.xml.rels><?xml version="1.0" encoding="UTF-8" standalone="yes"?>
<Relationships xmlns="http://schemas.openxmlformats.org/package/2006/relationships"><Relationship Id="rId1" Type="http://schemas.openxmlformats.org/officeDocument/2006/relationships/package" Target="../embeddings/Microsoft_Excel_Worksheet79.xlsx"/></Relationships>
</file>

<file path=ppt/charts/_rels/chartEx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oleObject" Target="file:///C:\Users\piotr\OneDrive\Dokumenty\FUPP\wykres_prac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440251572327045"/>
          <c:y val="7.936507936507943E-2"/>
          <c:w val="0.76729559748428455"/>
          <c:h val="0.67619047619048733"/>
        </c:manualLayout>
      </c:layout>
      <c:barChart>
        <c:barDir val="col"/>
        <c:grouping val="clustered"/>
        <c:varyColors val="0"/>
        <c:ser>
          <c:idx val="0"/>
          <c:order val="0"/>
          <c:tx>
            <c:strRef>
              <c:f>Sheet1!$A$2</c:f>
              <c:strCache>
                <c:ptCount val="1"/>
                <c:pt idx="0">
                  <c:v>liczba spraw</c:v>
                </c:pt>
              </c:strCache>
            </c:strRef>
          </c:tx>
          <c:spPr>
            <a:solidFill>
              <a:srgbClr val="6699FF"/>
            </a:solidFill>
            <a:ln w="3175">
              <a:solidFill>
                <a:srgbClr val="003366"/>
              </a:solidFill>
              <a:prstDash val="solid"/>
            </a:ln>
            <a:effectLst>
              <a:outerShdw dist="35921" dir="2700000" algn="br">
                <a:srgbClr val="000000"/>
              </a:outerShdw>
            </a:effectLst>
          </c:spPr>
          <c:invertIfNegative val="0"/>
          <c:dLbls>
            <c:dLbl>
              <c:idx val="9"/>
              <c:layout>
                <c:manualLayout>
                  <c:x val="0"/>
                  <c:y val="7.415750938209282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82B-4407-87D6-3B1DE95A38BA}"/>
                </c:ext>
              </c:extLst>
            </c:dLbl>
            <c:dLbl>
              <c:idx val="10"/>
              <c:layout>
                <c:manualLayout>
                  <c:x val="5.9786200779951091E-3"/>
                  <c:y val="-2.966300375283710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82B-4407-87D6-3B1DE95A38BA}"/>
                </c:ext>
              </c:extLst>
            </c:dLbl>
            <c:spPr>
              <a:noFill/>
              <a:ln w="25009">
                <a:noFill/>
              </a:ln>
            </c:spPr>
            <c:txPr>
              <a:bodyPr/>
              <a:lstStyle/>
              <a:p>
                <a:pPr>
                  <a:defRPr sz="886"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Sheet1!$B$1:$S$1</c:f>
              <c:strCache>
                <c:ptCount val="18"/>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pt idx="13">
                  <c:v>2016/2017</c:v>
                </c:pt>
                <c:pt idx="14">
                  <c:v>2017/2018</c:v>
                </c:pt>
                <c:pt idx="15">
                  <c:v>2018/2019</c:v>
                </c:pt>
                <c:pt idx="16">
                  <c:v>2019/2020</c:v>
                </c:pt>
                <c:pt idx="17">
                  <c:v>2020/2021</c:v>
                </c:pt>
              </c:strCache>
            </c:strRef>
          </c:cat>
          <c:val>
            <c:numRef>
              <c:f>Sheet1!$B$2:$S$2</c:f>
              <c:numCache>
                <c:formatCode>General</c:formatCode>
                <c:ptCount val="18"/>
                <c:pt idx="0">
                  <c:v>6596</c:v>
                </c:pt>
                <c:pt idx="1">
                  <c:v>7421</c:v>
                </c:pt>
                <c:pt idx="2">
                  <c:v>9833</c:v>
                </c:pt>
                <c:pt idx="3">
                  <c:v>9399</c:v>
                </c:pt>
                <c:pt idx="4">
                  <c:v>10597</c:v>
                </c:pt>
                <c:pt idx="5">
                  <c:v>11075</c:v>
                </c:pt>
                <c:pt idx="6">
                  <c:v>11899</c:v>
                </c:pt>
                <c:pt idx="7">
                  <c:v>12786</c:v>
                </c:pt>
                <c:pt idx="8">
                  <c:v>13379</c:v>
                </c:pt>
                <c:pt idx="9">
                  <c:v>11127</c:v>
                </c:pt>
                <c:pt idx="10">
                  <c:v>11181</c:v>
                </c:pt>
                <c:pt idx="11">
                  <c:v>10693</c:v>
                </c:pt>
                <c:pt idx="12">
                  <c:v>8424</c:v>
                </c:pt>
                <c:pt idx="13">
                  <c:v>6531</c:v>
                </c:pt>
                <c:pt idx="14">
                  <c:v>5752</c:v>
                </c:pt>
                <c:pt idx="15">
                  <c:v>4414</c:v>
                </c:pt>
                <c:pt idx="16">
                  <c:v>2547</c:v>
                </c:pt>
                <c:pt idx="17">
                  <c:v>1953</c:v>
                </c:pt>
              </c:numCache>
            </c:numRef>
          </c:val>
          <c:extLst>
            <c:ext xmlns:c16="http://schemas.microsoft.com/office/drawing/2014/chart" uri="{C3380CC4-5D6E-409C-BE32-E72D297353CC}">
              <c16:uniqueId val="{00000002-482B-4407-87D6-3B1DE95A38BA}"/>
            </c:ext>
          </c:extLst>
        </c:ser>
        <c:dLbls>
          <c:showLegendKey val="0"/>
          <c:showVal val="0"/>
          <c:showCatName val="0"/>
          <c:showSerName val="0"/>
          <c:showPercent val="0"/>
          <c:showBubbleSize val="0"/>
        </c:dLbls>
        <c:gapWidth val="150"/>
        <c:axId val="423952152"/>
        <c:axId val="423950976"/>
      </c:barChart>
      <c:catAx>
        <c:axId val="423952152"/>
        <c:scaling>
          <c:orientation val="minMax"/>
        </c:scaling>
        <c:delete val="0"/>
        <c:axPos val="b"/>
        <c:numFmt formatCode="General" sourceLinked="1"/>
        <c:majorTickMark val="out"/>
        <c:minorTickMark val="none"/>
        <c:tickLblPos val="nextTo"/>
        <c:spPr>
          <a:ln w="3125">
            <a:solidFill>
              <a:schemeClr val="tx1"/>
            </a:solidFill>
            <a:prstDash val="solid"/>
          </a:ln>
        </c:spPr>
        <c:txPr>
          <a:bodyPr rot="-2700000" vert="horz"/>
          <a:lstStyle/>
          <a:p>
            <a:pPr>
              <a:defRPr sz="985" b="1" i="0" u="none" strike="noStrike" baseline="0">
                <a:solidFill>
                  <a:schemeClr val="tx1"/>
                </a:solidFill>
                <a:latin typeface="Arial"/>
                <a:ea typeface="Arial"/>
                <a:cs typeface="Arial"/>
              </a:defRPr>
            </a:pPr>
            <a:endParaRPr lang="pl-PL"/>
          </a:p>
        </c:txPr>
        <c:crossAx val="423950976"/>
        <c:crosses val="autoZero"/>
        <c:auto val="1"/>
        <c:lblAlgn val="ctr"/>
        <c:lblOffset val="100"/>
        <c:tickLblSkip val="1"/>
        <c:tickMarkSkip val="1"/>
        <c:noMultiLvlLbl val="0"/>
      </c:catAx>
      <c:valAx>
        <c:axId val="423950976"/>
        <c:scaling>
          <c:orientation val="minMax"/>
        </c:scaling>
        <c:delete val="0"/>
        <c:axPos val="l"/>
        <c:numFmt formatCode="General" sourceLinked="1"/>
        <c:majorTickMark val="out"/>
        <c:minorTickMark val="none"/>
        <c:tickLblPos val="nextTo"/>
        <c:spPr>
          <a:ln w="3125">
            <a:solidFill>
              <a:schemeClr val="tx1"/>
            </a:solidFill>
            <a:prstDash val="solid"/>
          </a:ln>
        </c:spPr>
        <c:txPr>
          <a:bodyPr rot="0" vert="horz"/>
          <a:lstStyle/>
          <a:p>
            <a:pPr>
              <a:defRPr sz="1081" b="1" i="0" u="none" strike="noStrike" baseline="0">
                <a:solidFill>
                  <a:schemeClr val="tx1"/>
                </a:solidFill>
                <a:latin typeface="Arial"/>
                <a:ea typeface="Arial"/>
                <a:cs typeface="Arial"/>
              </a:defRPr>
            </a:pPr>
            <a:endParaRPr lang="pl-PL"/>
          </a:p>
        </c:txPr>
        <c:crossAx val="423952152"/>
        <c:crosses val="autoZero"/>
        <c:crossBetween val="between"/>
      </c:valAx>
      <c:spPr>
        <a:noFill/>
        <a:ln w="25398">
          <a:noFill/>
        </a:ln>
      </c:spPr>
    </c:plotArea>
    <c:plotVisOnly val="1"/>
    <c:dispBlanksAs val="gap"/>
    <c:showDLblsOverMax val="0"/>
  </c:chart>
  <c:spPr>
    <a:noFill/>
    <a:ln>
      <a:noFill/>
    </a:ln>
  </c:spPr>
  <c:txPr>
    <a:bodyPr/>
    <a:lstStyle/>
    <a:p>
      <a:pPr>
        <a:defRPr sz="886" b="1" i="0" u="none" strike="noStrike" baseline="0">
          <a:solidFill>
            <a:schemeClr val="tx1"/>
          </a:solidFill>
          <a:latin typeface="Arial"/>
          <a:ea typeface="Arial"/>
          <a:cs typeface="Arial"/>
        </a:defRPr>
      </a:pPr>
      <a:endParaRPr lang="pl-PL"/>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1234112478701106E-2"/>
          <c:y val="7.1892205595499914E-2"/>
          <c:w val="0.94938271604938274"/>
          <c:h val="0.61464354527938725"/>
        </c:manualLayout>
      </c:layout>
      <c:barChart>
        <c:barDir val="col"/>
        <c:grouping val="clustered"/>
        <c:varyColors val="0"/>
        <c:ser>
          <c:idx val="0"/>
          <c:order val="0"/>
          <c:tx>
            <c:strRef>
              <c:f>Sheet1!$B$1</c:f>
              <c:strCache>
                <c:ptCount val="1"/>
                <c:pt idx="0">
                  <c:v>2022/2023</c:v>
                </c:pt>
              </c:strCache>
            </c:strRef>
          </c:tx>
          <c:spPr>
            <a:solidFill>
              <a:srgbClr val="99CCFF"/>
            </a:solidFill>
            <a:ln w="3172">
              <a:solidFill>
                <a:srgbClr val="003366"/>
              </a:solidFill>
              <a:prstDash val="solid"/>
            </a:ln>
            <a:effectLst>
              <a:outerShdw dist="35921" dir="2700000" algn="br">
                <a:srgbClr val="000000"/>
              </a:outerShdw>
            </a:effectLst>
          </c:spPr>
          <c:invertIfNegative val="0"/>
          <c:dLbls>
            <c:dLbl>
              <c:idx val="5"/>
              <c:layout>
                <c:manualLayout>
                  <c:x val="-9.0993103749692182E-3"/>
                  <c:y val="7.523510971786833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A3B-4B22-B6BB-751A62CC6C38}"/>
                </c:ext>
              </c:extLst>
            </c:dLbl>
            <c:spPr>
              <a:noFill/>
              <a:ln w="25448">
                <a:noFill/>
              </a:ln>
            </c:spPr>
            <c:txPr>
              <a:bodyPr/>
              <a:lstStyle/>
              <a:p>
                <a:pPr>
                  <a:defRPr sz="800" b="0" i="0" u="none" strike="noStrike" baseline="0">
                    <a:solidFill>
                      <a:schemeClr val="tx2">
                        <a:lumMod val="50000"/>
                      </a:schemeClr>
                    </a:solidFill>
                    <a:latin typeface="Arial"/>
                    <a:ea typeface="Arial"/>
                    <a:cs typeface="Arial"/>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Count val="15"/>
                <c:pt idx="0">
                  <c:v>Cywilne</c:v>
                </c:pt>
                <c:pt idx="1">
                  <c:v>Karne</c:v>
                </c:pt>
                <c:pt idx="2">
                  <c:v>Rodzinne</c:v>
                </c:pt>
                <c:pt idx="3">
                  <c:v>Praca i bezrobocie</c:v>
                </c:pt>
                <c:pt idx="4">
                  <c:v>Spadkowe</c:v>
                </c:pt>
                <c:pt idx="5">
                  <c:v>Finansowe</c:v>
                </c:pt>
                <c:pt idx="6">
                  <c:v>Administracyjne</c:v>
                </c:pt>
                <c:pt idx="7">
                  <c:v>Lokalowe i spółdzielcze</c:v>
                </c:pt>
                <c:pt idx="8">
                  <c:v>Uchodźcy i cudzoziemcy</c:v>
                </c:pt>
                <c:pt idx="9">
                  <c:v>Pomoc społeczna</c:v>
                </c:pt>
                <c:pt idx="10">
                  <c:v>Służba zdrowia</c:v>
                </c:pt>
                <c:pt idx="11">
                  <c:v>Niepełnosprawni</c:v>
                </c:pt>
                <c:pt idx="12">
                  <c:v>Przemoc wobec kobiet</c:v>
                </c:pt>
                <c:pt idx="13">
                  <c:v>NGO</c:v>
                </c:pt>
                <c:pt idx="14">
                  <c:v>inne</c:v>
                </c:pt>
              </c:strCache>
            </c:strRef>
          </c:cat>
          <c:val>
            <c:numRef>
              <c:f>Sheet1!$B$2:$B$16</c:f>
              <c:numCache>
                <c:formatCode>General</c:formatCode>
                <c:ptCount val="15"/>
                <c:pt idx="0">
                  <c:v>595</c:v>
                </c:pt>
                <c:pt idx="1">
                  <c:v>635</c:v>
                </c:pt>
                <c:pt idx="2">
                  <c:v>239</c:v>
                </c:pt>
                <c:pt idx="3">
                  <c:v>193</c:v>
                </c:pt>
                <c:pt idx="4">
                  <c:v>192</c:v>
                </c:pt>
                <c:pt idx="5">
                  <c:v>99</c:v>
                </c:pt>
                <c:pt idx="6">
                  <c:v>133</c:v>
                </c:pt>
                <c:pt idx="7">
                  <c:v>112</c:v>
                </c:pt>
                <c:pt idx="8">
                  <c:v>72</c:v>
                </c:pt>
                <c:pt idx="9">
                  <c:v>27</c:v>
                </c:pt>
                <c:pt idx="10">
                  <c:v>11</c:v>
                </c:pt>
                <c:pt idx="11">
                  <c:v>14</c:v>
                </c:pt>
                <c:pt idx="12">
                  <c:v>8</c:v>
                </c:pt>
                <c:pt idx="13">
                  <c:v>0</c:v>
                </c:pt>
                <c:pt idx="14">
                  <c:v>49</c:v>
                </c:pt>
              </c:numCache>
            </c:numRef>
          </c:val>
          <c:extLst>
            <c:ext xmlns:c16="http://schemas.microsoft.com/office/drawing/2014/chart" uri="{C3380CC4-5D6E-409C-BE32-E72D297353CC}">
              <c16:uniqueId val="{00000001-2A3B-4B22-B6BB-751A62CC6C38}"/>
            </c:ext>
          </c:extLst>
        </c:ser>
        <c:ser>
          <c:idx val="1"/>
          <c:order val="1"/>
          <c:tx>
            <c:strRef>
              <c:f>Sheet1!$C$1</c:f>
              <c:strCache>
                <c:ptCount val="1"/>
                <c:pt idx="0">
                  <c:v>2023/2024</c:v>
                </c:pt>
              </c:strCache>
            </c:strRef>
          </c:tx>
          <c:spPr>
            <a:solidFill>
              <a:schemeClr val="accent1"/>
            </a:solidFill>
            <a:ln w="12724">
              <a:solidFill>
                <a:schemeClr val="tx1"/>
              </a:solidFill>
              <a:prstDash val="solid"/>
            </a:ln>
          </c:spPr>
          <c:invertIfNegative val="0"/>
          <c:dLbls>
            <c:dLbl>
              <c:idx val="0"/>
              <c:layout>
                <c:manualLayout>
                  <c:x val="1.0615862104130739E-2"/>
                  <c:y val="-3.009404388714734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A3B-4B22-B6BB-751A62CC6C38}"/>
                </c:ext>
              </c:extLst>
            </c:dLbl>
            <c:dLbl>
              <c:idx val="1"/>
              <c:layout>
                <c:manualLayout>
                  <c:x val="1.6682069020776881E-2"/>
                  <c:y val="-1.003134796238244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A3B-4B22-B6BB-751A62CC6C38}"/>
                </c:ext>
              </c:extLst>
            </c:dLbl>
            <c:dLbl>
              <c:idx val="2"/>
              <c:layout>
                <c:manualLayout>
                  <c:x val="1.3648965562453813E-2"/>
                  <c:y val="-1.003134796238244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A3B-4B22-B6BB-751A62CC6C38}"/>
                </c:ext>
              </c:extLst>
            </c:dLbl>
            <c:dLbl>
              <c:idx val="3"/>
              <c:layout>
                <c:manualLayout>
                  <c:x val="6.8678437053297829E-4"/>
                  <c:y val="-3.318690819607137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A3B-4B22-B6BB-751A62CC6C38}"/>
                </c:ext>
              </c:extLst>
            </c:dLbl>
            <c:dLbl>
              <c:idx val="4"/>
              <c:layout>
                <c:manualLayout>
                  <c:x val="1.0973505602464514E-2"/>
                  <c:y val="-4.007681484955449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A3B-4B22-B6BB-751A62CC6C38}"/>
                </c:ext>
              </c:extLst>
            </c:dLbl>
            <c:dLbl>
              <c:idx val="5"/>
              <c:layout>
                <c:manualLayout>
                  <c:x val="1.164401252838908E-3"/>
                  <c:y val="-7.848739910645972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A3B-4B22-B6BB-751A62CC6C38}"/>
                </c:ext>
              </c:extLst>
            </c:dLbl>
            <c:dLbl>
              <c:idx val="6"/>
              <c:layout>
                <c:manualLayout>
                  <c:x val="3.8682816310597438E-3"/>
                  <c:y val="-1.632601880877742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2A3B-4B22-B6BB-751A62CC6C38}"/>
                </c:ext>
              </c:extLst>
            </c:dLbl>
            <c:dLbl>
              <c:idx val="7"/>
              <c:layout>
                <c:manualLayout>
                  <c:x val="1.0615862104130796E-2"/>
                  <c:y val="-1.253918495297805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2A3B-4B22-B6BB-751A62CC6C38}"/>
                </c:ext>
              </c:extLst>
            </c:dLbl>
            <c:dLbl>
              <c:idx val="8"/>
              <c:layout>
                <c:manualLayout>
                  <c:x val="7.5495616866968918E-3"/>
                  <c:y val="-2.2570532915360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2A3B-4B22-B6BB-751A62CC6C38}"/>
                </c:ext>
              </c:extLst>
            </c:dLbl>
            <c:dLbl>
              <c:idx val="9"/>
              <c:layout>
                <c:manualLayout>
                  <c:x val="6.0514372163388824E-3"/>
                  <c:y val="-2.507836990595618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2A3B-4B22-B6BB-751A62CC6C38}"/>
                </c:ext>
              </c:extLst>
            </c:dLbl>
            <c:dLbl>
              <c:idx val="14"/>
              <c:layout>
                <c:manualLayout>
                  <c:x val="5.2201621134091861E-3"/>
                  <c:y val="-2.939698368424949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2A3B-4B22-B6BB-751A62CC6C38}"/>
                </c:ext>
              </c:extLst>
            </c:dLbl>
            <c:spPr>
              <a:noFill/>
              <a:ln w="25448">
                <a:noFill/>
              </a:ln>
            </c:spPr>
            <c:txPr>
              <a:bodyPr/>
              <a:lstStyle/>
              <a:p>
                <a:pPr>
                  <a:defRPr sz="1101" b="1" i="0" u="none" strike="noStrike" baseline="0">
                    <a:solidFill>
                      <a:schemeClr val="accent1">
                        <a:lumMod val="50000"/>
                      </a:schemeClr>
                    </a:solidFill>
                    <a:latin typeface="Arial"/>
                    <a:ea typeface="Arial"/>
                    <a:cs typeface="Arial"/>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Count val="15"/>
                <c:pt idx="0">
                  <c:v>Cywilne</c:v>
                </c:pt>
                <c:pt idx="1">
                  <c:v>Karne</c:v>
                </c:pt>
                <c:pt idx="2">
                  <c:v>Rodzinne</c:v>
                </c:pt>
                <c:pt idx="3">
                  <c:v>Praca i bezrobocie</c:v>
                </c:pt>
                <c:pt idx="4">
                  <c:v>Spadkowe</c:v>
                </c:pt>
                <c:pt idx="5">
                  <c:v>Finansowe</c:v>
                </c:pt>
                <c:pt idx="6">
                  <c:v>Administracyjne</c:v>
                </c:pt>
                <c:pt idx="7">
                  <c:v>Lokalowe i spółdzielcze</c:v>
                </c:pt>
                <c:pt idx="8">
                  <c:v>Uchodźcy i cudzoziemcy</c:v>
                </c:pt>
                <c:pt idx="9">
                  <c:v>Pomoc społeczna</c:v>
                </c:pt>
                <c:pt idx="10">
                  <c:v>Służba zdrowia</c:v>
                </c:pt>
                <c:pt idx="11">
                  <c:v>Niepełnosprawni</c:v>
                </c:pt>
                <c:pt idx="12">
                  <c:v>Przemoc wobec kobiet</c:v>
                </c:pt>
                <c:pt idx="13">
                  <c:v>NGO</c:v>
                </c:pt>
                <c:pt idx="14">
                  <c:v>inne</c:v>
                </c:pt>
              </c:strCache>
            </c:strRef>
          </c:cat>
          <c:val>
            <c:numRef>
              <c:f>Sheet1!$C$2:$C$16</c:f>
              <c:numCache>
                <c:formatCode>General</c:formatCode>
                <c:ptCount val="15"/>
                <c:pt idx="0">
                  <c:v>566</c:v>
                </c:pt>
                <c:pt idx="1">
                  <c:v>473</c:v>
                </c:pt>
                <c:pt idx="2">
                  <c:v>258</c:v>
                </c:pt>
                <c:pt idx="3">
                  <c:v>221</c:v>
                </c:pt>
                <c:pt idx="4">
                  <c:v>173</c:v>
                </c:pt>
                <c:pt idx="5">
                  <c:v>106</c:v>
                </c:pt>
                <c:pt idx="6">
                  <c:v>101</c:v>
                </c:pt>
                <c:pt idx="7">
                  <c:v>99</c:v>
                </c:pt>
                <c:pt idx="8">
                  <c:v>43</c:v>
                </c:pt>
                <c:pt idx="9">
                  <c:v>36</c:v>
                </c:pt>
                <c:pt idx="10">
                  <c:v>18</c:v>
                </c:pt>
                <c:pt idx="11">
                  <c:v>8</c:v>
                </c:pt>
                <c:pt idx="12">
                  <c:v>3</c:v>
                </c:pt>
                <c:pt idx="13">
                  <c:v>2</c:v>
                </c:pt>
                <c:pt idx="14">
                  <c:v>40</c:v>
                </c:pt>
              </c:numCache>
            </c:numRef>
          </c:val>
          <c:extLst>
            <c:ext xmlns:c16="http://schemas.microsoft.com/office/drawing/2014/chart" uri="{C3380CC4-5D6E-409C-BE32-E72D297353CC}">
              <c16:uniqueId val="{0000000D-2A3B-4B22-B6BB-751A62CC6C38}"/>
            </c:ext>
          </c:extLst>
        </c:ser>
        <c:dLbls>
          <c:showLegendKey val="0"/>
          <c:showVal val="0"/>
          <c:showCatName val="0"/>
          <c:showSerName val="0"/>
          <c:showPercent val="0"/>
          <c:showBubbleSize val="0"/>
        </c:dLbls>
        <c:gapWidth val="150"/>
        <c:overlap val="-20"/>
        <c:axId val="422933616"/>
        <c:axId val="422934008"/>
      </c:barChart>
      <c:catAx>
        <c:axId val="422933616"/>
        <c:scaling>
          <c:orientation val="minMax"/>
        </c:scaling>
        <c:delete val="0"/>
        <c:axPos val="b"/>
        <c:numFmt formatCode="General" sourceLinked="1"/>
        <c:majorTickMark val="out"/>
        <c:minorTickMark val="none"/>
        <c:tickLblPos val="low"/>
        <c:spPr>
          <a:ln w="3178">
            <a:solidFill>
              <a:schemeClr val="tx1"/>
            </a:solidFill>
            <a:prstDash val="solid"/>
          </a:ln>
        </c:spPr>
        <c:txPr>
          <a:bodyPr rot="-2700000" vert="horz"/>
          <a:lstStyle/>
          <a:p>
            <a:pPr>
              <a:defRPr sz="976" b="1" i="0" u="none" strike="noStrike" baseline="0">
                <a:solidFill>
                  <a:schemeClr val="tx1"/>
                </a:solidFill>
                <a:latin typeface="Arial"/>
                <a:ea typeface="Arial"/>
                <a:cs typeface="Arial"/>
              </a:defRPr>
            </a:pPr>
            <a:endParaRPr lang="pl-PL"/>
          </a:p>
        </c:txPr>
        <c:crossAx val="422934008"/>
        <c:crosses val="autoZero"/>
        <c:auto val="1"/>
        <c:lblAlgn val="ctr"/>
        <c:lblOffset val="100"/>
        <c:tickLblSkip val="1"/>
        <c:tickMarkSkip val="1"/>
        <c:noMultiLvlLbl val="0"/>
      </c:catAx>
      <c:valAx>
        <c:axId val="422934008"/>
        <c:scaling>
          <c:orientation val="minMax"/>
        </c:scaling>
        <c:delete val="1"/>
        <c:axPos val="l"/>
        <c:numFmt formatCode="General" sourceLinked="1"/>
        <c:majorTickMark val="out"/>
        <c:minorTickMark val="none"/>
        <c:tickLblPos val="none"/>
        <c:crossAx val="422933616"/>
        <c:crosses val="autoZero"/>
        <c:crossBetween val="between"/>
      </c:valAx>
      <c:spPr>
        <a:noFill/>
        <a:ln w="25380">
          <a:noFill/>
        </a:ln>
      </c:spPr>
    </c:plotArea>
    <c:plotVisOnly val="1"/>
    <c:dispBlanksAs val="gap"/>
    <c:showDLblsOverMax val="0"/>
  </c:chart>
  <c:spPr>
    <a:noFill/>
    <a:ln>
      <a:noFill/>
    </a:ln>
  </c:spPr>
  <c:txPr>
    <a:bodyPr/>
    <a:lstStyle/>
    <a:p>
      <a:pPr>
        <a:defRPr sz="951" b="0" i="0" u="none" strike="noStrike" baseline="0">
          <a:solidFill>
            <a:schemeClr val="tx1"/>
          </a:solidFill>
          <a:latin typeface="Arial"/>
          <a:ea typeface="Arial"/>
          <a:cs typeface="Arial"/>
        </a:defRPr>
      </a:pPr>
      <a:endParaRPr lang="pl-PL"/>
    </a:p>
  </c:txPr>
  <c:externalData r:id="rId1">
    <c:autoUpdate val="0"/>
  </c:externalData>
  <c:userShapes r:id="rId2"/>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manualLayout>
          <c:layoutTarget val="inner"/>
          <c:xMode val="edge"/>
          <c:yMode val="edge"/>
          <c:x val="4.2093287827076928E-2"/>
          <c:y val="2.6607538802660816E-2"/>
          <c:w val="0.95449374288964728"/>
          <c:h val="0.80266075388026559"/>
        </c:manualLayout>
      </c:layout>
      <c:barChart>
        <c:barDir val="col"/>
        <c:grouping val="clustered"/>
        <c:varyColors val="0"/>
        <c:ser>
          <c:idx val="0"/>
          <c:order val="0"/>
          <c:tx>
            <c:strRef>
              <c:f>Sheet1!$B$1</c:f>
              <c:strCache>
                <c:ptCount val="1"/>
              </c:strCache>
            </c:strRef>
          </c:tx>
          <c:spPr>
            <a:solidFill>
              <a:srgbClr val="6699FF"/>
            </a:solidFill>
            <a:ln w="3173">
              <a:solidFill>
                <a:srgbClr val="003366"/>
              </a:solidFill>
              <a:prstDash val="solid"/>
            </a:ln>
            <a:effectLst>
              <a:outerShdw dist="35921" dir="2700000" algn="br">
                <a:srgbClr val="000000"/>
              </a:outerShdw>
            </a:effectLst>
          </c:spPr>
          <c:invertIfNegative val="0"/>
          <c:cat>
            <c:strRef>
              <c:f>Sheet1!$A$2:$A$16</c:f>
              <c:strCache>
                <c:ptCount val="15"/>
                <c:pt idx="0">
                  <c:v>Karne</c:v>
                </c:pt>
                <c:pt idx="1">
                  <c:v>Cywilne</c:v>
                </c:pt>
                <c:pt idx="2">
                  <c:v>Rodzinne</c:v>
                </c:pt>
                <c:pt idx="3">
                  <c:v>Spadko-we</c:v>
                </c:pt>
                <c:pt idx="4">
                  <c:v>Praca i bezro-bocie</c:v>
                </c:pt>
                <c:pt idx="5">
                  <c:v>Świadcze-nia społeczne</c:v>
                </c:pt>
                <c:pt idx="6">
                  <c:v>Administra-cyjne</c:v>
                </c:pt>
                <c:pt idx="7">
                  <c:v>Lokalowe i spół-dzielcze</c:v>
                </c:pt>
                <c:pt idx="8">
                  <c:v>Finan-sowe</c:v>
                </c:pt>
                <c:pt idx="9">
                  <c:v>Przemoc wobec kobiet</c:v>
                </c:pt>
                <c:pt idx="10">
                  <c:v>Uchodźcy i cudzo-ziemcy</c:v>
                </c:pt>
                <c:pt idx="11">
                  <c:v>Niepełno-sprawni</c:v>
                </c:pt>
                <c:pt idx="12">
                  <c:v>Służba zdrowia</c:v>
                </c:pt>
                <c:pt idx="13">
                  <c:v>NGO</c:v>
                </c:pt>
                <c:pt idx="14">
                  <c:v>inne</c:v>
                </c:pt>
              </c:strCache>
            </c:strRef>
          </c:cat>
          <c:val>
            <c:numRef>
              <c:f>Sheet1!$B$2:$B$16</c:f>
              <c:numCache>
                <c:formatCode>General</c:formatCode>
                <c:ptCount val="15"/>
                <c:pt idx="0">
                  <c:v>9</c:v>
                </c:pt>
                <c:pt idx="1">
                  <c:v>3</c:v>
                </c:pt>
                <c:pt idx="2">
                  <c:v>0</c:v>
                </c:pt>
                <c:pt idx="3">
                  <c:v>8</c:v>
                </c:pt>
                <c:pt idx="4">
                  <c:v>2</c:v>
                </c:pt>
                <c:pt idx="5">
                  <c:v>0</c:v>
                </c:pt>
                <c:pt idx="6">
                  <c:v>4</c:v>
                </c:pt>
                <c:pt idx="7">
                  <c:v>0</c:v>
                </c:pt>
                <c:pt idx="8">
                  <c:v>0</c:v>
                </c:pt>
                <c:pt idx="9">
                  <c:v>0</c:v>
                </c:pt>
                <c:pt idx="10">
                  <c:v>0</c:v>
                </c:pt>
                <c:pt idx="11">
                  <c:v>0</c:v>
                </c:pt>
                <c:pt idx="12">
                  <c:v>0</c:v>
                </c:pt>
                <c:pt idx="13">
                  <c:v>0</c:v>
                </c:pt>
                <c:pt idx="14">
                  <c:v>2</c:v>
                </c:pt>
              </c:numCache>
            </c:numRef>
          </c:val>
          <c:extLst>
            <c:ext xmlns:c16="http://schemas.microsoft.com/office/drawing/2014/chart" uri="{C3380CC4-5D6E-409C-BE32-E72D297353CC}">
              <c16:uniqueId val="{00000000-EDE6-4E0C-B526-024CD1D9836A}"/>
            </c:ext>
          </c:extLst>
        </c:ser>
        <c:dLbls>
          <c:showLegendKey val="0"/>
          <c:showVal val="0"/>
          <c:showCatName val="0"/>
          <c:showSerName val="0"/>
          <c:showPercent val="0"/>
          <c:showBubbleSize val="0"/>
        </c:dLbls>
        <c:gapWidth val="150"/>
        <c:axId val="429270616"/>
        <c:axId val="429271008"/>
      </c:barChart>
      <c:catAx>
        <c:axId val="429270616"/>
        <c:scaling>
          <c:orientation val="minMax"/>
        </c:scaling>
        <c:delete val="0"/>
        <c:axPos val="b"/>
        <c:numFmt formatCode="General" sourceLinked="1"/>
        <c:majorTickMark val="out"/>
        <c:minorTickMark val="none"/>
        <c:tickLblPos val="low"/>
        <c:spPr>
          <a:ln w="3165">
            <a:solidFill>
              <a:schemeClr val="tx1"/>
            </a:solidFill>
            <a:prstDash val="solid"/>
          </a:ln>
        </c:spPr>
        <c:txPr>
          <a:bodyPr rot="-2700000" vert="horz"/>
          <a:lstStyle/>
          <a:p>
            <a:pPr>
              <a:defRPr sz="1121" b="0" i="0" u="none" strike="noStrike" baseline="0">
                <a:solidFill>
                  <a:schemeClr val="tx1"/>
                </a:solidFill>
                <a:latin typeface="Arial"/>
                <a:ea typeface="Arial"/>
                <a:cs typeface="Arial"/>
              </a:defRPr>
            </a:pPr>
            <a:endParaRPr lang="pl-PL"/>
          </a:p>
        </c:txPr>
        <c:crossAx val="429271008"/>
        <c:crosses val="autoZero"/>
        <c:auto val="1"/>
        <c:lblAlgn val="ctr"/>
        <c:lblOffset val="100"/>
        <c:tickMarkSkip val="1"/>
        <c:noMultiLvlLbl val="0"/>
      </c:catAx>
      <c:valAx>
        <c:axId val="429271008"/>
        <c:scaling>
          <c:orientation val="minMax"/>
        </c:scaling>
        <c:delete val="0"/>
        <c:axPos val="l"/>
        <c:numFmt formatCode="General" sourceLinked="1"/>
        <c:majorTickMark val="out"/>
        <c:minorTickMark val="none"/>
        <c:tickLblPos val="nextTo"/>
        <c:spPr>
          <a:ln w="3165">
            <a:solidFill>
              <a:schemeClr val="tx1"/>
            </a:solidFill>
            <a:prstDash val="solid"/>
          </a:ln>
        </c:spPr>
        <c:txPr>
          <a:bodyPr rot="0" vert="horz"/>
          <a:lstStyle/>
          <a:p>
            <a:pPr>
              <a:defRPr sz="971" b="0" i="0" u="none" strike="noStrike" baseline="0">
                <a:solidFill>
                  <a:schemeClr val="tx1"/>
                </a:solidFill>
                <a:latin typeface="Arial"/>
                <a:ea typeface="Arial"/>
                <a:cs typeface="Arial"/>
              </a:defRPr>
            </a:pPr>
            <a:endParaRPr lang="pl-PL"/>
          </a:p>
        </c:txPr>
        <c:crossAx val="429270616"/>
        <c:crosses val="autoZero"/>
        <c:crossBetween val="between"/>
      </c:valAx>
      <c:dTable>
        <c:showHorzBorder val="0"/>
        <c:showVertBorder val="1"/>
        <c:showOutline val="0"/>
        <c:showKeys val="0"/>
        <c:spPr>
          <a:ln w="3165">
            <a:solidFill>
              <a:schemeClr val="tx1"/>
            </a:solidFill>
            <a:prstDash val="solid"/>
          </a:ln>
        </c:spPr>
        <c:txPr>
          <a:bodyPr/>
          <a:lstStyle/>
          <a:p>
            <a:pPr rtl="0">
              <a:defRPr sz="796" b="0" i="0" u="none" strike="noStrike" baseline="0">
                <a:solidFill>
                  <a:schemeClr val="tx1"/>
                </a:solidFill>
                <a:latin typeface="Arial"/>
                <a:ea typeface="Arial"/>
                <a:cs typeface="Arial"/>
              </a:defRPr>
            </a:pPr>
            <a:endParaRPr lang="pl-PL"/>
          </a:p>
        </c:txPr>
      </c:dTable>
      <c:spPr>
        <a:solidFill>
          <a:schemeClr val="bg1"/>
        </a:solidFill>
        <a:ln w="25312">
          <a:noFill/>
        </a:ln>
      </c:spPr>
    </c:plotArea>
    <c:plotVisOnly val="1"/>
    <c:dispBlanksAs val="gap"/>
    <c:showDLblsOverMax val="0"/>
  </c:chart>
  <c:spPr>
    <a:noFill/>
    <a:ln>
      <a:noFill/>
    </a:ln>
  </c:spPr>
  <c:txPr>
    <a:bodyPr/>
    <a:lstStyle/>
    <a:p>
      <a:pPr>
        <a:defRPr sz="996" b="0" i="0" u="none" strike="noStrike" baseline="0">
          <a:solidFill>
            <a:schemeClr val="tx1"/>
          </a:solidFill>
          <a:latin typeface="Arial"/>
          <a:ea typeface="Arial"/>
          <a:cs typeface="Arial"/>
        </a:defRPr>
      </a:pPr>
      <a:endParaRPr lang="pl-PL"/>
    </a:p>
  </c:txPr>
  <c:externalData r:id="rId1">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0440046296296303E-2"/>
          <c:y val="7.9365079365079361E-2"/>
          <c:w val="0.89367523148148154"/>
          <c:h val="0.67619047619048533"/>
        </c:manualLayout>
      </c:layout>
      <c:barChart>
        <c:barDir val="col"/>
        <c:grouping val="clustered"/>
        <c:varyColors val="0"/>
        <c:ser>
          <c:idx val="0"/>
          <c:order val="0"/>
          <c:tx>
            <c:strRef>
              <c:f>Sheet1!$A$2</c:f>
              <c:strCache>
                <c:ptCount val="1"/>
                <c:pt idx="0">
                  <c:v>liczba spraw</c:v>
                </c:pt>
              </c:strCache>
            </c:strRef>
          </c:tx>
          <c:spPr>
            <a:solidFill>
              <a:srgbClr val="6699FF"/>
            </a:solidFill>
            <a:ln w="3175">
              <a:solidFill>
                <a:srgbClr val="003366"/>
              </a:solidFill>
              <a:prstDash val="solid"/>
            </a:ln>
            <a:effectLst>
              <a:outerShdw dist="35921" dir="2700000" algn="br">
                <a:srgbClr val="000000"/>
              </a:outerShdw>
            </a:effectLst>
          </c:spPr>
          <c:invertIfNegative val="0"/>
          <c:dLbls>
            <c:spPr>
              <a:noFill/>
              <a:ln w="25209">
                <a:noFill/>
              </a:ln>
            </c:spPr>
            <c:txPr>
              <a:bodyPr/>
              <a:lstStyle/>
              <a:p>
                <a:pPr>
                  <a:defRPr sz="894"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Sheet1!$B$1:$V$1</c:f>
              <c:strCache>
                <c:ptCount val="21"/>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pt idx="13">
                  <c:v>2016/2017</c:v>
                </c:pt>
                <c:pt idx="14">
                  <c:v>2017/2018</c:v>
                </c:pt>
                <c:pt idx="15">
                  <c:v>2018/2019</c:v>
                </c:pt>
                <c:pt idx="16">
                  <c:v>2019/2020</c:v>
                </c:pt>
                <c:pt idx="17">
                  <c:v>2020/2021</c:v>
                </c:pt>
                <c:pt idx="18">
                  <c:v>2021/2022</c:v>
                </c:pt>
                <c:pt idx="19">
                  <c:v>2022/2023</c:v>
                </c:pt>
                <c:pt idx="20">
                  <c:v>2023/2024</c:v>
                </c:pt>
              </c:strCache>
            </c:strRef>
          </c:cat>
          <c:val>
            <c:numRef>
              <c:f>Sheet1!$B$2:$V$2</c:f>
              <c:numCache>
                <c:formatCode>General</c:formatCode>
                <c:ptCount val="21"/>
                <c:pt idx="0">
                  <c:v>756</c:v>
                </c:pt>
                <c:pt idx="1">
                  <c:v>493</c:v>
                </c:pt>
                <c:pt idx="2">
                  <c:v>718</c:v>
                </c:pt>
                <c:pt idx="3">
                  <c:v>329</c:v>
                </c:pt>
                <c:pt idx="4">
                  <c:v>478</c:v>
                </c:pt>
                <c:pt idx="5">
                  <c:v>786</c:v>
                </c:pt>
                <c:pt idx="6">
                  <c:v>717</c:v>
                </c:pt>
                <c:pt idx="7">
                  <c:v>734</c:v>
                </c:pt>
                <c:pt idx="8">
                  <c:v>756</c:v>
                </c:pt>
                <c:pt idx="9">
                  <c:v>468</c:v>
                </c:pt>
                <c:pt idx="10">
                  <c:v>437</c:v>
                </c:pt>
                <c:pt idx="11">
                  <c:v>290</c:v>
                </c:pt>
                <c:pt idx="12">
                  <c:v>179</c:v>
                </c:pt>
                <c:pt idx="13">
                  <c:v>73</c:v>
                </c:pt>
                <c:pt idx="14">
                  <c:v>60</c:v>
                </c:pt>
                <c:pt idx="15">
                  <c:v>73</c:v>
                </c:pt>
                <c:pt idx="16">
                  <c:v>69</c:v>
                </c:pt>
                <c:pt idx="17">
                  <c:v>30</c:v>
                </c:pt>
                <c:pt idx="18">
                  <c:v>36</c:v>
                </c:pt>
                <c:pt idx="19">
                  <c:v>19</c:v>
                </c:pt>
                <c:pt idx="20">
                  <c:v>28</c:v>
                </c:pt>
              </c:numCache>
            </c:numRef>
          </c:val>
          <c:extLst>
            <c:ext xmlns:c16="http://schemas.microsoft.com/office/drawing/2014/chart" uri="{C3380CC4-5D6E-409C-BE32-E72D297353CC}">
              <c16:uniqueId val="{00000000-F2FC-41CC-BB18-867923AA936B}"/>
            </c:ext>
          </c:extLst>
        </c:ser>
        <c:dLbls>
          <c:showLegendKey val="0"/>
          <c:showVal val="1"/>
          <c:showCatName val="0"/>
          <c:showSerName val="0"/>
          <c:showPercent val="0"/>
          <c:showBubbleSize val="0"/>
        </c:dLbls>
        <c:gapWidth val="150"/>
        <c:axId val="429274928"/>
        <c:axId val="429275712"/>
      </c:barChart>
      <c:catAx>
        <c:axId val="429274928"/>
        <c:scaling>
          <c:orientation val="minMax"/>
        </c:scaling>
        <c:delete val="0"/>
        <c:axPos val="b"/>
        <c:numFmt formatCode="General" sourceLinked="1"/>
        <c:majorTickMark val="out"/>
        <c:minorTickMark val="none"/>
        <c:tickLblPos val="nextTo"/>
        <c:spPr>
          <a:ln w="3151">
            <a:solidFill>
              <a:schemeClr val="tx1"/>
            </a:solidFill>
            <a:prstDash val="solid"/>
          </a:ln>
        </c:spPr>
        <c:txPr>
          <a:bodyPr rot="-2700000" vert="horz"/>
          <a:lstStyle/>
          <a:p>
            <a:pPr>
              <a:defRPr sz="993" b="1" i="0" u="none" strike="noStrike" baseline="0">
                <a:solidFill>
                  <a:schemeClr val="tx1"/>
                </a:solidFill>
                <a:latin typeface="Arial"/>
                <a:ea typeface="Arial"/>
                <a:cs typeface="Arial"/>
              </a:defRPr>
            </a:pPr>
            <a:endParaRPr lang="pl-PL"/>
          </a:p>
        </c:txPr>
        <c:crossAx val="429275712"/>
        <c:crosses val="autoZero"/>
        <c:auto val="1"/>
        <c:lblAlgn val="ctr"/>
        <c:lblOffset val="100"/>
        <c:tickLblSkip val="1"/>
        <c:tickMarkSkip val="1"/>
        <c:noMultiLvlLbl val="0"/>
      </c:catAx>
      <c:valAx>
        <c:axId val="429275712"/>
        <c:scaling>
          <c:orientation val="minMax"/>
        </c:scaling>
        <c:delete val="1"/>
        <c:axPos val="l"/>
        <c:numFmt formatCode="General" sourceLinked="1"/>
        <c:majorTickMark val="out"/>
        <c:minorTickMark val="none"/>
        <c:tickLblPos val="nextTo"/>
        <c:crossAx val="429274928"/>
        <c:crosses val="autoZero"/>
        <c:crossBetween val="between"/>
      </c:valAx>
      <c:spPr>
        <a:noFill/>
        <a:ln w="25400">
          <a:noFill/>
        </a:ln>
      </c:spPr>
    </c:plotArea>
    <c:plotVisOnly val="1"/>
    <c:dispBlanksAs val="gap"/>
    <c:showDLblsOverMax val="0"/>
  </c:chart>
  <c:spPr>
    <a:noFill/>
    <a:ln>
      <a:noFill/>
    </a:ln>
  </c:spPr>
  <c:txPr>
    <a:bodyPr/>
    <a:lstStyle/>
    <a:p>
      <a:pPr>
        <a:defRPr sz="894" b="1" i="0" u="none" strike="noStrike" baseline="0">
          <a:solidFill>
            <a:schemeClr val="tx1"/>
          </a:solidFill>
          <a:latin typeface="Arial"/>
          <a:ea typeface="Arial"/>
          <a:cs typeface="Arial"/>
        </a:defRPr>
      </a:pPr>
      <a:endParaRPr lang="pl-PL"/>
    </a:p>
  </c:txPr>
  <c:externalData r:id="rId1">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0181018518518521E-2"/>
          <c:y val="7.5301204819277434E-2"/>
          <c:w val="0.89391296296296296"/>
          <c:h val="0.69277108433734935"/>
        </c:manualLayout>
      </c:layout>
      <c:lineChart>
        <c:grouping val="standard"/>
        <c:varyColors val="0"/>
        <c:ser>
          <c:idx val="0"/>
          <c:order val="0"/>
          <c:tx>
            <c:strRef>
              <c:f>Sheet1!$A$2</c:f>
              <c:strCache>
                <c:ptCount val="1"/>
                <c:pt idx="0">
                  <c:v>studenci</c:v>
                </c:pt>
              </c:strCache>
            </c:strRef>
          </c:tx>
          <c:spPr>
            <a:ln w="25094">
              <a:solidFill>
                <a:srgbClr val="3366FF"/>
              </a:solidFill>
              <a:prstDash val="solid"/>
            </a:ln>
          </c:spPr>
          <c:marker>
            <c:symbol val="circle"/>
            <c:size val="2"/>
            <c:spPr>
              <a:solidFill>
                <a:srgbClr val="6699FF"/>
              </a:solidFill>
              <a:ln>
                <a:solidFill>
                  <a:srgbClr val="0066CC"/>
                </a:solidFill>
                <a:prstDash val="solid"/>
              </a:ln>
              <a:effectLst>
                <a:outerShdw dist="35921" dir="2700000" algn="br">
                  <a:srgbClr val="000000"/>
                </a:outerShdw>
              </a:effectLst>
            </c:spPr>
          </c:marker>
          <c:dLbls>
            <c:spPr>
              <a:noFill/>
              <a:ln>
                <a:noFill/>
              </a:ln>
              <a:effectLst/>
            </c:spPr>
            <c:txPr>
              <a:bodyPr wrap="square" lIns="38100" tIns="19050" rIns="38100" bIns="19050" anchor="ctr">
                <a:spAutoFit/>
              </a:bodyPr>
              <a:lstStyle/>
              <a:p>
                <a:pPr>
                  <a:defRPr sz="1000" baseline="0"/>
                </a:pPr>
                <a:endParaRPr lang="pl-P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Sheet1!$B$1:$V$1</c:f>
              <c:strCache>
                <c:ptCount val="21"/>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pt idx="13">
                  <c:v>2016/2017</c:v>
                </c:pt>
                <c:pt idx="14">
                  <c:v>2017/2018</c:v>
                </c:pt>
                <c:pt idx="15">
                  <c:v>2018/2019</c:v>
                </c:pt>
                <c:pt idx="16">
                  <c:v>2019/2020</c:v>
                </c:pt>
                <c:pt idx="17">
                  <c:v>2020/2021</c:v>
                </c:pt>
                <c:pt idx="18">
                  <c:v>2021/2022</c:v>
                </c:pt>
                <c:pt idx="19">
                  <c:v>2022/2023</c:v>
                </c:pt>
                <c:pt idx="20">
                  <c:v>2023/2024</c:v>
                </c:pt>
              </c:strCache>
            </c:strRef>
          </c:cat>
          <c:val>
            <c:numRef>
              <c:f>Sheet1!$B$2:$V$2</c:f>
              <c:numCache>
                <c:formatCode>General</c:formatCode>
                <c:ptCount val="21"/>
                <c:pt idx="0">
                  <c:v>50</c:v>
                </c:pt>
                <c:pt idx="1">
                  <c:v>46</c:v>
                </c:pt>
                <c:pt idx="2">
                  <c:v>60</c:v>
                </c:pt>
                <c:pt idx="3">
                  <c:v>30</c:v>
                </c:pt>
                <c:pt idx="4">
                  <c:v>58</c:v>
                </c:pt>
                <c:pt idx="5">
                  <c:v>71</c:v>
                </c:pt>
                <c:pt idx="6">
                  <c:v>85</c:v>
                </c:pt>
                <c:pt idx="7">
                  <c:v>72</c:v>
                </c:pt>
                <c:pt idx="8">
                  <c:v>64</c:v>
                </c:pt>
                <c:pt idx="9">
                  <c:v>49</c:v>
                </c:pt>
                <c:pt idx="10">
                  <c:v>59</c:v>
                </c:pt>
                <c:pt idx="11">
                  <c:v>60</c:v>
                </c:pt>
                <c:pt idx="12">
                  <c:v>85</c:v>
                </c:pt>
                <c:pt idx="13">
                  <c:v>155</c:v>
                </c:pt>
                <c:pt idx="14">
                  <c:v>120</c:v>
                </c:pt>
                <c:pt idx="15">
                  <c:v>54</c:v>
                </c:pt>
                <c:pt idx="16">
                  <c:v>66</c:v>
                </c:pt>
                <c:pt idx="17">
                  <c:v>30</c:v>
                </c:pt>
                <c:pt idx="18">
                  <c:v>30</c:v>
                </c:pt>
                <c:pt idx="19">
                  <c:v>24</c:v>
                </c:pt>
                <c:pt idx="20">
                  <c:v>36</c:v>
                </c:pt>
              </c:numCache>
            </c:numRef>
          </c:val>
          <c:smooth val="1"/>
          <c:extLst>
            <c:ext xmlns:c16="http://schemas.microsoft.com/office/drawing/2014/chart" uri="{C3380CC4-5D6E-409C-BE32-E72D297353CC}">
              <c16:uniqueId val="{00000012-ADC5-4E1C-AAD3-F2E4AA075985}"/>
            </c:ext>
          </c:extLst>
        </c:ser>
        <c:ser>
          <c:idx val="1"/>
          <c:order val="1"/>
          <c:tx>
            <c:strRef>
              <c:f>Sheet1!$A$3</c:f>
              <c:strCache>
                <c:ptCount val="1"/>
                <c:pt idx="0">
                  <c:v>opiekunowie</c:v>
                </c:pt>
              </c:strCache>
            </c:strRef>
          </c:tx>
          <c:spPr>
            <a:ln w="25094">
              <a:solidFill>
                <a:schemeClr val="tx1"/>
              </a:solidFill>
              <a:prstDash val="solid"/>
            </a:ln>
          </c:spPr>
          <c:marker>
            <c:symbol val="circle"/>
            <c:size val="2"/>
            <c:spPr>
              <a:solidFill>
                <a:srgbClr val="3366CC"/>
              </a:solidFill>
              <a:ln>
                <a:solidFill>
                  <a:srgbClr val="003366"/>
                </a:solidFill>
                <a:prstDash val="solid"/>
              </a:ln>
              <a:effectLst>
                <a:outerShdw dist="35921" dir="2700000" algn="br">
                  <a:srgbClr val="000000"/>
                </a:outerShdw>
              </a:effectLst>
            </c:spPr>
          </c:marker>
          <c:dLbls>
            <c:spPr>
              <a:noFill/>
              <a:ln>
                <a:noFill/>
              </a:ln>
              <a:effectLst/>
            </c:spPr>
            <c:txPr>
              <a:bodyPr wrap="square" lIns="38100" tIns="19050" rIns="38100" bIns="19050" anchor="ctr">
                <a:spAutoFit/>
              </a:bodyPr>
              <a:lstStyle/>
              <a:p>
                <a:pPr>
                  <a:defRPr sz="1000" baseline="0"/>
                </a:pPr>
                <a:endParaRPr lang="pl-P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Sheet1!$B$1:$V$1</c:f>
              <c:strCache>
                <c:ptCount val="21"/>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pt idx="13">
                  <c:v>2016/2017</c:v>
                </c:pt>
                <c:pt idx="14">
                  <c:v>2017/2018</c:v>
                </c:pt>
                <c:pt idx="15">
                  <c:v>2018/2019</c:v>
                </c:pt>
                <c:pt idx="16">
                  <c:v>2019/2020</c:v>
                </c:pt>
                <c:pt idx="17">
                  <c:v>2020/2021</c:v>
                </c:pt>
                <c:pt idx="18">
                  <c:v>2021/2022</c:v>
                </c:pt>
                <c:pt idx="19">
                  <c:v>2022/2023</c:v>
                </c:pt>
                <c:pt idx="20">
                  <c:v>2023/2024</c:v>
                </c:pt>
              </c:strCache>
            </c:strRef>
          </c:cat>
          <c:val>
            <c:numRef>
              <c:f>Sheet1!$B$3:$V$3</c:f>
              <c:numCache>
                <c:formatCode>General</c:formatCode>
                <c:ptCount val="21"/>
                <c:pt idx="0">
                  <c:v>5</c:v>
                </c:pt>
                <c:pt idx="1">
                  <c:v>5</c:v>
                </c:pt>
                <c:pt idx="2">
                  <c:v>5</c:v>
                </c:pt>
                <c:pt idx="3">
                  <c:v>4</c:v>
                </c:pt>
                <c:pt idx="4">
                  <c:v>5</c:v>
                </c:pt>
                <c:pt idx="5">
                  <c:v>6</c:v>
                </c:pt>
                <c:pt idx="6">
                  <c:v>11</c:v>
                </c:pt>
                <c:pt idx="7">
                  <c:v>13</c:v>
                </c:pt>
                <c:pt idx="8">
                  <c:v>13</c:v>
                </c:pt>
                <c:pt idx="9">
                  <c:v>13</c:v>
                </c:pt>
                <c:pt idx="10">
                  <c:v>7</c:v>
                </c:pt>
                <c:pt idx="11">
                  <c:v>11</c:v>
                </c:pt>
                <c:pt idx="12">
                  <c:v>12</c:v>
                </c:pt>
                <c:pt idx="13">
                  <c:v>12</c:v>
                </c:pt>
                <c:pt idx="14">
                  <c:v>10</c:v>
                </c:pt>
                <c:pt idx="15">
                  <c:v>6</c:v>
                </c:pt>
                <c:pt idx="16">
                  <c:v>7</c:v>
                </c:pt>
                <c:pt idx="17">
                  <c:v>10</c:v>
                </c:pt>
                <c:pt idx="18">
                  <c:v>10</c:v>
                </c:pt>
                <c:pt idx="19">
                  <c:v>5</c:v>
                </c:pt>
                <c:pt idx="20">
                  <c:v>7</c:v>
                </c:pt>
              </c:numCache>
            </c:numRef>
          </c:val>
          <c:smooth val="1"/>
          <c:extLst>
            <c:ext xmlns:c16="http://schemas.microsoft.com/office/drawing/2014/chart" uri="{C3380CC4-5D6E-409C-BE32-E72D297353CC}">
              <c16:uniqueId val="{00000025-ADC5-4E1C-AAD3-F2E4AA075985}"/>
            </c:ext>
          </c:extLst>
        </c:ser>
        <c:dLbls>
          <c:dLblPos val="t"/>
          <c:showLegendKey val="0"/>
          <c:showVal val="1"/>
          <c:showCatName val="0"/>
          <c:showSerName val="0"/>
          <c:showPercent val="0"/>
          <c:showBubbleSize val="0"/>
        </c:dLbls>
        <c:upDownBars>
          <c:gapWidth val="150"/>
          <c:upBars>
            <c:spPr>
              <a:solidFill>
                <a:schemeClr val="bg1"/>
              </a:solidFill>
              <a:ln w="3136">
                <a:solidFill>
                  <a:schemeClr val="tx1"/>
                </a:solidFill>
                <a:prstDash val="solid"/>
              </a:ln>
            </c:spPr>
          </c:upBars>
          <c:downBars>
            <c:spPr>
              <a:noFill/>
              <a:ln w="9408">
                <a:noFill/>
              </a:ln>
            </c:spPr>
          </c:downBars>
        </c:upDownBars>
        <c:marker val="1"/>
        <c:smooth val="0"/>
        <c:axId val="422929304"/>
        <c:axId val="422933224"/>
      </c:lineChart>
      <c:catAx>
        <c:axId val="422929304"/>
        <c:scaling>
          <c:orientation val="minMax"/>
        </c:scaling>
        <c:delete val="0"/>
        <c:axPos val="b"/>
        <c:numFmt formatCode="General" sourceLinked="0"/>
        <c:majorTickMark val="out"/>
        <c:minorTickMark val="none"/>
        <c:tickLblPos val="nextTo"/>
        <c:spPr>
          <a:ln w="3136">
            <a:solidFill>
              <a:schemeClr val="tx1"/>
            </a:solidFill>
            <a:prstDash val="solid"/>
          </a:ln>
        </c:spPr>
        <c:txPr>
          <a:bodyPr rot="-2700000" vert="horz"/>
          <a:lstStyle/>
          <a:p>
            <a:pPr>
              <a:defRPr sz="990" b="1" i="0" u="none" strike="noStrike" baseline="0">
                <a:solidFill>
                  <a:schemeClr val="tx1"/>
                </a:solidFill>
                <a:latin typeface="Arial"/>
                <a:ea typeface="Arial"/>
                <a:cs typeface="Arial"/>
              </a:defRPr>
            </a:pPr>
            <a:endParaRPr lang="pl-PL"/>
          </a:p>
        </c:txPr>
        <c:crossAx val="422933224"/>
        <c:crosses val="autoZero"/>
        <c:auto val="1"/>
        <c:lblAlgn val="ctr"/>
        <c:lblOffset val="100"/>
        <c:tickLblSkip val="1"/>
        <c:tickMarkSkip val="1"/>
        <c:noMultiLvlLbl val="0"/>
      </c:catAx>
      <c:valAx>
        <c:axId val="422933224"/>
        <c:scaling>
          <c:orientation val="minMax"/>
        </c:scaling>
        <c:delete val="1"/>
        <c:axPos val="l"/>
        <c:numFmt formatCode="General" sourceLinked="1"/>
        <c:majorTickMark val="out"/>
        <c:minorTickMark val="none"/>
        <c:tickLblPos val="nextTo"/>
        <c:crossAx val="422929304"/>
        <c:crosses val="autoZero"/>
        <c:crossBetween val="between"/>
      </c:valAx>
      <c:spPr>
        <a:noFill/>
        <a:ln w="25364">
          <a:noFill/>
        </a:ln>
      </c:spPr>
    </c:plotArea>
    <c:plotVisOnly val="1"/>
    <c:dispBlanksAs val="gap"/>
    <c:showDLblsOverMax val="0"/>
  </c:chart>
  <c:spPr>
    <a:noFill/>
    <a:ln>
      <a:noFill/>
    </a:ln>
  </c:spPr>
  <c:txPr>
    <a:bodyPr/>
    <a:lstStyle/>
    <a:p>
      <a:pPr>
        <a:defRPr sz="890" b="1" i="0" u="none" strike="noStrike" baseline="0">
          <a:solidFill>
            <a:schemeClr val="tx1"/>
          </a:solidFill>
          <a:latin typeface="Arial"/>
          <a:ea typeface="Arial"/>
          <a:cs typeface="Arial"/>
        </a:defRPr>
      </a:pPr>
      <a:endParaRPr lang="pl-PL"/>
    </a:p>
  </c:txPr>
  <c:externalData r:id="rId1">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manualLayout>
          <c:layoutTarget val="inner"/>
          <c:xMode val="edge"/>
          <c:yMode val="edge"/>
          <c:x val="3.4129692832764506E-2"/>
          <c:y val="2.6607538802660816E-2"/>
          <c:w val="0.96245733788395849"/>
          <c:h val="0.80266075388026559"/>
        </c:manualLayout>
      </c:layout>
      <c:barChart>
        <c:barDir val="col"/>
        <c:grouping val="clustered"/>
        <c:varyColors val="0"/>
        <c:ser>
          <c:idx val="0"/>
          <c:order val="0"/>
          <c:tx>
            <c:strRef>
              <c:f>Sheet1!$B$1</c:f>
              <c:strCache>
                <c:ptCount val="1"/>
              </c:strCache>
            </c:strRef>
          </c:tx>
          <c:spPr>
            <a:solidFill>
              <a:srgbClr val="6699FF"/>
            </a:solidFill>
            <a:ln w="3176">
              <a:solidFill>
                <a:srgbClr val="003366"/>
              </a:solidFill>
              <a:prstDash val="solid"/>
            </a:ln>
            <a:effectLst>
              <a:outerShdw dist="35921" dir="2700000" algn="br">
                <a:srgbClr val="000000"/>
              </a:outerShdw>
            </a:effectLst>
          </c:spPr>
          <c:invertIfNegative val="0"/>
          <c:cat>
            <c:strRef>
              <c:f>Sheet1!$A$2:$A$16</c:f>
              <c:strCache>
                <c:ptCount val="15"/>
                <c:pt idx="0">
                  <c:v>Karne</c:v>
                </c:pt>
                <c:pt idx="1">
                  <c:v>Cywilne</c:v>
                </c:pt>
                <c:pt idx="2">
                  <c:v>Rodzinne</c:v>
                </c:pt>
                <c:pt idx="3">
                  <c:v>Spadko-we</c:v>
                </c:pt>
                <c:pt idx="4">
                  <c:v>Praca i bezro-bocie</c:v>
                </c:pt>
                <c:pt idx="5">
                  <c:v>Świadcze-nia społeczne</c:v>
                </c:pt>
                <c:pt idx="6">
                  <c:v>Administra-cyjne</c:v>
                </c:pt>
                <c:pt idx="7">
                  <c:v>Lokalowe i spół-dzielcze</c:v>
                </c:pt>
                <c:pt idx="8">
                  <c:v>Finan-sowe</c:v>
                </c:pt>
                <c:pt idx="9">
                  <c:v>Przemoc wobec kobiet</c:v>
                </c:pt>
                <c:pt idx="10">
                  <c:v>Uchodźcy i cudzo-ziemcy</c:v>
                </c:pt>
                <c:pt idx="11">
                  <c:v>Niepełno-sprawni</c:v>
                </c:pt>
                <c:pt idx="12">
                  <c:v>Służba zdrowia</c:v>
                </c:pt>
                <c:pt idx="13">
                  <c:v>NGO</c:v>
                </c:pt>
                <c:pt idx="14">
                  <c:v>inne</c:v>
                </c:pt>
              </c:strCache>
            </c:strRef>
          </c:cat>
          <c:val>
            <c:numRef>
              <c:f>Sheet1!$B$2:$B$16</c:f>
              <c:numCache>
                <c:formatCode>General</c:formatCode>
                <c:ptCount val="15"/>
                <c:pt idx="0">
                  <c:v>10</c:v>
                </c:pt>
                <c:pt idx="1">
                  <c:v>21</c:v>
                </c:pt>
                <c:pt idx="2">
                  <c:v>11</c:v>
                </c:pt>
                <c:pt idx="3">
                  <c:v>12</c:v>
                </c:pt>
                <c:pt idx="4">
                  <c:v>18</c:v>
                </c:pt>
                <c:pt idx="5">
                  <c:v>0</c:v>
                </c:pt>
                <c:pt idx="6">
                  <c:v>15</c:v>
                </c:pt>
                <c:pt idx="7">
                  <c:v>7</c:v>
                </c:pt>
                <c:pt idx="8">
                  <c:v>9</c:v>
                </c:pt>
                <c:pt idx="9">
                  <c:v>0</c:v>
                </c:pt>
                <c:pt idx="10">
                  <c:v>0</c:v>
                </c:pt>
                <c:pt idx="11">
                  <c:v>0</c:v>
                </c:pt>
                <c:pt idx="12">
                  <c:v>0</c:v>
                </c:pt>
                <c:pt idx="13">
                  <c:v>0</c:v>
                </c:pt>
                <c:pt idx="14">
                  <c:v>0</c:v>
                </c:pt>
              </c:numCache>
            </c:numRef>
          </c:val>
          <c:extLst>
            <c:ext xmlns:c16="http://schemas.microsoft.com/office/drawing/2014/chart" uri="{C3380CC4-5D6E-409C-BE32-E72D297353CC}">
              <c16:uniqueId val="{00000000-67F8-435B-9CAF-2B8A866FA261}"/>
            </c:ext>
          </c:extLst>
        </c:ser>
        <c:dLbls>
          <c:showLegendKey val="0"/>
          <c:showVal val="0"/>
          <c:showCatName val="0"/>
          <c:showSerName val="0"/>
          <c:showPercent val="0"/>
          <c:showBubbleSize val="0"/>
        </c:dLbls>
        <c:gapWidth val="150"/>
        <c:axId val="422931656"/>
        <c:axId val="422934792"/>
      </c:barChart>
      <c:catAx>
        <c:axId val="422931656"/>
        <c:scaling>
          <c:orientation val="minMax"/>
        </c:scaling>
        <c:delete val="0"/>
        <c:axPos val="b"/>
        <c:numFmt formatCode="General" sourceLinked="1"/>
        <c:majorTickMark val="out"/>
        <c:minorTickMark val="none"/>
        <c:tickLblPos val="low"/>
        <c:spPr>
          <a:ln w="3171">
            <a:solidFill>
              <a:schemeClr val="tx1"/>
            </a:solidFill>
            <a:prstDash val="solid"/>
          </a:ln>
        </c:spPr>
        <c:txPr>
          <a:bodyPr rot="-2700000" vert="horz"/>
          <a:lstStyle/>
          <a:p>
            <a:pPr>
              <a:defRPr sz="1123" b="0" i="0" u="none" strike="noStrike" baseline="0">
                <a:solidFill>
                  <a:schemeClr val="tx1"/>
                </a:solidFill>
                <a:latin typeface="Arial"/>
                <a:ea typeface="Arial"/>
                <a:cs typeface="Arial"/>
              </a:defRPr>
            </a:pPr>
            <a:endParaRPr lang="pl-PL"/>
          </a:p>
        </c:txPr>
        <c:crossAx val="422934792"/>
        <c:crosses val="autoZero"/>
        <c:auto val="1"/>
        <c:lblAlgn val="ctr"/>
        <c:lblOffset val="100"/>
        <c:tickMarkSkip val="1"/>
        <c:noMultiLvlLbl val="0"/>
      </c:catAx>
      <c:valAx>
        <c:axId val="422934792"/>
        <c:scaling>
          <c:orientation val="minMax"/>
        </c:scaling>
        <c:delete val="0"/>
        <c:axPos val="l"/>
        <c:numFmt formatCode="General" sourceLinked="1"/>
        <c:majorTickMark val="out"/>
        <c:minorTickMark val="none"/>
        <c:tickLblPos val="nextTo"/>
        <c:spPr>
          <a:ln w="3171">
            <a:solidFill>
              <a:schemeClr val="tx1"/>
            </a:solidFill>
            <a:prstDash val="solid"/>
          </a:ln>
        </c:spPr>
        <c:txPr>
          <a:bodyPr rot="0" vert="horz"/>
          <a:lstStyle/>
          <a:p>
            <a:pPr>
              <a:defRPr sz="973" b="0" i="0" u="none" strike="noStrike" baseline="0">
                <a:solidFill>
                  <a:schemeClr val="tx1"/>
                </a:solidFill>
                <a:latin typeface="Arial"/>
                <a:ea typeface="Arial"/>
                <a:cs typeface="Arial"/>
              </a:defRPr>
            </a:pPr>
            <a:endParaRPr lang="pl-PL"/>
          </a:p>
        </c:txPr>
        <c:crossAx val="422931656"/>
        <c:crosses val="autoZero"/>
        <c:crossBetween val="between"/>
      </c:valAx>
      <c:dTable>
        <c:showHorzBorder val="0"/>
        <c:showVertBorder val="1"/>
        <c:showOutline val="0"/>
        <c:showKeys val="0"/>
        <c:spPr>
          <a:ln w="3171">
            <a:solidFill>
              <a:schemeClr val="tx1"/>
            </a:solidFill>
            <a:prstDash val="solid"/>
          </a:ln>
        </c:spPr>
        <c:txPr>
          <a:bodyPr/>
          <a:lstStyle/>
          <a:p>
            <a:pPr rtl="0">
              <a:defRPr sz="798" b="0" i="0" u="none" strike="noStrike" baseline="0">
                <a:solidFill>
                  <a:schemeClr val="tx1"/>
                </a:solidFill>
                <a:latin typeface="Arial"/>
                <a:ea typeface="Arial"/>
                <a:cs typeface="Arial"/>
              </a:defRPr>
            </a:pPr>
            <a:endParaRPr lang="pl-PL"/>
          </a:p>
        </c:txPr>
      </c:dTable>
      <c:spPr>
        <a:solidFill>
          <a:schemeClr val="bg1"/>
        </a:solidFill>
        <a:ln w="25366">
          <a:noFill/>
        </a:ln>
      </c:spPr>
    </c:plotArea>
    <c:plotVisOnly val="1"/>
    <c:dispBlanksAs val="gap"/>
    <c:showDLblsOverMax val="0"/>
  </c:chart>
  <c:spPr>
    <a:noFill/>
    <a:ln>
      <a:noFill/>
    </a:ln>
  </c:spPr>
  <c:txPr>
    <a:bodyPr/>
    <a:lstStyle/>
    <a:p>
      <a:pPr>
        <a:defRPr sz="998" b="0" i="0" u="none" strike="noStrike" baseline="0">
          <a:solidFill>
            <a:schemeClr val="tx1"/>
          </a:solidFill>
          <a:latin typeface="Arial"/>
          <a:ea typeface="Arial"/>
          <a:cs typeface="Arial"/>
        </a:defRPr>
      </a:pPr>
      <a:endParaRPr lang="pl-PL"/>
    </a:p>
  </c:txPr>
  <c:externalData r:id="rId1">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0440046296296303E-2"/>
          <c:y val="7.9365079365079361E-2"/>
          <c:w val="0.89367523148148154"/>
          <c:h val="0.67619047619048533"/>
        </c:manualLayout>
      </c:layout>
      <c:barChart>
        <c:barDir val="col"/>
        <c:grouping val="clustered"/>
        <c:varyColors val="0"/>
        <c:ser>
          <c:idx val="0"/>
          <c:order val="0"/>
          <c:tx>
            <c:strRef>
              <c:f>Sheet1!$A$2</c:f>
              <c:strCache>
                <c:ptCount val="1"/>
                <c:pt idx="0">
                  <c:v>liczba spraw</c:v>
                </c:pt>
              </c:strCache>
            </c:strRef>
          </c:tx>
          <c:spPr>
            <a:solidFill>
              <a:srgbClr val="6699FF"/>
            </a:solidFill>
            <a:ln w="3175">
              <a:solidFill>
                <a:srgbClr val="003366"/>
              </a:solidFill>
              <a:prstDash val="solid"/>
            </a:ln>
            <a:effectLst>
              <a:outerShdw dist="35921" dir="2700000" algn="br">
                <a:srgbClr val="000000"/>
              </a:outerShdw>
            </a:effectLst>
          </c:spPr>
          <c:invertIfNegative val="0"/>
          <c:dLbls>
            <c:spPr>
              <a:noFill/>
              <a:ln w="25209">
                <a:noFill/>
              </a:ln>
            </c:spPr>
            <c:txPr>
              <a:bodyPr/>
              <a:lstStyle/>
              <a:p>
                <a:pPr>
                  <a:defRPr sz="894"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2022/2023</c:v>
                </c:pt>
                <c:pt idx="1">
                  <c:v>2023/2024</c:v>
                </c:pt>
              </c:strCache>
            </c:strRef>
          </c:cat>
          <c:val>
            <c:numRef>
              <c:f>Sheet1!$B$2:$C$2</c:f>
              <c:numCache>
                <c:formatCode>General</c:formatCode>
                <c:ptCount val="2"/>
                <c:pt idx="0">
                  <c:v>98</c:v>
                </c:pt>
                <c:pt idx="1">
                  <c:v>103</c:v>
                </c:pt>
              </c:numCache>
            </c:numRef>
          </c:val>
          <c:extLst>
            <c:ext xmlns:c16="http://schemas.microsoft.com/office/drawing/2014/chart" uri="{C3380CC4-5D6E-409C-BE32-E72D297353CC}">
              <c16:uniqueId val="{00000000-F2FC-41CC-BB18-867923AA936B}"/>
            </c:ext>
          </c:extLst>
        </c:ser>
        <c:dLbls>
          <c:showLegendKey val="0"/>
          <c:showVal val="1"/>
          <c:showCatName val="0"/>
          <c:showSerName val="0"/>
          <c:showPercent val="0"/>
          <c:showBubbleSize val="0"/>
        </c:dLbls>
        <c:gapWidth val="150"/>
        <c:axId val="429274928"/>
        <c:axId val="429275712"/>
      </c:barChart>
      <c:catAx>
        <c:axId val="429274928"/>
        <c:scaling>
          <c:orientation val="minMax"/>
        </c:scaling>
        <c:delete val="0"/>
        <c:axPos val="b"/>
        <c:numFmt formatCode="General" sourceLinked="1"/>
        <c:majorTickMark val="out"/>
        <c:minorTickMark val="none"/>
        <c:tickLblPos val="nextTo"/>
        <c:spPr>
          <a:ln w="3151">
            <a:solidFill>
              <a:schemeClr val="tx1"/>
            </a:solidFill>
            <a:prstDash val="solid"/>
          </a:ln>
        </c:spPr>
        <c:txPr>
          <a:bodyPr rot="-2700000" vert="horz"/>
          <a:lstStyle/>
          <a:p>
            <a:pPr>
              <a:defRPr sz="993" b="1" i="0" u="none" strike="noStrike" baseline="0">
                <a:solidFill>
                  <a:schemeClr val="tx1"/>
                </a:solidFill>
                <a:latin typeface="Arial"/>
                <a:ea typeface="Arial"/>
                <a:cs typeface="Arial"/>
              </a:defRPr>
            </a:pPr>
            <a:endParaRPr lang="pl-PL"/>
          </a:p>
        </c:txPr>
        <c:crossAx val="429275712"/>
        <c:crosses val="autoZero"/>
        <c:auto val="1"/>
        <c:lblAlgn val="ctr"/>
        <c:lblOffset val="100"/>
        <c:tickLblSkip val="1"/>
        <c:tickMarkSkip val="1"/>
        <c:noMultiLvlLbl val="0"/>
      </c:catAx>
      <c:valAx>
        <c:axId val="429275712"/>
        <c:scaling>
          <c:orientation val="minMax"/>
        </c:scaling>
        <c:delete val="1"/>
        <c:axPos val="l"/>
        <c:numFmt formatCode="General" sourceLinked="1"/>
        <c:majorTickMark val="out"/>
        <c:minorTickMark val="none"/>
        <c:tickLblPos val="nextTo"/>
        <c:crossAx val="429274928"/>
        <c:crosses val="autoZero"/>
        <c:crossBetween val="between"/>
      </c:valAx>
      <c:spPr>
        <a:noFill/>
        <a:ln w="25400">
          <a:noFill/>
        </a:ln>
      </c:spPr>
    </c:plotArea>
    <c:plotVisOnly val="1"/>
    <c:dispBlanksAs val="gap"/>
    <c:showDLblsOverMax val="0"/>
  </c:chart>
  <c:spPr>
    <a:noFill/>
    <a:ln>
      <a:noFill/>
    </a:ln>
  </c:spPr>
  <c:txPr>
    <a:bodyPr/>
    <a:lstStyle/>
    <a:p>
      <a:pPr>
        <a:defRPr sz="894" b="1" i="0" u="none" strike="noStrike" baseline="0">
          <a:solidFill>
            <a:schemeClr val="tx1"/>
          </a:solidFill>
          <a:latin typeface="Arial"/>
          <a:ea typeface="Arial"/>
          <a:cs typeface="Arial"/>
        </a:defRPr>
      </a:pPr>
      <a:endParaRPr lang="pl-PL"/>
    </a:p>
  </c:txPr>
  <c:externalData r:id="rId1">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6060648148148145E-2"/>
          <c:y val="0.33538632671939966"/>
          <c:w val="0.89391296296296296"/>
          <c:h val="0.42951400474317147"/>
        </c:manualLayout>
      </c:layout>
      <c:lineChart>
        <c:grouping val="standard"/>
        <c:varyColors val="0"/>
        <c:ser>
          <c:idx val="0"/>
          <c:order val="0"/>
          <c:tx>
            <c:strRef>
              <c:f>Sheet1!$A$2</c:f>
              <c:strCache>
                <c:ptCount val="1"/>
                <c:pt idx="0">
                  <c:v>studenci</c:v>
                </c:pt>
              </c:strCache>
            </c:strRef>
          </c:tx>
          <c:spPr>
            <a:ln w="25094">
              <a:solidFill>
                <a:srgbClr val="3366FF"/>
              </a:solidFill>
              <a:prstDash val="solid"/>
            </a:ln>
          </c:spPr>
          <c:marker>
            <c:symbol val="circle"/>
            <c:size val="2"/>
            <c:spPr>
              <a:solidFill>
                <a:srgbClr val="6699FF"/>
              </a:solidFill>
              <a:ln>
                <a:solidFill>
                  <a:srgbClr val="0066CC"/>
                </a:solidFill>
                <a:prstDash val="solid"/>
              </a:ln>
              <a:effectLst>
                <a:outerShdw dist="35921" dir="2700000" algn="br">
                  <a:srgbClr val="000000"/>
                </a:outerShdw>
              </a:effectLst>
            </c:spPr>
          </c:marker>
          <c:dLbls>
            <c:spPr>
              <a:noFill/>
              <a:ln>
                <a:noFill/>
              </a:ln>
              <a:effectLst/>
            </c:spPr>
            <c:txPr>
              <a:bodyPr wrap="square" lIns="38100" tIns="19050" rIns="38100" bIns="19050" anchor="ctr">
                <a:spAutoFit/>
              </a:bodyPr>
              <a:lstStyle/>
              <a:p>
                <a:pPr>
                  <a:defRPr sz="1000" baseline="0"/>
                </a:pPr>
                <a:endParaRPr lang="pl-P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Sheet1!$B$1:$C$1</c:f>
              <c:strCache>
                <c:ptCount val="2"/>
                <c:pt idx="0">
                  <c:v>2022/2023</c:v>
                </c:pt>
                <c:pt idx="1">
                  <c:v>2023/2024</c:v>
                </c:pt>
              </c:strCache>
            </c:strRef>
          </c:cat>
          <c:val>
            <c:numRef>
              <c:f>Sheet1!$B$2:$C$2</c:f>
              <c:numCache>
                <c:formatCode>General</c:formatCode>
                <c:ptCount val="2"/>
                <c:pt idx="0">
                  <c:v>13</c:v>
                </c:pt>
                <c:pt idx="1">
                  <c:v>16</c:v>
                </c:pt>
              </c:numCache>
            </c:numRef>
          </c:val>
          <c:smooth val="1"/>
          <c:extLst>
            <c:ext xmlns:c16="http://schemas.microsoft.com/office/drawing/2014/chart" uri="{C3380CC4-5D6E-409C-BE32-E72D297353CC}">
              <c16:uniqueId val="{00000012-ADC5-4E1C-AAD3-F2E4AA075985}"/>
            </c:ext>
          </c:extLst>
        </c:ser>
        <c:ser>
          <c:idx val="1"/>
          <c:order val="1"/>
          <c:tx>
            <c:strRef>
              <c:f>Sheet1!$A$3</c:f>
              <c:strCache>
                <c:ptCount val="1"/>
                <c:pt idx="0">
                  <c:v>opiekunowie</c:v>
                </c:pt>
              </c:strCache>
            </c:strRef>
          </c:tx>
          <c:spPr>
            <a:ln w="25094">
              <a:solidFill>
                <a:schemeClr val="tx1"/>
              </a:solidFill>
              <a:prstDash val="solid"/>
            </a:ln>
          </c:spPr>
          <c:marker>
            <c:symbol val="circle"/>
            <c:size val="2"/>
            <c:spPr>
              <a:solidFill>
                <a:srgbClr val="3366CC"/>
              </a:solidFill>
              <a:ln>
                <a:solidFill>
                  <a:srgbClr val="003366"/>
                </a:solidFill>
                <a:prstDash val="solid"/>
              </a:ln>
              <a:effectLst>
                <a:outerShdw dist="35921" dir="2700000" algn="br">
                  <a:srgbClr val="000000"/>
                </a:outerShdw>
              </a:effectLst>
            </c:spPr>
          </c:marker>
          <c:dLbls>
            <c:spPr>
              <a:noFill/>
              <a:ln>
                <a:noFill/>
              </a:ln>
              <a:effectLst/>
            </c:spPr>
            <c:txPr>
              <a:bodyPr wrap="square" lIns="38100" tIns="19050" rIns="38100" bIns="19050" anchor="ctr">
                <a:spAutoFit/>
              </a:bodyPr>
              <a:lstStyle/>
              <a:p>
                <a:pPr>
                  <a:defRPr sz="1000" baseline="0"/>
                </a:pPr>
                <a:endParaRPr lang="pl-P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Sheet1!$B$1:$C$1</c:f>
              <c:strCache>
                <c:ptCount val="2"/>
                <c:pt idx="0">
                  <c:v>2022/2023</c:v>
                </c:pt>
                <c:pt idx="1">
                  <c:v>2023/2024</c:v>
                </c:pt>
              </c:strCache>
            </c:strRef>
          </c:cat>
          <c:val>
            <c:numRef>
              <c:f>Sheet1!$B$3:$C$3</c:f>
              <c:numCache>
                <c:formatCode>General</c:formatCode>
                <c:ptCount val="2"/>
                <c:pt idx="0">
                  <c:v>16</c:v>
                </c:pt>
                <c:pt idx="1">
                  <c:v>16</c:v>
                </c:pt>
              </c:numCache>
            </c:numRef>
          </c:val>
          <c:smooth val="1"/>
          <c:extLst>
            <c:ext xmlns:c16="http://schemas.microsoft.com/office/drawing/2014/chart" uri="{C3380CC4-5D6E-409C-BE32-E72D297353CC}">
              <c16:uniqueId val="{00000025-ADC5-4E1C-AAD3-F2E4AA075985}"/>
            </c:ext>
          </c:extLst>
        </c:ser>
        <c:dLbls>
          <c:dLblPos val="t"/>
          <c:showLegendKey val="0"/>
          <c:showVal val="1"/>
          <c:showCatName val="0"/>
          <c:showSerName val="0"/>
          <c:showPercent val="0"/>
          <c:showBubbleSize val="0"/>
        </c:dLbls>
        <c:marker val="1"/>
        <c:smooth val="0"/>
        <c:axId val="422929304"/>
        <c:axId val="422933224"/>
      </c:lineChart>
      <c:catAx>
        <c:axId val="422929304"/>
        <c:scaling>
          <c:orientation val="minMax"/>
        </c:scaling>
        <c:delete val="0"/>
        <c:axPos val="b"/>
        <c:numFmt formatCode="General" sourceLinked="0"/>
        <c:majorTickMark val="out"/>
        <c:minorTickMark val="none"/>
        <c:tickLblPos val="nextTo"/>
        <c:spPr>
          <a:ln w="3136">
            <a:solidFill>
              <a:schemeClr val="tx1"/>
            </a:solidFill>
            <a:prstDash val="solid"/>
          </a:ln>
        </c:spPr>
        <c:txPr>
          <a:bodyPr rot="-2700000" vert="horz"/>
          <a:lstStyle/>
          <a:p>
            <a:pPr>
              <a:defRPr sz="990" b="1" i="0" u="none" strike="noStrike" baseline="0">
                <a:solidFill>
                  <a:schemeClr val="tx1"/>
                </a:solidFill>
                <a:latin typeface="Arial"/>
                <a:ea typeface="Arial"/>
                <a:cs typeface="Arial"/>
              </a:defRPr>
            </a:pPr>
            <a:endParaRPr lang="pl-PL"/>
          </a:p>
        </c:txPr>
        <c:crossAx val="422933224"/>
        <c:crosses val="autoZero"/>
        <c:auto val="1"/>
        <c:lblAlgn val="ctr"/>
        <c:lblOffset val="100"/>
        <c:tickLblSkip val="1"/>
        <c:tickMarkSkip val="1"/>
        <c:noMultiLvlLbl val="0"/>
      </c:catAx>
      <c:valAx>
        <c:axId val="422933224"/>
        <c:scaling>
          <c:orientation val="minMax"/>
        </c:scaling>
        <c:delete val="1"/>
        <c:axPos val="l"/>
        <c:numFmt formatCode="General" sourceLinked="1"/>
        <c:majorTickMark val="out"/>
        <c:minorTickMark val="none"/>
        <c:tickLblPos val="nextTo"/>
        <c:crossAx val="422929304"/>
        <c:crosses val="autoZero"/>
        <c:crossBetween val="between"/>
      </c:valAx>
      <c:spPr>
        <a:noFill/>
        <a:ln w="25364">
          <a:noFill/>
        </a:ln>
      </c:spPr>
    </c:plotArea>
    <c:plotVisOnly val="1"/>
    <c:dispBlanksAs val="gap"/>
    <c:showDLblsOverMax val="0"/>
  </c:chart>
  <c:spPr>
    <a:noFill/>
    <a:ln>
      <a:noFill/>
    </a:ln>
  </c:spPr>
  <c:txPr>
    <a:bodyPr/>
    <a:lstStyle/>
    <a:p>
      <a:pPr>
        <a:defRPr sz="890" b="1" i="0" u="none" strike="noStrike" baseline="0">
          <a:solidFill>
            <a:schemeClr val="tx1"/>
          </a:solidFill>
          <a:latin typeface="Arial"/>
          <a:ea typeface="Arial"/>
          <a:cs typeface="Arial"/>
        </a:defRPr>
      </a:pPr>
      <a:endParaRPr lang="pl-PL"/>
    </a:p>
  </c:txPr>
  <c:externalData r:id="rId1">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manualLayout>
          <c:layoutTarget val="inner"/>
          <c:xMode val="edge"/>
          <c:yMode val="edge"/>
          <c:x val="3.4129692832764506E-2"/>
          <c:y val="2.6607538802660816E-2"/>
          <c:w val="0.96245733788395849"/>
          <c:h val="0.80266075388026559"/>
        </c:manualLayout>
      </c:layout>
      <c:barChart>
        <c:barDir val="col"/>
        <c:grouping val="clustered"/>
        <c:varyColors val="0"/>
        <c:ser>
          <c:idx val="0"/>
          <c:order val="0"/>
          <c:tx>
            <c:strRef>
              <c:f>Sheet1!$B$1</c:f>
              <c:strCache>
                <c:ptCount val="1"/>
              </c:strCache>
            </c:strRef>
          </c:tx>
          <c:spPr>
            <a:solidFill>
              <a:srgbClr val="6699FF"/>
            </a:solidFill>
            <a:ln w="3176">
              <a:solidFill>
                <a:srgbClr val="003366"/>
              </a:solidFill>
              <a:prstDash val="solid"/>
            </a:ln>
            <a:effectLst>
              <a:outerShdw dist="35921" dir="2700000" algn="br">
                <a:srgbClr val="000000"/>
              </a:outerShdw>
            </a:effectLst>
          </c:spPr>
          <c:invertIfNegative val="0"/>
          <c:cat>
            <c:strRef>
              <c:f>Sheet1!$A$2:$A$16</c:f>
              <c:strCache>
                <c:ptCount val="15"/>
                <c:pt idx="0">
                  <c:v>Karne</c:v>
                </c:pt>
                <c:pt idx="1">
                  <c:v>Cywilne</c:v>
                </c:pt>
                <c:pt idx="2">
                  <c:v>Rodzinne</c:v>
                </c:pt>
                <c:pt idx="3">
                  <c:v>Spadko-we</c:v>
                </c:pt>
                <c:pt idx="4">
                  <c:v>Praca i bezro-bocie</c:v>
                </c:pt>
                <c:pt idx="5">
                  <c:v>Świadcze-nia społeczne</c:v>
                </c:pt>
                <c:pt idx="6">
                  <c:v>Administra-cyjne</c:v>
                </c:pt>
                <c:pt idx="7">
                  <c:v>Lokalowe i spół-dzielcze</c:v>
                </c:pt>
                <c:pt idx="8">
                  <c:v>Finan-sowe</c:v>
                </c:pt>
                <c:pt idx="9">
                  <c:v>Przemoc wobec kobiet</c:v>
                </c:pt>
                <c:pt idx="10">
                  <c:v>Uchodźcy i cudzo-ziemcy</c:v>
                </c:pt>
                <c:pt idx="11">
                  <c:v>Niepełno-sprawni</c:v>
                </c:pt>
                <c:pt idx="12">
                  <c:v>Służba zdrowia</c:v>
                </c:pt>
                <c:pt idx="13">
                  <c:v>NGO</c:v>
                </c:pt>
                <c:pt idx="14">
                  <c:v>inne</c:v>
                </c:pt>
              </c:strCache>
            </c:strRef>
          </c:cat>
          <c:val>
            <c:numRef>
              <c:f>Sheet1!$B$2:$B$16</c:f>
              <c:numCache>
                <c:formatCode>General</c:formatCode>
                <c:ptCount val="15"/>
                <c:pt idx="0">
                  <c:v>0</c:v>
                </c:pt>
                <c:pt idx="1">
                  <c:v>10</c:v>
                </c:pt>
                <c:pt idx="2">
                  <c:v>2</c:v>
                </c:pt>
                <c:pt idx="3">
                  <c:v>0</c:v>
                </c:pt>
                <c:pt idx="4">
                  <c:v>3</c:v>
                </c:pt>
                <c:pt idx="5">
                  <c:v>0</c:v>
                </c:pt>
                <c:pt idx="6">
                  <c:v>0</c:v>
                </c:pt>
                <c:pt idx="7">
                  <c:v>0</c:v>
                </c:pt>
                <c:pt idx="8">
                  <c:v>0</c:v>
                </c:pt>
                <c:pt idx="9">
                  <c:v>0</c:v>
                </c:pt>
                <c:pt idx="10">
                  <c:v>1</c:v>
                </c:pt>
                <c:pt idx="11">
                  <c:v>0</c:v>
                </c:pt>
                <c:pt idx="12">
                  <c:v>0</c:v>
                </c:pt>
                <c:pt idx="13">
                  <c:v>0</c:v>
                </c:pt>
                <c:pt idx="14">
                  <c:v>0</c:v>
                </c:pt>
              </c:numCache>
            </c:numRef>
          </c:val>
          <c:extLst>
            <c:ext xmlns:c16="http://schemas.microsoft.com/office/drawing/2014/chart" uri="{C3380CC4-5D6E-409C-BE32-E72D297353CC}">
              <c16:uniqueId val="{00000000-67F8-435B-9CAF-2B8A866FA261}"/>
            </c:ext>
          </c:extLst>
        </c:ser>
        <c:dLbls>
          <c:showLegendKey val="0"/>
          <c:showVal val="0"/>
          <c:showCatName val="0"/>
          <c:showSerName val="0"/>
          <c:showPercent val="0"/>
          <c:showBubbleSize val="0"/>
        </c:dLbls>
        <c:gapWidth val="150"/>
        <c:axId val="422931656"/>
        <c:axId val="422934792"/>
      </c:barChart>
      <c:catAx>
        <c:axId val="422931656"/>
        <c:scaling>
          <c:orientation val="minMax"/>
        </c:scaling>
        <c:delete val="0"/>
        <c:axPos val="b"/>
        <c:numFmt formatCode="General" sourceLinked="1"/>
        <c:majorTickMark val="out"/>
        <c:minorTickMark val="none"/>
        <c:tickLblPos val="low"/>
        <c:spPr>
          <a:ln w="3171">
            <a:solidFill>
              <a:schemeClr val="tx1"/>
            </a:solidFill>
            <a:prstDash val="solid"/>
          </a:ln>
        </c:spPr>
        <c:txPr>
          <a:bodyPr rot="-2700000" vert="horz"/>
          <a:lstStyle/>
          <a:p>
            <a:pPr>
              <a:defRPr sz="1123" b="0" i="0" u="none" strike="noStrike" baseline="0">
                <a:solidFill>
                  <a:schemeClr val="tx1"/>
                </a:solidFill>
                <a:latin typeface="Arial"/>
                <a:ea typeface="Arial"/>
                <a:cs typeface="Arial"/>
              </a:defRPr>
            </a:pPr>
            <a:endParaRPr lang="pl-PL"/>
          </a:p>
        </c:txPr>
        <c:crossAx val="422934792"/>
        <c:crosses val="autoZero"/>
        <c:auto val="1"/>
        <c:lblAlgn val="ctr"/>
        <c:lblOffset val="100"/>
        <c:tickMarkSkip val="1"/>
        <c:noMultiLvlLbl val="0"/>
      </c:catAx>
      <c:valAx>
        <c:axId val="422934792"/>
        <c:scaling>
          <c:orientation val="minMax"/>
        </c:scaling>
        <c:delete val="0"/>
        <c:axPos val="l"/>
        <c:numFmt formatCode="General" sourceLinked="1"/>
        <c:majorTickMark val="out"/>
        <c:minorTickMark val="none"/>
        <c:tickLblPos val="nextTo"/>
        <c:spPr>
          <a:ln w="3171">
            <a:solidFill>
              <a:schemeClr val="tx1"/>
            </a:solidFill>
            <a:prstDash val="solid"/>
          </a:ln>
        </c:spPr>
        <c:txPr>
          <a:bodyPr rot="0" vert="horz"/>
          <a:lstStyle/>
          <a:p>
            <a:pPr>
              <a:defRPr sz="973" b="0" i="0" u="none" strike="noStrike" baseline="0">
                <a:solidFill>
                  <a:schemeClr val="tx1"/>
                </a:solidFill>
                <a:latin typeface="Arial"/>
                <a:ea typeface="Arial"/>
                <a:cs typeface="Arial"/>
              </a:defRPr>
            </a:pPr>
            <a:endParaRPr lang="pl-PL"/>
          </a:p>
        </c:txPr>
        <c:crossAx val="422931656"/>
        <c:crosses val="autoZero"/>
        <c:crossBetween val="between"/>
      </c:valAx>
      <c:dTable>
        <c:showHorzBorder val="0"/>
        <c:showVertBorder val="1"/>
        <c:showOutline val="0"/>
        <c:showKeys val="0"/>
        <c:spPr>
          <a:ln w="3171">
            <a:solidFill>
              <a:schemeClr val="tx1"/>
            </a:solidFill>
            <a:prstDash val="solid"/>
          </a:ln>
        </c:spPr>
        <c:txPr>
          <a:bodyPr/>
          <a:lstStyle/>
          <a:p>
            <a:pPr rtl="0">
              <a:defRPr sz="798" b="0" i="0" u="none" strike="noStrike" baseline="0">
                <a:solidFill>
                  <a:schemeClr val="tx1"/>
                </a:solidFill>
                <a:latin typeface="Arial"/>
                <a:ea typeface="Arial"/>
                <a:cs typeface="Arial"/>
              </a:defRPr>
            </a:pPr>
            <a:endParaRPr lang="pl-PL"/>
          </a:p>
        </c:txPr>
      </c:dTable>
      <c:spPr>
        <a:solidFill>
          <a:schemeClr val="bg1"/>
        </a:solidFill>
        <a:ln w="25366">
          <a:noFill/>
        </a:ln>
      </c:spPr>
    </c:plotArea>
    <c:plotVisOnly val="1"/>
    <c:dispBlanksAs val="gap"/>
    <c:showDLblsOverMax val="0"/>
  </c:chart>
  <c:spPr>
    <a:noFill/>
    <a:ln>
      <a:noFill/>
    </a:ln>
  </c:spPr>
  <c:txPr>
    <a:bodyPr/>
    <a:lstStyle/>
    <a:p>
      <a:pPr>
        <a:defRPr sz="998" b="0" i="0" u="none" strike="noStrike" baseline="0">
          <a:solidFill>
            <a:schemeClr val="tx1"/>
          </a:solidFill>
          <a:latin typeface="Arial"/>
          <a:ea typeface="Arial"/>
          <a:cs typeface="Arial"/>
        </a:defRPr>
      </a:pPr>
      <a:endParaRPr lang="pl-PL"/>
    </a:p>
  </c:txPr>
  <c:externalData r:id="rId1">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0000"/>
                    </a:solidFill>
                    <a:latin typeface="+mn-lt"/>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Arkusz2!$B$4:$B$22</c:f>
              <c:strCache>
                <c:ptCount val="19"/>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pt idx="13">
                  <c:v>2016/2017</c:v>
                </c:pt>
                <c:pt idx="14">
                  <c:v>2017/2018</c:v>
                </c:pt>
                <c:pt idx="15">
                  <c:v>2018/2019</c:v>
                </c:pt>
                <c:pt idx="16">
                  <c:v>2019/2020</c:v>
                </c:pt>
                <c:pt idx="17">
                  <c:v>2020/2021</c:v>
                </c:pt>
                <c:pt idx="18">
                  <c:v>2021/2022</c:v>
                </c:pt>
              </c:strCache>
            </c:strRef>
          </c:cat>
          <c:val>
            <c:numRef>
              <c:f>Arkusz2!$C$4:$C$22</c:f>
              <c:numCache>
                <c:formatCode>General</c:formatCode>
                <c:ptCount val="19"/>
                <c:pt idx="0">
                  <c:v>533</c:v>
                </c:pt>
                <c:pt idx="1">
                  <c:v>475</c:v>
                </c:pt>
                <c:pt idx="2">
                  <c:v>452</c:v>
                </c:pt>
                <c:pt idx="3">
                  <c:v>249</c:v>
                </c:pt>
                <c:pt idx="4">
                  <c:v>379</c:v>
                </c:pt>
                <c:pt idx="5">
                  <c:v>467</c:v>
                </c:pt>
                <c:pt idx="6">
                  <c:v>599</c:v>
                </c:pt>
                <c:pt idx="7">
                  <c:v>620</c:v>
                </c:pt>
                <c:pt idx="8">
                  <c:v>663</c:v>
                </c:pt>
                <c:pt idx="9">
                  <c:v>603</c:v>
                </c:pt>
                <c:pt idx="10">
                  <c:v>519</c:v>
                </c:pt>
                <c:pt idx="11">
                  <c:v>572</c:v>
                </c:pt>
                <c:pt idx="12">
                  <c:v>447</c:v>
                </c:pt>
                <c:pt idx="13">
                  <c:v>402</c:v>
                </c:pt>
                <c:pt idx="14">
                  <c:v>308</c:v>
                </c:pt>
                <c:pt idx="15">
                  <c:v>229</c:v>
                </c:pt>
                <c:pt idx="16">
                  <c:v>141</c:v>
                </c:pt>
                <c:pt idx="17">
                  <c:v>177</c:v>
                </c:pt>
                <c:pt idx="18">
                  <c:v>186</c:v>
                </c:pt>
              </c:numCache>
            </c:numRef>
          </c:val>
          <c:extLst>
            <c:ext xmlns:c16="http://schemas.microsoft.com/office/drawing/2014/chart" uri="{C3380CC4-5D6E-409C-BE32-E72D297353CC}">
              <c16:uniqueId val="{00000000-2D07-4051-B640-AC6F368B3E66}"/>
            </c:ext>
          </c:extLst>
        </c:ser>
        <c:dLbls>
          <c:showLegendKey val="0"/>
          <c:showVal val="1"/>
          <c:showCatName val="0"/>
          <c:showSerName val="0"/>
          <c:showPercent val="0"/>
          <c:showBubbleSize val="0"/>
        </c:dLbls>
        <c:gapWidth val="150"/>
        <c:shape val="box"/>
        <c:axId val="75583408"/>
        <c:axId val="75579248"/>
        <c:axId val="0"/>
      </c:bar3DChart>
      <c:catAx>
        <c:axId val="7558340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pl-PL"/>
          </a:p>
        </c:txPr>
        <c:crossAx val="75579248"/>
        <c:crosses val="autoZero"/>
        <c:auto val="1"/>
        <c:lblAlgn val="ctr"/>
        <c:lblOffset val="100"/>
        <c:noMultiLvlLbl val="0"/>
      </c:catAx>
      <c:valAx>
        <c:axId val="75579248"/>
        <c:scaling>
          <c:orientation val="minMax"/>
        </c:scaling>
        <c:delete val="1"/>
        <c:axPos val="l"/>
        <c:numFmt formatCode="General" sourceLinked="1"/>
        <c:majorTickMark val="none"/>
        <c:minorTickMark val="none"/>
        <c:tickLblPos val="nextTo"/>
        <c:crossAx val="75583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0000"/>
                    </a:solidFill>
                    <a:latin typeface="+mn-lt"/>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Arkusz2!$B$10:$B$22</c:f>
              <c:strCache>
                <c:ptCount val="13"/>
                <c:pt idx="0">
                  <c:v>2009/2010</c:v>
                </c:pt>
                <c:pt idx="1">
                  <c:v>2010/2011</c:v>
                </c:pt>
                <c:pt idx="2">
                  <c:v>2011/2012</c:v>
                </c:pt>
                <c:pt idx="3">
                  <c:v>2012/2013</c:v>
                </c:pt>
                <c:pt idx="4">
                  <c:v>2013/2014</c:v>
                </c:pt>
                <c:pt idx="5">
                  <c:v>2014/2015</c:v>
                </c:pt>
                <c:pt idx="6">
                  <c:v>2015/2016</c:v>
                </c:pt>
                <c:pt idx="7">
                  <c:v>2016/2017</c:v>
                </c:pt>
                <c:pt idx="8">
                  <c:v>2017/2018</c:v>
                </c:pt>
                <c:pt idx="9">
                  <c:v>2018/2019</c:v>
                </c:pt>
                <c:pt idx="10">
                  <c:v>2019/2020</c:v>
                </c:pt>
                <c:pt idx="11">
                  <c:v>2020/2021</c:v>
                </c:pt>
                <c:pt idx="12">
                  <c:v>2021/2022</c:v>
                </c:pt>
              </c:strCache>
            </c:strRef>
          </c:cat>
          <c:val>
            <c:numRef>
              <c:f>Arkusz2!$C$10:$C$22</c:f>
              <c:numCache>
                <c:formatCode>General</c:formatCode>
                <c:ptCount val="13"/>
                <c:pt idx="0">
                  <c:v>318</c:v>
                </c:pt>
                <c:pt idx="1">
                  <c:v>322</c:v>
                </c:pt>
                <c:pt idx="2">
                  <c:v>253</c:v>
                </c:pt>
                <c:pt idx="3">
                  <c:v>226</c:v>
                </c:pt>
                <c:pt idx="4">
                  <c:v>264</c:v>
                </c:pt>
                <c:pt idx="5">
                  <c:v>179</c:v>
                </c:pt>
                <c:pt idx="6">
                  <c:v>163</c:v>
                </c:pt>
                <c:pt idx="7">
                  <c:v>165</c:v>
                </c:pt>
                <c:pt idx="8">
                  <c:v>105</c:v>
                </c:pt>
                <c:pt idx="9">
                  <c:v>104</c:v>
                </c:pt>
                <c:pt idx="10">
                  <c:v>56</c:v>
                </c:pt>
                <c:pt idx="11">
                  <c:v>0</c:v>
                </c:pt>
                <c:pt idx="12">
                  <c:v>13</c:v>
                </c:pt>
              </c:numCache>
            </c:numRef>
          </c:val>
          <c:extLst>
            <c:ext xmlns:c16="http://schemas.microsoft.com/office/drawing/2014/chart" uri="{C3380CC4-5D6E-409C-BE32-E72D297353CC}">
              <c16:uniqueId val="{00000000-FA6E-4A49-9F14-D29DF24525AD}"/>
            </c:ext>
          </c:extLst>
        </c:ser>
        <c:dLbls>
          <c:dLblPos val="outEnd"/>
          <c:showLegendKey val="0"/>
          <c:showVal val="1"/>
          <c:showCatName val="0"/>
          <c:showSerName val="0"/>
          <c:showPercent val="0"/>
          <c:showBubbleSize val="0"/>
        </c:dLbls>
        <c:gapWidth val="219"/>
        <c:overlap val="-27"/>
        <c:axId val="1693104784"/>
        <c:axId val="1693106864"/>
      </c:barChart>
      <c:catAx>
        <c:axId val="16931047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rgbClr val="000000"/>
                </a:solidFill>
                <a:latin typeface="+mn-lt"/>
                <a:ea typeface="+mn-ea"/>
                <a:cs typeface="+mn-cs"/>
              </a:defRPr>
            </a:pPr>
            <a:endParaRPr lang="pl-PL"/>
          </a:p>
        </c:txPr>
        <c:crossAx val="1693106864"/>
        <c:crosses val="autoZero"/>
        <c:auto val="1"/>
        <c:lblAlgn val="ctr"/>
        <c:lblOffset val="100"/>
        <c:noMultiLvlLbl val="0"/>
      </c:catAx>
      <c:valAx>
        <c:axId val="1693106864"/>
        <c:scaling>
          <c:orientation val="minMax"/>
        </c:scaling>
        <c:delete val="1"/>
        <c:axPos val="l"/>
        <c:numFmt formatCode="General" sourceLinked="1"/>
        <c:majorTickMark val="none"/>
        <c:minorTickMark val="none"/>
        <c:tickLblPos val="nextTo"/>
        <c:crossAx val="16931047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049537037037042E-2"/>
          <c:y val="7.9365079365079361E-2"/>
          <c:w val="0.88845624999999995"/>
          <c:h val="0.67619047619048533"/>
        </c:manualLayout>
      </c:layout>
      <c:barChart>
        <c:barDir val="col"/>
        <c:grouping val="clustered"/>
        <c:varyColors val="0"/>
        <c:ser>
          <c:idx val="0"/>
          <c:order val="0"/>
          <c:tx>
            <c:strRef>
              <c:f>Sheet1!$A$2</c:f>
              <c:strCache>
                <c:ptCount val="1"/>
                <c:pt idx="0">
                  <c:v>liczba spraw</c:v>
                </c:pt>
              </c:strCache>
            </c:strRef>
          </c:tx>
          <c:spPr>
            <a:solidFill>
              <a:srgbClr val="6699FF"/>
            </a:solidFill>
            <a:ln w="3174">
              <a:solidFill>
                <a:srgbClr val="003366"/>
              </a:solidFill>
              <a:prstDash val="solid"/>
            </a:ln>
            <a:effectLst>
              <a:outerShdw dist="35921" dir="2700000" algn="br">
                <a:srgbClr val="000000"/>
              </a:outerShdw>
            </a:effectLst>
          </c:spPr>
          <c:invertIfNegative val="0"/>
          <c:dLbls>
            <c:spPr>
              <a:noFill/>
              <a:ln w="25174">
                <a:noFill/>
              </a:ln>
            </c:spPr>
            <c:txPr>
              <a:bodyPr/>
              <a:lstStyle/>
              <a:p>
                <a:pPr>
                  <a:defRPr sz="894"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Sheet1!$B$1:$V$1</c:f>
              <c:strCache>
                <c:ptCount val="21"/>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pt idx="13">
                  <c:v>2016/2017</c:v>
                </c:pt>
                <c:pt idx="14">
                  <c:v>2017/2018</c:v>
                </c:pt>
                <c:pt idx="15">
                  <c:v>2018/2019</c:v>
                </c:pt>
                <c:pt idx="16">
                  <c:v>2019/2020</c:v>
                </c:pt>
                <c:pt idx="17">
                  <c:v>2020/2021</c:v>
                </c:pt>
                <c:pt idx="18">
                  <c:v>2021/2022</c:v>
                </c:pt>
                <c:pt idx="19">
                  <c:v>2022/2023</c:v>
                </c:pt>
                <c:pt idx="20">
                  <c:v>2023/2024</c:v>
                </c:pt>
              </c:strCache>
            </c:strRef>
          </c:cat>
          <c:val>
            <c:numRef>
              <c:f>Sheet1!$B$2:$V$2</c:f>
              <c:numCache>
                <c:formatCode>General</c:formatCode>
                <c:ptCount val="21"/>
                <c:pt idx="0">
                  <c:v>158</c:v>
                </c:pt>
                <c:pt idx="1">
                  <c:v>230</c:v>
                </c:pt>
                <c:pt idx="2">
                  <c:v>253</c:v>
                </c:pt>
                <c:pt idx="3">
                  <c:v>334</c:v>
                </c:pt>
                <c:pt idx="4">
                  <c:v>259</c:v>
                </c:pt>
                <c:pt idx="5">
                  <c:v>249</c:v>
                </c:pt>
                <c:pt idx="6">
                  <c:v>318</c:v>
                </c:pt>
                <c:pt idx="7">
                  <c:v>322</c:v>
                </c:pt>
                <c:pt idx="8">
                  <c:v>253</c:v>
                </c:pt>
                <c:pt idx="9">
                  <c:v>226</c:v>
                </c:pt>
                <c:pt idx="10">
                  <c:v>264</c:v>
                </c:pt>
                <c:pt idx="11">
                  <c:v>179</c:v>
                </c:pt>
                <c:pt idx="12">
                  <c:v>163</c:v>
                </c:pt>
                <c:pt idx="13">
                  <c:v>165</c:v>
                </c:pt>
                <c:pt idx="14">
                  <c:v>105</c:v>
                </c:pt>
                <c:pt idx="15">
                  <c:v>104</c:v>
                </c:pt>
                <c:pt idx="16">
                  <c:v>56</c:v>
                </c:pt>
                <c:pt idx="17">
                  <c:v>0</c:v>
                </c:pt>
                <c:pt idx="18">
                  <c:v>13</c:v>
                </c:pt>
                <c:pt idx="19">
                  <c:v>21</c:v>
                </c:pt>
                <c:pt idx="20">
                  <c:v>16</c:v>
                </c:pt>
              </c:numCache>
            </c:numRef>
          </c:val>
          <c:extLst>
            <c:ext xmlns:c16="http://schemas.microsoft.com/office/drawing/2014/chart" uri="{C3380CC4-5D6E-409C-BE32-E72D297353CC}">
              <c16:uniqueId val="{00000000-A90F-4603-A728-803938024F2F}"/>
            </c:ext>
          </c:extLst>
        </c:ser>
        <c:dLbls>
          <c:showLegendKey val="0"/>
          <c:showVal val="1"/>
          <c:showCatName val="0"/>
          <c:showSerName val="0"/>
          <c:showPercent val="0"/>
          <c:showBubbleSize val="0"/>
        </c:dLbls>
        <c:gapWidth val="150"/>
        <c:axId val="431712528"/>
        <c:axId val="431712920"/>
      </c:barChart>
      <c:catAx>
        <c:axId val="431712528"/>
        <c:scaling>
          <c:orientation val="minMax"/>
        </c:scaling>
        <c:delete val="0"/>
        <c:axPos val="b"/>
        <c:numFmt formatCode="General" sourceLinked="1"/>
        <c:majorTickMark val="out"/>
        <c:minorTickMark val="none"/>
        <c:tickLblPos val="nextTo"/>
        <c:spPr>
          <a:ln w="3149">
            <a:solidFill>
              <a:schemeClr val="tx1"/>
            </a:solidFill>
            <a:prstDash val="solid"/>
          </a:ln>
        </c:spPr>
        <c:txPr>
          <a:bodyPr rot="-2700000" vert="horz"/>
          <a:lstStyle/>
          <a:p>
            <a:pPr>
              <a:defRPr sz="993" b="1" i="0" u="none" strike="noStrike" baseline="0">
                <a:solidFill>
                  <a:schemeClr val="tx1"/>
                </a:solidFill>
                <a:latin typeface="Arial"/>
                <a:ea typeface="Arial"/>
                <a:cs typeface="Arial"/>
              </a:defRPr>
            </a:pPr>
            <a:endParaRPr lang="pl-PL"/>
          </a:p>
        </c:txPr>
        <c:crossAx val="431712920"/>
        <c:crosses val="autoZero"/>
        <c:auto val="1"/>
        <c:lblAlgn val="ctr"/>
        <c:lblOffset val="100"/>
        <c:tickLblSkip val="1"/>
        <c:tickMarkSkip val="1"/>
        <c:noMultiLvlLbl val="0"/>
      </c:catAx>
      <c:valAx>
        <c:axId val="431712920"/>
        <c:scaling>
          <c:orientation val="minMax"/>
        </c:scaling>
        <c:delete val="1"/>
        <c:axPos val="l"/>
        <c:numFmt formatCode="General" sourceLinked="1"/>
        <c:majorTickMark val="out"/>
        <c:minorTickMark val="none"/>
        <c:tickLblPos val="nextTo"/>
        <c:crossAx val="431712528"/>
        <c:crosses val="autoZero"/>
        <c:crossBetween val="between"/>
      </c:valAx>
      <c:spPr>
        <a:noFill/>
        <a:ln w="25388">
          <a:noFill/>
        </a:ln>
      </c:spPr>
    </c:plotArea>
    <c:plotVisOnly val="1"/>
    <c:dispBlanksAs val="gap"/>
    <c:showDLblsOverMax val="0"/>
  </c:chart>
  <c:spPr>
    <a:noFill/>
    <a:ln>
      <a:noFill/>
    </a:ln>
  </c:spPr>
  <c:txPr>
    <a:bodyPr/>
    <a:lstStyle/>
    <a:p>
      <a:pPr>
        <a:defRPr sz="894" b="1" i="0" u="none" strike="noStrike" baseline="0">
          <a:solidFill>
            <a:schemeClr val="tx1"/>
          </a:solidFill>
          <a:latin typeface="Arial"/>
          <a:ea typeface="Arial"/>
          <a:cs typeface="Arial"/>
        </a:defRPr>
      </a:pPr>
      <a:endParaRPr lang="pl-PL"/>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8333333333333333"/>
          <c:y val="7.7639751552795039E-2"/>
          <c:w val="0.57500000000000062"/>
          <c:h val="0.85714285714285765"/>
        </c:manualLayout>
      </c:layout>
      <c:barChart>
        <c:barDir val="bar"/>
        <c:grouping val="clustered"/>
        <c:varyColors val="0"/>
        <c:ser>
          <c:idx val="0"/>
          <c:order val="0"/>
          <c:spPr>
            <a:solidFill>
              <a:srgbClr val="6699FF"/>
            </a:solidFill>
            <a:ln w="3169">
              <a:solidFill>
                <a:srgbClr val="003366"/>
              </a:solidFill>
              <a:prstDash val="solid"/>
            </a:ln>
            <a:effectLst>
              <a:outerShdw dist="35921" dir="2700000" algn="br">
                <a:srgbClr val="000000"/>
              </a:outerShdw>
            </a:effectLst>
          </c:spPr>
          <c:invertIfNegative val="0"/>
          <c:dLbls>
            <c:spPr>
              <a:noFill/>
              <a:ln w="16332">
                <a:noFill/>
              </a:ln>
            </c:spPr>
            <c:txPr>
              <a:bodyPr/>
              <a:lstStyle/>
              <a:p>
                <a:pPr>
                  <a:defRPr sz="1100"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Sheet1!$A$2:$A$22</c:f>
              <c:strCache>
                <c:ptCount val="21"/>
                <c:pt idx="0">
                  <c:v>2003/2004</c:v>
                </c:pt>
                <c:pt idx="1">
                  <c:v>2004/2005</c:v>
                </c:pt>
                <c:pt idx="2">
                  <c:v>2005/2006</c:v>
                </c:pt>
                <c:pt idx="3">
                  <c:v>2006/2007</c:v>
                </c:pt>
                <c:pt idx="4">
                  <c:v>2007/2008</c:v>
                </c:pt>
                <c:pt idx="5">
                  <c:v>2008/2009</c:v>
                </c:pt>
                <c:pt idx="6">
                  <c:v>2009/2010</c:v>
                </c:pt>
                <c:pt idx="7">
                  <c:v>2010/2011</c:v>
                </c:pt>
                <c:pt idx="8">
                  <c:v>2012/2012</c:v>
                </c:pt>
                <c:pt idx="9">
                  <c:v>2012/2013</c:v>
                </c:pt>
                <c:pt idx="10">
                  <c:v>2013/2014</c:v>
                </c:pt>
                <c:pt idx="11">
                  <c:v>2014/2015</c:v>
                </c:pt>
                <c:pt idx="12">
                  <c:v>2015/2016</c:v>
                </c:pt>
                <c:pt idx="13">
                  <c:v>2016/2017</c:v>
                </c:pt>
                <c:pt idx="14">
                  <c:v>2017/2018</c:v>
                </c:pt>
                <c:pt idx="15">
                  <c:v>2018/2019</c:v>
                </c:pt>
                <c:pt idx="16">
                  <c:v>2019/2020</c:v>
                </c:pt>
                <c:pt idx="17">
                  <c:v>2020/2021</c:v>
                </c:pt>
                <c:pt idx="18">
                  <c:v>2021/2022</c:v>
                </c:pt>
                <c:pt idx="19">
                  <c:v>2022/2023</c:v>
                </c:pt>
                <c:pt idx="20">
                  <c:v>2023/2024</c:v>
                </c:pt>
              </c:strCache>
            </c:strRef>
          </c:cat>
          <c:val>
            <c:numRef>
              <c:f>Sheet1!$B$2:$B$22</c:f>
              <c:numCache>
                <c:formatCode>General</c:formatCode>
                <c:ptCount val="21"/>
                <c:pt idx="0">
                  <c:v>1046</c:v>
                </c:pt>
                <c:pt idx="1">
                  <c:v>1272</c:v>
                </c:pt>
                <c:pt idx="2">
                  <c:v>1680</c:v>
                </c:pt>
                <c:pt idx="3">
                  <c:v>2012</c:v>
                </c:pt>
                <c:pt idx="4">
                  <c:v>2004</c:v>
                </c:pt>
                <c:pt idx="5">
                  <c:v>2190</c:v>
                </c:pt>
                <c:pt idx="6">
                  <c:v>2148</c:v>
                </c:pt>
                <c:pt idx="7">
                  <c:v>2620</c:v>
                </c:pt>
                <c:pt idx="8">
                  <c:v>2632</c:v>
                </c:pt>
                <c:pt idx="9">
                  <c:v>2131</c:v>
                </c:pt>
                <c:pt idx="10">
                  <c:v>2238</c:v>
                </c:pt>
                <c:pt idx="11">
                  <c:v>1995</c:v>
                </c:pt>
                <c:pt idx="12">
                  <c:v>1696</c:v>
                </c:pt>
                <c:pt idx="13">
                  <c:v>1238</c:v>
                </c:pt>
                <c:pt idx="14">
                  <c:v>1162</c:v>
                </c:pt>
                <c:pt idx="15">
                  <c:v>888</c:v>
                </c:pt>
                <c:pt idx="16">
                  <c:v>578</c:v>
                </c:pt>
                <c:pt idx="17">
                  <c:v>643</c:v>
                </c:pt>
                <c:pt idx="18">
                  <c:v>586</c:v>
                </c:pt>
                <c:pt idx="19">
                  <c:v>635</c:v>
                </c:pt>
                <c:pt idx="20">
                  <c:v>473</c:v>
                </c:pt>
              </c:numCache>
            </c:numRef>
          </c:val>
          <c:extLst>
            <c:ext xmlns:c16="http://schemas.microsoft.com/office/drawing/2014/chart" uri="{C3380CC4-5D6E-409C-BE32-E72D297353CC}">
              <c16:uniqueId val="{00000000-B0A5-477B-B194-37E122134CBE}"/>
            </c:ext>
          </c:extLst>
        </c:ser>
        <c:dLbls>
          <c:showLegendKey val="0"/>
          <c:showVal val="0"/>
          <c:showCatName val="0"/>
          <c:showSerName val="0"/>
          <c:showPercent val="0"/>
          <c:showBubbleSize val="0"/>
        </c:dLbls>
        <c:gapWidth val="150"/>
        <c:axId val="422932440"/>
        <c:axId val="422930088"/>
      </c:barChart>
      <c:catAx>
        <c:axId val="422932440"/>
        <c:scaling>
          <c:orientation val="minMax"/>
        </c:scaling>
        <c:delete val="0"/>
        <c:axPos val="l"/>
        <c:numFmt formatCode="General" sourceLinked="1"/>
        <c:majorTickMark val="out"/>
        <c:minorTickMark val="none"/>
        <c:tickLblPos val="nextTo"/>
        <c:spPr>
          <a:ln w="2041">
            <a:solidFill>
              <a:schemeClr val="tx1"/>
            </a:solidFill>
            <a:prstDash val="solid"/>
          </a:ln>
        </c:spPr>
        <c:txPr>
          <a:bodyPr rot="0" vert="horz"/>
          <a:lstStyle/>
          <a:p>
            <a:pPr>
              <a:defRPr sz="1100" b="1" i="0" u="none" strike="noStrike" baseline="0">
                <a:solidFill>
                  <a:schemeClr val="tx1"/>
                </a:solidFill>
                <a:latin typeface="Arial"/>
                <a:ea typeface="Arial"/>
                <a:cs typeface="Arial"/>
              </a:defRPr>
            </a:pPr>
            <a:endParaRPr lang="pl-PL"/>
          </a:p>
        </c:txPr>
        <c:crossAx val="422930088"/>
        <c:crosses val="autoZero"/>
        <c:auto val="1"/>
        <c:lblAlgn val="ctr"/>
        <c:lblOffset val="100"/>
        <c:tickLblSkip val="1"/>
        <c:tickMarkSkip val="1"/>
        <c:noMultiLvlLbl val="0"/>
      </c:catAx>
      <c:valAx>
        <c:axId val="422930088"/>
        <c:scaling>
          <c:orientation val="minMax"/>
        </c:scaling>
        <c:delete val="1"/>
        <c:axPos val="b"/>
        <c:numFmt formatCode="General" sourceLinked="1"/>
        <c:majorTickMark val="out"/>
        <c:minorTickMark val="none"/>
        <c:tickLblPos val="none"/>
        <c:crossAx val="422932440"/>
        <c:crosses val="autoZero"/>
        <c:crossBetween val="between"/>
      </c:valAx>
      <c:spPr>
        <a:noFill/>
        <a:ln w="25354">
          <a:noFill/>
        </a:ln>
      </c:spPr>
    </c:plotArea>
    <c:plotVisOnly val="1"/>
    <c:dispBlanksAs val="gap"/>
    <c:showDLblsOverMax val="0"/>
  </c:chart>
  <c:spPr>
    <a:noFill/>
    <a:ln>
      <a:noFill/>
    </a:ln>
  </c:spPr>
  <c:txPr>
    <a:bodyPr/>
    <a:lstStyle/>
    <a:p>
      <a:pPr>
        <a:defRPr sz="368" b="0" i="0" u="none" strike="noStrike" baseline="0">
          <a:solidFill>
            <a:schemeClr val="tx1"/>
          </a:solidFill>
          <a:latin typeface="Arial"/>
          <a:ea typeface="Arial"/>
          <a:cs typeface="Arial"/>
        </a:defRPr>
      </a:pPr>
      <a:endParaRPr lang="pl-PL"/>
    </a:p>
  </c:txPr>
  <c:externalData r:id="rId1">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2684490740740741E-2"/>
          <c:y val="7.5301204819277434E-2"/>
          <c:w val="0.88890601851851847"/>
          <c:h val="0.69277108433734935"/>
        </c:manualLayout>
      </c:layout>
      <c:lineChart>
        <c:grouping val="standard"/>
        <c:varyColors val="0"/>
        <c:ser>
          <c:idx val="0"/>
          <c:order val="0"/>
          <c:tx>
            <c:strRef>
              <c:f>Sheet1!$A$2</c:f>
              <c:strCache>
                <c:ptCount val="1"/>
                <c:pt idx="0">
                  <c:v>studenci</c:v>
                </c:pt>
              </c:strCache>
            </c:strRef>
          </c:tx>
          <c:spPr>
            <a:ln w="25094">
              <a:solidFill>
                <a:srgbClr val="3366FF"/>
              </a:solidFill>
              <a:prstDash val="solid"/>
            </a:ln>
          </c:spPr>
          <c:marker>
            <c:symbol val="circle"/>
            <c:size val="2"/>
            <c:spPr>
              <a:solidFill>
                <a:srgbClr val="6699FF"/>
              </a:solidFill>
              <a:ln>
                <a:solidFill>
                  <a:srgbClr val="0066CC"/>
                </a:solidFill>
                <a:prstDash val="solid"/>
              </a:ln>
              <a:effectLst>
                <a:outerShdw dist="35921" dir="2700000" algn="br">
                  <a:srgbClr val="000000"/>
                </a:outerShdw>
              </a:effectLst>
            </c:spPr>
          </c:marker>
          <c:dLbls>
            <c:spPr>
              <a:noFill/>
              <a:ln>
                <a:noFill/>
              </a:ln>
              <a:effectLst/>
            </c:spPr>
            <c:txPr>
              <a:bodyPr wrap="square" lIns="38100" tIns="19050" rIns="38100" bIns="19050" anchor="ctr">
                <a:spAutoFit/>
              </a:bodyPr>
              <a:lstStyle/>
              <a:p>
                <a:pPr>
                  <a:defRPr sz="1000" baseline="0"/>
                </a:pPr>
                <a:endParaRPr lang="pl-P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Sheet1!$B$1:$V$1</c:f>
              <c:strCache>
                <c:ptCount val="21"/>
                <c:pt idx="0">
                  <c:v>2003/2004</c:v>
                </c:pt>
                <c:pt idx="1">
                  <c:v>2004/2005</c:v>
                </c:pt>
                <c:pt idx="2">
                  <c:v>2005/2006</c:v>
                </c:pt>
                <c:pt idx="3">
                  <c:v>2006/2007</c:v>
                </c:pt>
                <c:pt idx="4">
                  <c:v>2007/2008</c:v>
                </c:pt>
                <c:pt idx="5">
                  <c:v>2008/2009</c:v>
                </c:pt>
                <c:pt idx="6">
                  <c:v>2099/2010</c:v>
                </c:pt>
                <c:pt idx="7">
                  <c:v>2010/2011</c:v>
                </c:pt>
                <c:pt idx="8">
                  <c:v>2011/2012</c:v>
                </c:pt>
                <c:pt idx="9">
                  <c:v>2012/2013</c:v>
                </c:pt>
                <c:pt idx="10">
                  <c:v>2013/2014</c:v>
                </c:pt>
                <c:pt idx="11">
                  <c:v>2014/2015</c:v>
                </c:pt>
                <c:pt idx="12">
                  <c:v>2015/2016</c:v>
                </c:pt>
                <c:pt idx="13">
                  <c:v>2016/2017</c:v>
                </c:pt>
                <c:pt idx="14">
                  <c:v>2017/2018</c:v>
                </c:pt>
                <c:pt idx="15">
                  <c:v>2018/2019</c:v>
                </c:pt>
                <c:pt idx="16">
                  <c:v>2019/2020</c:v>
                </c:pt>
                <c:pt idx="17">
                  <c:v>2020/2021</c:v>
                </c:pt>
                <c:pt idx="18">
                  <c:v>2021/2022</c:v>
                </c:pt>
                <c:pt idx="19">
                  <c:v>2022/2023</c:v>
                </c:pt>
                <c:pt idx="20">
                  <c:v>2023/2024</c:v>
                </c:pt>
              </c:strCache>
            </c:strRef>
          </c:cat>
          <c:val>
            <c:numRef>
              <c:f>Sheet1!$B$2:$V$2</c:f>
              <c:numCache>
                <c:formatCode>General</c:formatCode>
                <c:ptCount val="21"/>
                <c:pt idx="0">
                  <c:v>23</c:v>
                </c:pt>
                <c:pt idx="1">
                  <c:v>35</c:v>
                </c:pt>
                <c:pt idx="2">
                  <c:v>48</c:v>
                </c:pt>
                <c:pt idx="3">
                  <c:v>74</c:v>
                </c:pt>
                <c:pt idx="4">
                  <c:v>54</c:v>
                </c:pt>
                <c:pt idx="5">
                  <c:v>83</c:v>
                </c:pt>
                <c:pt idx="6">
                  <c:v>114</c:v>
                </c:pt>
                <c:pt idx="7">
                  <c:v>169</c:v>
                </c:pt>
                <c:pt idx="8">
                  <c:v>145</c:v>
                </c:pt>
                <c:pt idx="9">
                  <c:v>133</c:v>
                </c:pt>
                <c:pt idx="10">
                  <c:v>116</c:v>
                </c:pt>
                <c:pt idx="11">
                  <c:v>60</c:v>
                </c:pt>
                <c:pt idx="12">
                  <c:v>49</c:v>
                </c:pt>
                <c:pt idx="13">
                  <c:v>62</c:v>
                </c:pt>
                <c:pt idx="14">
                  <c:v>57</c:v>
                </c:pt>
                <c:pt idx="15">
                  <c:v>44</c:v>
                </c:pt>
                <c:pt idx="16">
                  <c:v>43</c:v>
                </c:pt>
                <c:pt idx="17">
                  <c:v>0</c:v>
                </c:pt>
                <c:pt idx="18">
                  <c:v>40</c:v>
                </c:pt>
                <c:pt idx="19">
                  <c:v>32</c:v>
                </c:pt>
                <c:pt idx="20">
                  <c:v>36</c:v>
                </c:pt>
              </c:numCache>
            </c:numRef>
          </c:val>
          <c:smooth val="1"/>
          <c:extLst>
            <c:ext xmlns:c16="http://schemas.microsoft.com/office/drawing/2014/chart" uri="{C3380CC4-5D6E-409C-BE32-E72D297353CC}">
              <c16:uniqueId val="{00000011-9999-485B-AFEB-466A461AC96B}"/>
            </c:ext>
          </c:extLst>
        </c:ser>
        <c:ser>
          <c:idx val="1"/>
          <c:order val="1"/>
          <c:tx>
            <c:strRef>
              <c:f>Sheet1!$A$3</c:f>
              <c:strCache>
                <c:ptCount val="1"/>
                <c:pt idx="0">
                  <c:v>opiekunowie</c:v>
                </c:pt>
              </c:strCache>
            </c:strRef>
          </c:tx>
          <c:spPr>
            <a:ln w="25094">
              <a:solidFill>
                <a:schemeClr val="tx1"/>
              </a:solidFill>
              <a:prstDash val="solid"/>
            </a:ln>
          </c:spPr>
          <c:marker>
            <c:symbol val="circle"/>
            <c:size val="2"/>
            <c:spPr>
              <a:solidFill>
                <a:srgbClr val="3366CC"/>
              </a:solidFill>
              <a:ln>
                <a:solidFill>
                  <a:srgbClr val="003366"/>
                </a:solidFill>
                <a:prstDash val="solid"/>
              </a:ln>
              <a:effectLst>
                <a:outerShdw dist="35921" dir="2700000" algn="br">
                  <a:srgbClr val="000000"/>
                </a:outerShdw>
              </a:effectLst>
            </c:spPr>
          </c:marker>
          <c:dLbls>
            <c:spPr>
              <a:noFill/>
              <a:ln>
                <a:noFill/>
              </a:ln>
              <a:effectLst/>
            </c:spPr>
            <c:txPr>
              <a:bodyPr wrap="square" lIns="38100" tIns="19050" rIns="38100" bIns="19050" anchor="ctr">
                <a:spAutoFit/>
              </a:bodyPr>
              <a:lstStyle/>
              <a:p>
                <a:pPr>
                  <a:defRPr sz="1000" baseline="0"/>
                </a:pPr>
                <a:endParaRPr lang="pl-P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Sheet1!$B$1:$V$1</c:f>
              <c:strCache>
                <c:ptCount val="21"/>
                <c:pt idx="0">
                  <c:v>2003/2004</c:v>
                </c:pt>
                <c:pt idx="1">
                  <c:v>2004/2005</c:v>
                </c:pt>
                <c:pt idx="2">
                  <c:v>2005/2006</c:v>
                </c:pt>
                <c:pt idx="3">
                  <c:v>2006/2007</c:v>
                </c:pt>
                <c:pt idx="4">
                  <c:v>2007/2008</c:v>
                </c:pt>
                <c:pt idx="5">
                  <c:v>2008/2009</c:v>
                </c:pt>
                <c:pt idx="6">
                  <c:v>2099/2010</c:v>
                </c:pt>
                <c:pt idx="7">
                  <c:v>2010/2011</c:v>
                </c:pt>
                <c:pt idx="8">
                  <c:v>2011/2012</c:v>
                </c:pt>
                <c:pt idx="9">
                  <c:v>2012/2013</c:v>
                </c:pt>
                <c:pt idx="10">
                  <c:v>2013/2014</c:v>
                </c:pt>
                <c:pt idx="11">
                  <c:v>2014/2015</c:v>
                </c:pt>
                <c:pt idx="12">
                  <c:v>2015/2016</c:v>
                </c:pt>
                <c:pt idx="13">
                  <c:v>2016/2017</c:v>
                </c:pt>
                <c:pt idx="14">
                  <c:v>2017/2018</c:v>
                </c:pt>
                <c:pt idx="15">
                  <c:v>2018/2019</c:v>
                </c:pt>
                <c:pt idx="16">
                  <c:v>2019/2020</c:v>
                </c:pt>
                <c:pt idx="17">
                  <c:v>2020/2021</c:v>
                </c:pt>
                <c:pt idx="18">
                  <c:v>2021/2022</c:v>
                </c:pt>
                <c:pt idx="19">
                  <c:v>2022/2023</c:v>
                </c:pt>
                <c:pt idx="20">
                  <c:v>2023/2024</c:v>
                </c:pt>
              </c:strCache>
            </c:strRef>
          </c:cat>
          <c:val>
            <c:numRef>
              <c:f>Sheet1!$B$3:$V$3</c:f>
              <c:numCache>
                <c:formatCode>General</c:formatCode>
                <c:ptCount val="21"/>
                <c:pt idx="0">
                  <c:v>3</c:v>
                </c:pt>
                <c:pt idx="1">
                  <c:v>2</c:v>
                </c:pt>
                <c:pt idx="2">
                  <c:v>4</c:v>
                </c:pt>
                <c:pt idx="3">
                  <c:v>7</c:v>
                </c:pt>
                <c:pt idx="4">
                  <c:v>11</c:v>
                </c:pt>
                <c:pt idx="5">
                  <c:v>12</c:v>
                </c:pt>
                <c:pt idx="6">
                  <c:v>11</c:v>
                </c:pt>
                <c:pt idx="7">
                  <c:v>14</c:v>
                </c:pt>
                <c:pt idx="8">
                  <c:v>14</c:v>
                </c:pt>
                <c:pt idx="9">
                  <c:v>10</c:v>
                </c:pt>
                <c:pt idx="10">
                  <c:v>16</c:v>
                </c:pt>
                <c:pt idx="11">
                  <c:v>16</c:v>
                </c:pt>
                <c:pt idx="12">
                  <c:v>15</c:v>
                </c:pt>
                <c:pt idx="13">
                  <c:v>19</c:v>
                </c:pt>
                <c:pt idx="14">
                  <c:v>21</c:v>
                </c:pt>
                <c:pt idx="15">
                  <c:v>21</c:v>
                </c:pt>
                <c:pt idx="16">
                  <c:v>21</c:v>
                </c:pt>
                <c:pt idx="17">
                  <c:v>0</c:v>
                </c:pt>
                <c:pt idx="18">
                  <c:v>4</c:v>
                </c:pt>
                <c:pt idx="19">
                  <c:v>4</c:v>
                </c:pt>
                <c:pt idx="20">
                  <c:v>5</c:v>
                </c:pt>
              </c:numCache>
            </c:numRef>
          </c:val>
          <c:smooth val="1"/>
          <c:extLst>
            <c:ext xmlns:c16="http://schemas.microsoft.com/office/drawing/2014/chart" uri="{C3380CC4-5D6E-409C-BE32-E72D297353CC}">
              <c16:uniqueId val="{00000023-9999-485B-AFEB-466A461AC96B}"/>
            </c:ext>
          </c:extLst>
        </c:ser>
        <c:dLbls>
          <c:dLblPos val="t"/>
          <c:showLegendKey val="0"/>
          <c:showVal val="1"/>
          <c:showCatName val="0"/>
          <c:showSerName val="0"/>
          <c:showPercent val="0"/>
          <c:showBubbleSize val="0"/>
        </c:dLbls>
        <c:upDownBars>
          <c:gapWidth val="150"/>
          <c:upBars>
            <c:spPr>
              <a:solidFill>
                <a:schemeClr val="bg1"/>
              </a:solidFill>
              <a:ln w="3136">
                <a:solidFill>
                  <a:schemeClr val="tx1"/>
                </a:solidFill>
                <a:prstDash val="solid"/>
              </a:ln>
            </c:spPr>
          </c:upBars>
          <c:downBars>
            <c:spPr>
              <a:noFill/>
              <a:ln w="9408">
                <a:noFill/>
              </a:ln>
            </c:spPr>
          </c:downBars>
        </c:upDownBars>
        <c:marker val="1"/>
        <c:smooth val="0"/>
        <c:axId val="431723112"/>
        <c:axId val="431722720"/>
      </c:lineChart>
      <c:catAx>
        <c:axId val="431723112"/>
        <c:scaling>
          <c:orientation val="minMax"/>
        </c:scaling>
        <c:delete val="0"/>
        <c:axPos val="b"/>
        <c:numFmt formatCode="General" sourceLinked="0"/>
        <c:majorTickMark val="out"/>
        <c:minorTickMark val="none"/>
        <c:tickLblPos val="nextTo"/>
        <c:spPr>
          <a:ln w="3136">
            <a:solidFill>
              <a:schemeClr val="tx1"/>
            </a:solidFill>
            <a:prstDash val="solid"/>
          </a:ln>
        </c:spPr>
        <c:txPr>
          <a:bodyPr rot="-2700000" vert="horz"/>
          <a:lstStyle/>
          <a:p>
            <a:pPr>
              <a:defRPr sz="990" b="1" i="0" u="none" strike="noStrike" baseline="0">
                <a:solidFill>
                  <a:schemeClr val="tx1"/>
                </a:solidFill>
                <a:latin typeface="Arial"/>
                <a:ea typeface="Arial"/>
                <a:cs typeface="Arial"/>
              </a:defRPr>
            </a:pPr>
            <a:endParaRPr lang="pl-PL"/>
          </a:p>
        </c:txPr>
        <c:crossAx val="431722720"/>
        <c:crosses val="autoZero"/>
        <c:auto val="1"/>
        <c:lblAlgn val="ctr"/>
        <c:lblOffset val="100"/>
        <c:tickLblSkip val="1"/>
        <c:tickMarkSkip val="1"/>
        <c:noMultiLvlLbl val="0"/>
      </c:catAx>
      <c:valAx>
        <c:axId val="431722720"/>
        <c:scaling>
          <c:orientation val="minMax"/>
        </c:scaling>
        <c:delete val="1"/>
        <c:axPos val="l"/>
        <c:numFmt formatCode="General" sourceLinked="1"/>
        <c:majorTickMark val="out"/>
        <c:minorTickMark val="none"/>
        <c:tickLblPos val="nextTo"/>
        <c:crossAx val="431723112"/>
        <c:crosses val="autoZero"/>
        <c:crossBetween val="between"/>
      </c:valAx>
      <c:spPr>
        <a:noFill/>
        <a:ln w="25364">
          <a:noFill/>
        </a:ln>
      </c:spPr>
    </c:plotArea>
    <c:plotVisOnly val="1"/>
    <c:dispBlanksAs val="gap"/>
    <c:showDLblsOverMax val="0"/>
  </c:chart>
  <c:spPr>
    <a:noFill/>
    <a:ln>
      <a:noFill/>
    </a:ln>
  </c:spPr>
  <c:txPr>
    <a:bodyPr/>
    <a:lstStyle/>
    <a:p>
      <a:pPr>
        <a:defRPr sz="890" b="1" i="0" u="none" strike="noStrike" baseline="0">
          <a:solidFill>
            <a:schemeClr val="tx1"/>
          </a:solidFill>
          <a:latin typeface="Arial"/>
          <a:ea typeface="Arial"/>
          <a:cs typeface="Arial"/>
        </a:defRPr>
      </a:pPr>
      <a:endParaRPr lang="pl-PL"/>
    </a:p>
  </c:txPr>
  <c:externalData r:id="rId1">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manualLayout>
          <c:layoutTarget val="inner"/>
          <c:xMode val="edge"/>
          <c:yMode val="edge"/>
          <c:x val="3.4129692832764506E-2"/>
          <c:y val="2.6607538802660816E-2"/>
          <c:w val="0.96245733788395849"/>
          <c:h val="0.80266075388026559"/>
        </c:manualLayout>
      </c:layout>
      <c:barChart>
        <c:barDir val="col"/>
        <c:grouping val="clustered"/>
        <c:varyColors val="0"/>
        <c:ser>
          <c:idx val="0"/>
          <c:order val="0"/>
          <c:tx>
            <c:strRef>
              <c:f>Sheet1!$B$1</c:f>
              <c:strCache>
                <c:ptCount val="1"/>
              </c:strCache>
            </c:strRef>
          </c:tx>
          <c:spPr>
            <a:solidFill>
              <a:srgbClr val="6699FF"/>
            </a:solidFill>
            <a:ln w="3176">
              <a:solidFill>
                <a:srgbClr val="003366"/>
              </a:solidFill>
              <a:prstDash val="solid"/>
            </a:ln>
            <a:effectLst>
              <a:outerShdw dist="35921" dir="2700000" algn="br">
                <a:srgbClr val="000000"/>
              </a:outerShdw>
            </a:effectLst>
          </c:spPr>
          <c:invertIfNegative val="0"/>
          <c:cat>
            <c:strRef>
              <c:f>Sheet1!$A$2:$A$16</c:f>
              <c:strCache>
                <c:ptCount val="15"/>
                <c:pt idx="0">
                  <c:v>Karne</c:v>
                </c:pt>
                <c:pt idx="1">
                  <c:v>Cywilne</c:v>
                </c:pt>
                <c:pt idx="2">
                  <c:v>Rodzinne</c:v>
                </c:pt>
                <c:pt idx="3">
                  <c:v>Spadko-we</c:v>
                </c:pt>
                <c:pt idx="4">
                  <c:v>Praca i bezro-bocie</c:v>
                </c:pt>
                <c:pt idx="5">
                  <c:v>Świadcze-nia społeczne</c:v>
                </c:pt>
                <c:pt idx="6">
                  <c:v>Administra-cyjne</c:v>
                </c:pt>
                <c:pt idx="7">
                  <c:v>Lokalowe i spół-dzielcze</c:v>
                </c:pt>
                <c:pt idx="8">
                  <c:v>Finan-sowe</c:v>
                </c:pt>
                <c:pt idx="9">
                  <c:v>Przemoc wobec kobiet</c:v>
                </c:pt>
                <c:pt idx="10">
                  <c:v>Uchodźcy i cudzo-ziemcy</c:v>
                </c:pt>
                <c:pt idx="11">
                  <c:v>Niepełno-sprawni</c:v>
                </c:pt>
                <c:pt idx="12">
                  <c:v>Służba zdrowia</c:v>
                </c:pt>
                <c:pt idx="13">
                  <c:v>NGO</c:v>
                </c:pt>
                <c:pt idx="14">
                  <c:v>inne</c:v>
                </c:pt>
              </c:strCache>
            </c:strRef>
          </c:cat>
          <c:val>
            <c:numRef>
              <c:f>Sheet1!$B$2:$B$16</c:f>
              <c:numCache>
                <c:formatCode>General</c:formatCode>
                <c:ptCount val="15"/>
                <c:pt idx="0">
                  <c:v>5</c:v>
                </c:pt>
                <c:pt idx="1">
                  <c:v>17</c:v>
                </c:pt>
                <c:pt idx="2">
                  <c:v>5</c:v>
                </c:pt>
                <c:pt idx="3">
                  <c:v>3</c:v>
                </c:pt>
                <c:pt idx="4">
                  <c:v>8</c:v>
                </c:pt>
                <c:pt idx="5">
                  <c:v>6</c:v>
                </c:pt>
                <c:pt idx="6">
                  <c:v>1</c:v>
                </c:pt>
                <c:pt idx="7">
                  <c:v>1</c:v>
                </c:pt>
                <c:pt idx="8">
                  <c:v>2</c:v>
                </c:pt>
                <c:pt idx="9">
                  <c:v>0</c:v>
                </c:pt>
                <c:pt idx="10">
                  <c:v>3</c:v>
                </c:pt>
                <c:pt idx="11">
                  <c:v>0</c:v>
                </c:pt>
                <c:pt idx="12">
                  <c:v>0</c:v>
                </c:pt>
                <c:pt idx="13">
                  <c:v>0</c:v>
                </c:pt>
                <c:pt idx="14">
                  <c:v>1</c:v>
                </c:pt>
              </c:numCache>
            </c:numRef>
          </c:val>
          <c:extLst>
            <c:ext xmlns:c16="http://schemas.microsoft.com/office/drawing/2014/chart" uri="{C3380CC4-5D6E-409C-BE32-E72D297353CC}">
              <c16:uniqueId val="{00000000-BE9D-484C-9AF9-1DE907E45B7E}"/>
            </c:ext>
          </c:extLst>
        </c:ser>
        <c:dLbls>
          <c:showLegendKey val="0"/>
          <c:showVal val="0"/>
          <c:showCatName val="0"/>
          <c:showSerName val="0"/>
          <c:showPercent val="0"/>
          <c:showBubbleSize val="0"/>
        </c:dLbls>
        <c:gapWidth val="150"/>
        <c:axId val="422931656"/>
        <c:axId val="422934792"/>
      </c:barChart>
      <c:catAx>
        <c:axId val="422931656"/>
        <c:scaling>
          <c:orientation val="minMax"/>
        </c:scaling>
        <c:delete val="0"/>
        <c:axPos val="b"/>
        <c:numFmt formatCode="General" sourceLinked="1"/>
        <c:majorTickMark val="out"/>
        <c:minorTickMark val="none"/>
        <c:tickLblPos val="low"/>
        <c:spPr>
          <a:ln w="3171">
            <a:solidFill>
              <a:schemeClr val="tx1"/>
            </a:solidFill>
            <a:prstDash val="solid"/>
          </a:ln>
        </c:spPr>
        <c:txPr>
          <a:bodyPr rot="-2700000" vert="horz"/>
          <a:lstStyle/>
          <a:p>
            <a:pPr>
              <a:defRPr sz="1123" b="0" i="0" u="none" strike="noStrike" baseline="0">
                <a:solidFill>
                  <a:schemeClr val="tx1"/>
                </a:solidFill>
                <a:latin typeface="Arial"/>
                <a:ea typeface="Arial"/>
                <a:cs typeface="Arial"/>
              </a:defRPr>
            </a:pPr>
            <a:endParaRPr lang="pl-PL"/>
          </a:p>
        </c:txPr>
        <c:crossAx val="422934792"/>
        <c:crosses val="autoZero"/>
        <c:auto val="1"/>
        <c:lblAlgn val="ctr"/>
        <c:lblOffset val="100"/>
        <c:tickMarkSkip val="1"/>
        <c:noMultiLvlLbl val="0"/>
      </c:catAx>
      <c:valAx>
        <c:axId val="422934792"/>
        <c:scaling>
          <c:orientation val="minMax"/>
        </c:scaling>
        <c:delete val="0"/>
        <c:axPos val="l"/>
        <c:numFmt formatCode="General" sourceLinked="1"/>
        <c:majorTickMark val="out"/>
        <c:minorTickMark val="none"/>
        <c:tickLblPos val="nextTo"/>
        <c:spPr>
          <a:ln w="3171">
            <a:solidFill>
              <a:schemeClr val="tx1"/>
            </a:solidFill>
            <a:prstDash val="solid"/>
          </a:ln>
        </c:spPr>
        <c:txPr>
          <a:bodyPr rot="0" vert="horz"/>
          <a:lstStyle/>
          <a:p>
            <a:pPr>
              <a:defRPr sz="973" b="0" i="0" u="none" strike="noStrike" baseline="0">
                <a:solidFill>
                  <a:schemeClr val="tx1"/>
                </a:solidFill>
                <a:latin typeface="Arial"/>
                <a:ea typeface="Arial"/>
                <a:cs typeface="Arial"/>
              </a:defRPr>
            </a:pPr>
            <a:endParaRPr lang="pl-PL"/>
          </a:p>
        </c:txPr>
        <c:crossAx val="422931656"/>
        <c:crosses val="autoZero"/>
        <c:crossBetween val="between"/>
      </c:valAx>
      <c:dTable>
        <c:showHorzBorder val="0"/>
        <c:showVertBorder val="1"/>
        <c:showOutline val="0"/>
        <c:showKeys val="0"/>
        <c:spPr>
          <a:ln w="3171">
            <a:solidFill>
              <a:schemeClr val="tx1"/>
            </a:solidFill>
            <a:prstDash val="solid"/>
          </a:ln>
        </c:spPr>
        <c:txPr>
          <a:bodyPr/>
          <a:lstStyle/>
          <a:p>
            <a:pPr rtl="0">
              <a:defRPr sz="798" b="0" i="0" u="none" strike="noStrike" baseline="0">
                <a:solidFill>
                  <a:schemeClr val="tx1"/>
                </a:solidFill>
                <a:latin typeface="Arial"/>
                <a:ea typeface="Arial"/>
                <a:cs typeface="Arial"/>
              </a:defRPr>
            </a:pPr>
            <a:endParaRPr lang="pl-PL"/>
          </a:p>
        </c:txPr>
      </c:dTable>
      <c:spPr>
        <a:solidFill>
          <a:schemeClr val="bg1"/>
        </a:solidFill>
        <a:ln w="25366">
          <a:noFill/>
        </a:ln>
      </c:spPr>
    </c:plotArea>
    <c:plotVisOnly val="1"/>
    <c:dispBlanksAs val="gap"/>
    <c:showDLblsOverMax val="0"/>
  </c:chart>
  <c:spPr>
    <a:noFill/>
    <a:ln>
      <a:noFill/>
    </a:ln>
  </c:spPr>
  <c:txPr>
    <a:bodyPr/>
    <a:lstStyle/>
    <a:p>
      <a:pPr>
        <a:defRPr sz="998" b="0" i="0" u="none" strike="noStrike" baseline="0">
          <a:solidFill>
            <a:schemeClr val="tx1"/>
          </a:solidFill>
          <a:latin typeface="Arial"/>
          <a:ea typeface="Arial"/>
          <a:cs typeface="Arial"/>
        </a:defRPr>
      </a:pPr>
      <a:endParaRPr lang="pl-PL"/>
    </a:p>
  </c:txPr>
  <c:externalData r:id="rId1">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0000"/>
                    </a:solidFill>
                    <a:latin typeface="+mn-lt"/>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Arkusz2!$B$4:$B$22</c:f>
              <c:strCache>
                <c:ptCount val="19"/>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pt idx="13">
                  <c:v>2016/2017</c:v>
                </c:pt>
                <c:pt idx="14">
                  <c:v>2017/2018</c:v>
                </c:pt>
                <c:pt idx="15">
                  <c:v>2018/2019</c:v>
                </c:pt>
                <c:pt idx="16">
                  <c:v>2019/2020</c:v>
                </c:pt>
                <c:pt idx="17">
                  <c:v>2020/2021</c:v>
                </c:pt>
                <c:pt idx="18">
                  <c:v>2021/2022</c:v>
                </c:pt>
              </c:strCache>
            </c:strRef>
          </c:cat>
          <c:val>
            <c:numRef>
              <c:f>Arkusz2!$C$4:$C$22</c:f>
              <c:numCache>
                <c:formatCode>General</c:formatCode>
                <c:ptCount val="19"/>
                <c:pt idx="0">
                  <c:v>533</c:v>
                </c:pt>
                <c:pt idx="1">
                  <c:v>475</c:v>
                </c:pt>
                <c:pt idx="2">
                  <c:v>452</c:v>
                </c:pt>
                <c:pt idx="3">
                  <c:v>249</c:v>
                </c:pt>
                <c:pt idx="4">
                  <c:v>379</c:v>
                </c:pt>
                <c:pt idx="5">
                  <c:v>467</c:v>
                </c:pt>
                <c:pt idx="6">
                  <c:v>599</c:v>
                </c:pt>
                <c:pt idx="7">
                  <c:v>620</c:v>
                </c:pt>
                <c:pt idx="8">
                  <c:v>663</c:v>
                </c:pt>
                <c:pt idx="9">
                  <c:v>603</c:v>
                </c:pt>
                <c:pt idx="10">
                  <c:v>519</c:v>
                </c:pt>
                <c:pt idx="11">
                  <c:v>572</c:v>
                </c:pt>
                <c:pt idx="12">
                  <c:v>447</c:v>
                </c:pt>
                <c:pt idx="13">
                  <c:v>402</c:v>
                </c:pt>
                <c:pt idx="14">
                  <c:v>308</c:v>
                </c:pt>
                <c:pt idx="15">
                  <c:v>229</c:v>
                </c:pt>
                <c:pt idx="16">
                  <c:v>141</c:v>
                </c:pt>
                <c:pt idx="17">
                  <c:v>177</c:v>
                </c:pt>
                <c:pt idx="18">
                  <c:v>186</c:v>
                </c:pt>
              </c:numCache>
            </c:numRef>
          </c:val>
          <c:extLst>
            <c:ext xmlns:c16="http://schemas.microsoft.com/office/drawing/2014/chart" uri="{C3380CC4-5D6E-409C-BE32-E72D297353CC}">
              <c16:uniqueId val="{00000000-2D07-4051-B640-AC6F368B3E66}"/>
            </c:ext>
          </c:extLst>
        </c:ser>
        <c:dLbls>
          <c:showLegendKey val="0"/>
          <c:showVal val="1"/>
          <c:showCatName val="0"/>
          <c:showSerName val="0"/>
          <c:showPercent val="0"/>
          <c:showBubbleSize val="0"/>
        </c:dLbls>
        <c:gapWidth val="150"/>
        <c:shape val="box"/>
        <c:axId val="75583408"/>
        <c:axId val="75579248"/>
        <c:axId val="0"/>
      </c:bar3DChart>
      <c:catAx>
        <c:axId val="7558340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pl-PL"/>
          </a:p>
        </c:txPr>
        <c:crossAx val="75579248"/>
        <c:crosses val="autoZero"/>
        <c:auto val="1"/>
        <c:lblAlgn val="ctr"/>
        <c:lblOffset val="100"/>
        <c:noMultiLvlLbl val="0"/>
      </c:catAx>
      <c:valAx>
        <c:axId val="75579248"/>
        <c:scaling>
          <c:orientation val="minMax"/>
        </c:scaling>
        <c:delete val="1"/>
        <c:axPos val="l"/>
        <c:numFmt formatCode="General" sourceLinked="1"/>
        <c:majorTickMark val="none"/>
        <c:minorTickMark val="none"/>
        <c:tickLblPos val="nextTo"/>
        <c:crossAx val="75583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049999999999994E-2"/>
          <c:y val="7.9365170694284615E-2"/>
          <c:w val="0.88845532407407413"/>
          <c:h val="0.67619047619048533"/>
        </c:manualLayout>
      </c:layout>
      <c:barChart>
        <c:barDir val="col"/>
        <c:grouping val="clustered"/>
        <c:varyColors val="0"/>
        <c:ser>
          <c:idx val="0"/>
          <c:order val="0"/>
          <c:tx>
            <c:strRef>
              <c:f>Sheet1!$A$2</c:f>
              <c:strCache>
                <c:ptCount val="1"/>
                <c:pt idx="0">
                  <c:v>liczba spraw</c:v>
                </c:pt>
              </c:strCache>
            </c:strRef>
          </c:tx>
          <c:spPr>
            <a:solidFill>
              <a:srgbClr val="6699FF"/>
            </a:solidFill>
            <a:ln w="3174">
              <a:solidFill>
                <a:srgbClr val="003366"/>
              </a:solidFill>
              <a:prstDash val="solid"/>
            </a:ln>
            <a:effectLst>
              <a:outerShdw dist="35921" dir="2700000" algn="br">
                <a:srgbClr val="000000"/>
              </a:outerShdw>
            </a:effectLst>
          </c:spPr>
          <c:invertIfNegative val="0"/>
          <c:dLbls>
            <c:spPr>
              <a:noFill/>
              <a:ln w="25178">
                <a:noFill/>
              </a:ln>
            </c:spPr>
            <c:txPr>
              <a:bodyPr/>
              <a:lstStyle/>
              <a:p>
                <a:pPr>
                  <a:defRPr sz="894"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Sheet1!$B$1:$V$1</c:f>
              <c:strCache>
                <c:ptCount val="21"/>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pt idx="13">
                  <c:v>2016/2017</c:v>
                </c:pt>
                <c:pt idx="14">
                  <c:v>2017/2018</c:v>
                </c:pt>
                <c:pt idx="15">
                  <c:v>2018/2019</c:v>
                </c:pt>
                <c:pt idx="16">
                  <c:v>2019/2020</c:v>
                </c:pt>
                <c:pt idx="17">
                  <c:v>2020/2021</c:v>
                </c:pt>
                <c:pt idx="18">
                  <c:v>2021/2022</c:v>
                </c:pt>
                <c:pt idx="19">
                  <c:v>2022/2023</c:v>
                </c:pt>
                <c:pt idx="20">
                  <c:v>2023/2024</c:v>
                </c:pt>
              </c:strCache>
            </c:strRef>
          </c:cat>
          <c:val>
            <c:numRef>
              <c:f>Sheet1!$B$2:$V$2</c:f>
              <c:numCache>
                <c:formatCode>General</c:formatCode>
                <c:ptCount val="21"/>
                <c:pt idx="0">
                  <c:v>253</c:v>
                </c:pt>
                <c:pt idx="1">
                  <c:v>350</c:v>
                </c:pt>
                <c:pt idx="2">
                  <c:v>554</c:v>
                </c:pt>
                <c:pt idx="3">
                  <c:v>454</c:v>
                </c:pt>
                <c:pt idx="4">
                  <c:v>548</c:v>
                </c:pt>
                <c:pt idx="5">
                  <c:v>597</c:v>
                </c:pt>
                <c:pt idx="6">
                  <c:v>479</c:v>
                </c:pt>
                <c:pt idx="7">
                  <c:v>367</c:v>
                </c:pt>
                <c:pt idx="8">
                  <c:v>415</c:v>
                </c:pt>
                <c:pt idx="9">
                  <c:v>117</c:v>
                </c:pt>
                <c:pt idx="10">
                  <c:v>403</c:v>
                </c:pt>
                <c:pt idx="11">
                  <c:v>306</c:v>
                </c:pt>
                <c:pt idx="12">
                  <c:v>266</c:v>
                </c:pt>
                <c:pt idx="13">
                  <c:v>192</c:v>
                </c:pt>
                <c:pt idx="14">
                  <c:v>116</c:v>
                </c:pt>
                <c:pt idx="15">
                  <c:v>96</c:v>
                </c:pt>
                <c:pt idx="16">
                  <c:v>52</c:v>
                </c:pt>
                <c:pt idx="17">
                  <c:v>0</c:v>
                </c:pt>
                <c:pt idx="18">
                  <c:v>11</c:v>
                </c:pt>
                <c:pt idx="19">
                  <c:v>60</c:v>
                </c:pt>
                <c:pt idx="20">
                  <c:v>52</c:v>
                </c:pt>
              </c:numCache>
            </c:numRef>
          </c:val>
          <c:extLst>
            <c:ext xmlns:c16="http://schemas.microsoft.com/office/drawing/2014/chart" uri="{C3380CC4-5D6E-409C-BE32-E72D297353CC}">
              <c16:uniqueId val="{00000000-078D-4544-8EB6-9362BF047D94}"/>
            </c:ext>
          </c:extLst>
        </c:ser>
        <c:dLbls>
          <c:showLegendKey val="0"/>
          <c:showVal val="1"/>
          <c:showCatName val="0"/>
          <c:showSerName val="0"/>
          <c:showPercent val="0"/>
          <c:showBubbleSize val="0"/>
        </c:dLbls>
        <c:gapWidth val="150"/>
        <c:axId val="431721936"/>
        <c:axId val="431722328"/>
      </c:barChart>
      <c:catAx>
        <c:axId val="431721936"/>
        <c:scaling>
          <c:orientation val="minMax"/>
        </c:scaling>
        <c:delete val="0"/>
        <c:axPos val="b"/>
        <c:numFmt formatCode="General" sourceLinked="1"/>
        <c:majorTickMark val="out"/>
        <c:minorTickMark val="none"/>
        <c:tickLblPos val="nextTo"/>
        <c:spPr>
          <a:ln w="3149">
            <a:solidFill>
              <a:schemeClr val="tx1"/>
            </a:solidFill>
            <a:prstDash val="solid"/>
          </a:ln>
        </c:spPr>
        <c:txPr>
          <a:bodyPr rot="-2700000" vert="horz"/>
          <a:lstStyle/>
          <a:p>
            <a:pPr>
              <a:defRPr sz="993" b="1" i="0" u="none" strike="noStrike" baseline="0">
                <a:solidFill>
                  <a:schemeClr val="tx1"/>
                </a:solidFill>
                <a:latin typeface="Arial"/>
                <a:ea typeface="Arial"/>
                <a:cs typeface="Arial"/>
              </a:defRPr>
            </a:pPr>
            <a:endParaRPr lang="pl-PL"/>
          </a:p>
        </c:txPr>
        <c:crossAx val="431722328"/>
        <c:crosses val="autoZero"/>
        <c:auto val="1"/>
        <c:lblAlgn val="ctr"/>
        <c:lblOffset val="100"/>
        <c:tickLblSkip val="1"/>
        <c:tickMarkSkip val="1"/>
        <c:noMultiLvlLbl val="0"/>
      </c:catAx>
      <c:valAx>
        <c:axId val="431722328"/>
        <c:scaling>
          <c:orientation val="minMax"/>
        </c:scaling>
        <c:delete val="1"/>
        <c:axPos val="l"/>
        <c:numFmt formatCode="General" sourceLinked="1"/>
        <c:majorTickMark val="out"/>
        <c:minorTickMark val="none"/>
        <c:tickLblPos val="nextTo"/>
        <c:crossAx val="431721936"/>
        <c:crosses val="autoZero"/>
        <c:crossBetween val="between"/>
      </c:valAx>
      <c:spPr>
        <a:noFill/>
        <a:ln w="25389">
          <a:noFill/>
        </a:ln>
      </c:spPr>
    </c:plotArea>
    <c:plotVisOnly val="1"/>
    <c:dispBlanksAs val="gap"/>
    <c:showDLblsOverMax val="0"/>
  </c:chart>
  <c:spPr>
    <a:noFill/>
    <a:ln>
      <a:noFill/>
    </a:ln>
  </c:spPr>
  <c:txPr>
    <a:bodyPr/>
    <a:lstStyle/>
    <a:p>
      <a:pPr>
        <a:defRPr sz="894" b="1" i="0" u="none" strike="noStrike" baseline="0">
          <a:solidFill>
            <a:schemeClr val="tx1"/>
          </a:solidFill>
          <a:latin typeface="Arial"/>
          <a:ea typeface="Arial"/>
          <a:cs typeface="Arial"/>
        </a:defRPr>
      </a:pPr>
      <a:endParaRPr lang="pl-PL"/>
    </a:p>
  </c:txPr>
  <c:externalData r:id="rId1">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2684722222222224E-2"/>
          <c:y val="7.5301204819277434E-2"/>
          <c:w val="0.8889055555555555"/>
          <c:h val="0.69277108433734935"/>
        </c:manualLayout>
      </c:layout>
      <c:lineChart>
        <c:grouping val="standard"/>
        <c:varyColors val="0"/>
        <c:ser>
          <c:idx val="0"/>
          <c:order val="0"/>
          <c:tx>
            <c:strRef>
              <c:f>Sheet1!$A$2</c:f>
              <c:strCache>
                <c:ptCount val="1"/>
                <c:pt idx="0">
                  <c:v>studenci</c:v>
                </c:pt>
              </c:strCache>
            </c:strRef>
          </c:tx>
          <c:spPr>
            <a:ln w="25094">
              <a:solidFill>
                <a:srgbClr val="3366FF"/>
              </a:solidFill>
              <a:prstDash val="solid"/>
            </a:ln>
          </c:spPr>
          <c:marker>
            <c:symbol val="circle"/>
            <c:size val="2"/>
            <c:spPr>
              <a:solidFill>
                <a:srgbClr val="6699FF"/>
              </a:solidFill>
              <a:ln>
                <a:solidFill>
                  <a:srgbClr val="0066CC">
                    <a:alpha val="92000"/>
                  </a:srgbClr>
                </a:solidFill>
                <a:prstDash val="solid"/>
              </a:ln>
              <a:effectLst>
                <a:outerShdw dist="35921" dir="2700000" algn="br">
                  <a:srgbClr val="000000"/>
                </a:outerShdw>
              </a:effectLst>
            </c:spPr>
          </c:marker>
          <c:dLbls>
            <c:spPr>
              <a:noFill/>
              <a:ln>
                <a:noFill/>
              </a:ln>
              <a:effectLst/>
            </c:spPr>
            <c:txPr>
              <a:bodyPr wrap="square" lIns="38100" tIns="19050" rIns="38100" bIns="19050" anchor="ctr">
                <a:spAutoFit/>
              </a:bodyPr>
              <a:lstStyle/>
              <a:p>
                <a:pPr>
                  <a:defRPr sz="1000" baseline="0"/>
                </a:pPr>
                <a:endParaRPr lang="pl-P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Sheet1!$B$1:$V$1</c:f>
              <c:strCache>
                <c:ptCount val="21"/>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pt idx="13">
                  <c:v>2016/2017</c:v>
                </c:pt>
                <c:pt idx="14">
                  <c:v>2017/2018</c:v>
                </c:pt>
                <c:pt idx="15">
                  <c:v>2018/2019</c:v>
                </c:pt>
                <c:pt idx="16">
                  <c:v>2019/2020</c:v>
                </c:pt>
                <c:pt idx="17">
                  <c:v>2020/2021</c:v>
                </c:pt>
                <c:pt idx="18">
                  <c:v>2021/2022</c:v>
                </c:pt>
                <c:pt idx="19">
                  <c:v>2022/2023</c:v>
                </c:pt>
                <c:pt idx="20">
                  <c:v>2023/2024</c:v>
                </c:pt>
              </c:strCache>
            </c:strRef>
          </c:cat>
          <c:val>
            <c:numRef>
              <c:f>Sheet1!$B$2:$V$2</c:f>
              <c:numCache>
                <c:formatCode>General</c:formatCode>
                <c:ptCount val="21"/>
                <c:pt idx="0">
                  <c:v>30</c:v>
                </c:pt>
                <c:pt idx="1">
                  <c:v>26</c:v>
                </c:pt>
                <c:pt idx="2">
                  <c:v>38</c:v>
                </c:pt>
                <c:pt idx="3">
                  <c:v>38</c:v>
                </c:pt>
                <c:pt idx="4">
                  <c:v>32</c:v>
                </c:pt>
                <c:pt idx="5">
                  <c:v>32</c:v>
                </c:pt>
                <c:pt idx="6">
                  <c:v>26</c:v>
                </c:pt>
                <c:pt idx="7">
                  <c:v>36</c:v>
                </c:pt>
                <c:pt idx="8">
                  <c:v>28</c:v>
                </c:pt>
                <c:pt idx="9">
                  <c:v>27</c:v>
                </c:pt>
                <c:pt idx="10">
                  <c:v>24</c:v>
                </c:pt>
                <c:pt idx="11">
                  <c:v>20</c:v>
                </c:pt>
                <c:pt idx="12">
                  <c:v>20</c:v>
                </c:pt>
                <c:pt idx="13">
                  <c:v>25</c:v>
                </c:pt>
                <c:pt idx="14">
                  <c:v>24</c:v>
                </c:pt>
                <c:pt idx="15">
                  <c:v>23</c:v>
                </c:pt>
                <c:pt idx="16">
                  <c:v>21</c:v>
                </c:pt>
                <c:pt idx="17">
                  <c:v>10</c:v>
                </c:pt>
                <c:pt idx="18">
                  <c:v>7</c:v>
                </c:pt>
                <c:pt idx="19">
                  <c:v>12</c:v>
                </c:pt>
                <c:pt idx="20">
                  <c:v>20</c:v>
                </c:pt>
              </c:numCache>
            </c:numRef>
          </c:val>
          <c:smooth val="1"/>
          <c:extLst>
            <c:ext xmlns:c16="http://schemas.microsoft.com/office/drawing/2014/chart" uri="{C3380CC4-5D6E-409C-BE32-E72D297353CC}">
              <c16:uniqueId val="{00000011-62DE-4365-9463-BC1FF274B095}"/>
            </c:ext>
          </c:extLst>
        </c:ser>
        <c:ser>
          <c:idx val="1"/>
          <c:order val="1"/>
          <c:tx>
            <c:strRef>
              <c:f>Sheet1!$A$3</c:f>
              <c:strCache>
                <c:ptCount val="1"/>
                <c:pt idx="0">
                  <c:v>opiekunowie</c:v>
                </c:pt>
              </c:strCache>
            </c:strRef>
          </c:tx>
          <c:spPr>
            <a:ln>
              <a:solidFill>
                <a:schemeClr val="tx1"/>
              </a:solidFill>
            </a:ln>
          </c:spPr>
          <c:marker>
            <c:spPr>
              <a:solidFill>
                <a:srgbClr val="6699FF"/>
              </a:solidFill>
              <a:ln>
                <a:solidFill>
                  <a:schemeClr val="tx1"/>
                </a:solidFill>
              </a:ln>
            </c:spPr>
          </c:marker>
          <c:dLbls>
            <c:spPr>
              <a:noFill/>
              <a:ln>
                <a:noFill/>
              </a:ln>
              <a:effectLst/>
            </c:spPr>
            <c:txPr>
              <a:bodyPr wrap="square" lIns="38100" tIns="19050" rIns="38100" bIns="19050" anchor="ctr">
                <a:spAutoFit/>
              </a:bodyPr>
              <a:lstStyle/>
              <a:p>
                <a:pPr>
                  <a:defRPr sz="1000" baseline="0"/>
                </a:pPr>
                <a:endParaRPr lang="pl-P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Sheet1!$B$1:$V$1</c:f>
              <c:strCache>
                <c:ptCount val="21"/>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pt idx="13">
                  <c:v>2016/2017</c:v>
                </c:pt>
                <c:pt idx="14">
                  <c:v>2017/2018</c:v>
                </c:pt>
                <c:pt idx="15">
                  <c:v>2018/2019</c:v>
                </c:pt>
                <c:pt idx="16">
                  <c:v>2019/2020</c:v>
                </c:pt>
                <c:pt idx="17">
                  <c:v>2020/2021</c:v>
                </c:pt>
                <c:pt idx="18">
                  <c:v>2021/2022</c:v>
                </c:pt>
                <c:pt idx="19">
                  <c:v>2022/2023</c:v>
                </c:pt>
                <c:pt idx="20">
                  <c:v>2023/2024</c:v>
                </c:pt>
              </c:strCache>
            </c:strRef>
          </c:cat>
          <c:val>
            <c:numRef>
              <c:f>Sheet1!$B$3:$V$3</c:f>
              <c:numCache>
                <c:formatCode>General</c:formatCode>
                <c:ptCount val="21"/>
                <c:pt idx="0">
                  <c:v>2</c:v>
                </c:pt>
                <c:pt idx="1">
                  <c:v>6</c:v>
                </c:pt>
                <c:pt idx="2">
                  <c:v>5</c:v>
                </c:pt>
                <c:pt idx="3">
                  <c:v>8</c:v>
                </c:pt>
                <c:pt idx="4">
                  <c:v>6</c:v>
                </c:pt>
                <c:pt idx="5">
                  <c:v>6</c:v>
                </c:pt>
                <c:pt idx="6">
                  <c:v>4</c:v>
                </c:pt>
                <c:pt idx="7">
                  <c:v>6</c:v>
                </c:pt>
                <c:pt idx="8">
                  <c:v>7</c:v>
                </c:pt>
                <c:pt idx="9">
                  <c:v>2</c:v>
                </c:pt>
                <c:pt idx="10">
                  <c:v>3</c:v>
                </c:pt>
                <c:pt idx="11">
                  <c:v>4</c:v>
                </c:pt>
                <c:pt idx="12">
                  <c:v>3</c:v>
                </c:pt>
                <c:pt idx="13">
                  <c:v>5</c:v>
                </c:pt>
                <c:pt idx="14">
                  <c:v>4</c:v>
                </c:pt>
                <c:pt idx="15">
                  <c:v>5</c:v>
                </c:pt>
                <c:pt idx="16">
                  <c:v>4</c:v>
                </c:pt>
                <c:pt idx="17">
                  <c:v>3</c:v>
                </c:pt>
                <c:pt idx="18">
                  <c:v>3</c:v>
                </c:pt>
                <c:pt idx="19">
                  <c:v>7</c:v>
                </c:pt>
                <c:pt idx="20">
                  <c:v>8</c:v>
                </c:pt>
              </c:numCache>
            </c:numRef>
          </c:val>
          <c:smooth val="1"/>
          <c:extLst>
            <c:ext xmlns:c16="http://schemas.microsoft.com/office/drawing/2014/chart" uri="{C3380CC4-5D6E-409C-BE32-E72D297353CC}">
              <c16:uniqueId val="{00000024-62DE-4365-9463-BC1FF274B095}"/>
            </c:ext>
          </c:extLst>
        </c:ser>
        <c:dLbls>
          <c:dLblPos val="t"/>
          <c:showLegendKey val="0"/>
          <c:showVal val="1"/>
          <c:showCatName val="0"/>
          <c:showSerName val="0"/>
          <c:showPercent val="0"/>
          <c:showBubbleSize val="0"/>
        </c:dLbls>
        <c:marker val="1"/>
        <c:smooth val="0"/>
        <c:axId val="431819296"/>
        <c:axId val="431827920"/>
      </c:lineChart>
      <c:catAx>
        <c:axId val="431819296"/>
        <c:scaling>
          <c:orientation val="minMax"/>
        </c:scaling>
        <c:delete val="0"/>
        <c:axPos val="b"/>
        <c:numFmt formatCode="General" sourceLinked="0"/>
        <c:majorTickMark val="out"/>
        <c:minorTickMark val="none"/>
        <c:tickLblPos val="nextTo"/>
        <c:spPr>
          <a:ln w="3136">
            <a:solidFill>
              <a:schemeClr val="tx1"/>
            </a:solidFill>
            <a:prstDash val="solid"/>
          </a:ln>
        </c:spPr>
        <c:txPr>
          <a:bodyPr rot="-2700000" vert="horz"/>
          <a:lstStyle/>
          <a:p>
            <a:pPr>
              <a:defRPr sz="990" b="1" i="0" u="none" strike="noStrike" baseline="0">
                <a:solidFill>
                  <a:schemeClr val="tx1"/>
                </a:solidFill>
                <a:latin typeface="Arial"/>
                <a:ea typeface="Arial"/>
                <a:cs typeface="Arial"/>
              </a:defRPr>
            </a:pPr>
            <a:endParaRPr lang="pl-PL"/>
          </a:p>
        </c:txPr>
        <c:crossAx val="431827920"/>
        <c:crosses val="autoZero"/>
        <c:auto val="1"/>
        <c:lblAlgn val="ctr"/>
        <c:lblOffset val="100"/>
        <c:noMultiLvlLbl val="0"/>
      </c:catAx>
      <c:valAx>
        <c:axId val="431827920"/>
        <c:scaling>
          <c:orientation val="minMax"/>
        </c:scaling>
        <c:delete val="1"/>
        <c:axPos val="l"/>
        <c:numFmt formatCode="General" sourceLinked="1"/>
        <c:majorTickMark val="out"/>
        <c:minorTickMark val="none"/>
        <c:tickLblPos val="nextTo"/>
        <c:crossAx val="431819296"/>
        <c:crosses val="autoZero"/>
        <c:crossBetween val="between"/>
      </c:valAx>
      <c:spPr>
        <a:noFill/>
        <a:ln w="25364">
          <a:noFill/>
        </a:ln>
      </c:spPr>
    </c:plotArea>
    <c:plotVisOnly val="1"/>
    <c:dispBlanksAs val="gap"/>
    <c:showDLblsOverMax val="0"/>
  </c:chart>
  <c:spPr>
    <a:noFill/>
    <a:ln>
      <a:noFill/>
    </a:ln>
  </c:spPr>
  <c:txPr>
    <a:bodyPr/>
    <a:lstStyle/>
    <a:p>
      <a:pPr>
        <a:defRPr sz="890" b="1" i="0" u="none" strike="noStrike" baseline="0">
          <a:solidFill>
            <a:schemeClr val="tx1"/>
          </a:solidFill>
          <a:latin typeface="Arial"/>
          <a:ea typeface="Arial"/>
          <a:cs typeface="Arial"/>
        </a:defRPr>
      </a:pPr>
      <a:endParaRPr lang="pl-PL"/>
    </a:p>
  </c:txPr>
  <c:externalData r:id="rId1">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1405585171418788E-2"/>
          <c:y val="2.0235496698244676E-2"/>
          <c:w val="0.95510662177328842"/>
          <c:h val="0.80266075388026559"/>
        </c:manualLayout>
      </c:layout>
      <c:barChart>
        <c:barDir val="col"/>
        <c:grouping val="clustered"/>
        <c:varyColors val="0"/>
        <c:ser>
          <c:idx val="0"/>
          <c:order val="0"/>
          <c:spPr>
            <a:solidFill>
              <a:srgbClr val="6699FF"/>
            </a:solidFill>
            <a:ln w="3173">
              <a:solidFill>
                <a:srgbClr val="003366"/>
              </a:solidFill>
              <a:prstDash val="solid"/>
            </a:ln>
            <a:effectLst>
              <a:outerShdw dist="35921" dir="2700000" algn="br">
                <a:srgbClr val="000000"/>
              </a:outerShdw>
            </a:effectLst>
          </c:spPr>
          <c:invertIfNegative val="0"/>
          <c:cat>
            <c:strRef>
              <c:f>Sheet1!$A$2:$A$16</c:f>
              <c:strCache>
                <c:ptCount val="15"/>
                <c:pt idx="0">
                  <c:v>Karne</c:v>
                </c:pt>
                <c:pt idx="1">
                  <c:v>Cywilne</c:v>
                </c:pt>
                <c:pt idx="2">
                  <c:v>Rodzinne</c:v>
                </c:pt>
                <c:pt idx="3">
                  <c:v>Spadko-we</c:v>
                </c:pt>
                <c:pt idx="4">
                  <c:v>Praca i bezro-bocie</c:v>
                </c:pt>
                <c:pt idx="5">
                  <c:v>Świadcze-nia społeczne</c:v>
                </c:pt>
                <c:pt idx="6">
                  <c:v>Administra-cyjne</c:v>
                </c:pt>
                <c:pt idx="7">
                  <c:v>Lokalowe i spół-dzielcze</c:v>
                </c:pt>
                <c:pt idx="8">
                  <c:v>Finan-sowe</c:v>
                </c:pt>
                <c:pt idx="9">
                  <c:v>Przemoc wobec kobiet</c:v>
                </c:pt>
                <c:pt idx="10">
                  <c:v>Uchodźcy i cudzo-ziemcy</c:v>
                </c:pt>
                <c:pt idx="11">
                  <c:v>Niepełno-sprawni</c:v>
                </c:pt>
                <c:pt idx="12">
                  <c:v>Służba zdrowia</c:v>
                </c:pt>
                <c:pt idx="13">
                  <c:v>NGO</c:v>
                </c:pt>
                <c:pt idx="14">
                  <c:v>inne</c:v>
                </c:pt>
              </c:strCache>
            </c:strRef>
          </c:cat>
          <c:val>
            <c:numRef>
              <c:f>Sheet1!$B$2:$B$16</c:f>
              <c:numCache>
                <c:formatCode>General</c:formatCode>
                <c:ptCount val="15"/>
                <c:pt idx="0">
                  <c:v>20</c:v>
                </c:pt>
                <c:pt idx="1">
                  <c:v>25</c:v>
                </c:pt>
                <c:pt idx="2">
                  <c:v>5</c:v>
                </c:pt>
                <c:pt idx="3">
                  <c:v>5</c:v>
                </c:pt>
                <c:pt idx="4">
                  <c:v>13</c:v>
                </c:pt>
                <c:pt idx="5">
                  <c:v>5</c:v>
                </c:pt>
                <c:pt idx="6">
                  <c:v>4</c:v>
                </c:pt>
                <c:pt idx="7">
                  <c:v>5</c:v>
                </c:pt>
                <c:pt idx="8">
                  <c:v>2</c:v>
                </c:pt>
                <c:pt idx="9">
                  <c:v>1</c:v>
                </c:pt>
                <c:pt idx="10">
                  <c:v>1</c:v>
                </c:pt>
                <c:pt idx="11">
                  <c:v>0</c:v>
                </c:pt>
                <c:pt idx="12">
                  <c:v>2</c:v>
                </c:pt>
                <c:pt idx="13">
                  <c:v>1</c:v>
                </c:pt>
                <c:pt idx="14">
                  <c:v>4</c:v>
                </c:pt>
              </c:numCache>
            </c:numRef>
          </c:val>
          <c:extLst>
            <c:ext xmlns:c16="http://schemas.microsoft.com/office/drawing/2014/chart" uri="{C3380CC4-5D6E-409C-BE32-E72D297353CC}">
              <c16:uniqueId val="{00000000-5C3E-418E-B164-A5E75008A279}"/>
            </c:ext>
          </c:extLst>
        </c:ser>
        <c:dLbls>
          <c:showLegendKey val="0"/>
          <c:showVal val="0"/>
          <c:showCatName val="0"/>
          <c:showSerName val="0"/>
          <c:showPercent val="0"/>
          <c:showBubbleSize val="0"/>
        </c:dLbls>
        <c:gapWidth val="150"/>
        <c:axId val="431822040"/>
        <c:axId val="431817336"/>
      </c:barChart>
      <c:catAx>
        <c:axId val="431822040"/>
        <c:scaling>
          <c:orientation val="minMax"/>
        </c:scaling>
        <c:delete val="0"/>
        <c:axPos val="b"/>
        <c:numFmt formatCode="General" sourceLinked="1"/>
        <c:majorTickMark val="out"/>
        <c:minorTickMark val="none"/>
        <c:tickLblPos val="low"/>
        <c:spPr>
          <a:ln w="3169">
            <a:solidFill>
              <a:schemeClr val="tx1"/>
            </a:solidFill>
            <a:prstDash val="solid"/>
          </a:ln>
        </c:spPr>
        <c:txPr>
          <a:bodyPr rot="-2700000" vert="horz"/>
          <a:lstStyle/>
          <a:p>
            <a:pPr>
              <a:defRPr sz="1122" b="0" i="0" u="none" strike="noStrike" baseline="0">
                <a:solidFill>
                  <a:schemeClr val="tx1"/>
                </a:solidFill>
                <a:latin typeface="Arial"/>
                <a:ea typeface="Arial"/>
                <a:cs typeface="Arial"/>
              </a:defRPr>
            </a:pPr>
            <a:endParaRPr lang="pl-PL"/>
          </a:p>
        </c:txPr>
        <c:crossAx val="431817336"/>
        <c:crosses val="autoZero"/>
        <c:auto val="1"/>
        <c:lblAlgn val="ctr"/>
        <c:lblOffset val="100"/>
        <c:tickMarkSkip val="1"/>
        <c:noMultiLvlLbl val="0"/>
      </c:catAx>
      <c:valAx>
        <c:axId val="431817336"/>
        <c:scaling>
          <c:orientation val="minMax"/>
        </c:scaling>
        <c:delete val="0"/>
        <c:axPos val="l"/>
        <c:numFmt formatCode="General" sourceLinked="1"/>
        <c:majorTickMark val="out"/>
        <c:minorTickMark val="none"/>
        <c:tickLblPos val="nextTo"/>
        <c:spPr>
          <a:ln w="3169">
            <a:solidFill>
              <a:schemeClr val="tx1"/>
            </a:solidFill>
            <a:prstDash val="solid"/>
          </a:ln>
        </c:spPr>
        <c:txPr>
          <a:bodyPr rot="0" vert="horz"/>
          <a:lstStyle/>
          <a:p>
            <a:pPr>
              <a:defRPr sz="972" b="0" i="0" u="none" strike="noStrike" baseline="0">
                <a:solidFill>
                  <a:schemeClr val="tx1"/>
                </a:solidFill>
                <a:latin typeface="Arial"/>
                <a:ea typeface="Arial"/>
                <a:cs typeface="Arial"/>
              </a:defRPr>
            </a:pPr>
            <a:endParaRPr lang="pl-PL"/>
          </a:p>
        </c:txPr>
        <c:crossAx val="431822040"/>
        <c:crosses val="autoZero"/>
        <c:crossBetween val="between"/>
      </c:valAx>
      <c:dTable>
        <c:showHorzBorder val="0"/>
        <c:showVertBorder val="1"/>
        <c:showOutline val="0"/>
        <c:showKeys val="0"/>
        <c:spPr>
          <a:ln w="3169">
            <a:solidFill>
              <a:schemeClr val="tx1"/>
            </a:solidFill>
            <a:prstDash val="solid"/>
          </a:ln>
        </c:spPr>
        <c:txPr>
          <a:bodyPr/>
          <a:lstStyle/>
          <a:p>
            <a:pPr rtl="0">
              <a:defRPr sz="797" b="0" i="0" u="none" strike="noStrike" baseline="0">
                <a:solidFill>
                  <a:schemeClr val="tx1"/>
                </a:solidFill>
                <a:latin typeface="Arial"/>
                <a:ea typeface="Arial"/>
                <a:cs typeface="Arial"/>
              </a:defRPr>
            </a:pPr>
            <a:endParaRPr lang="pl-PL"/>
          </a:p>
        </c:txPr>
      </c:dTable>
      <c:spPr>
        <a:solidFill>
          <a:schemeClr val="bg1"/>
        </a:solidFill>
        <a:ln w="25347">
          <a:noFill/>
        </a:ln>
      </c:spPr>
    </c:plotArea>
    <c:plotVisOnly val="1"/>
    <c:dispBlanksAs val="gap"/>
    <c:showDLblsOverMax val="0"/>
  </c:chart>
  <c:spPr>
    <a:noFill/>
    <a:ln>
      <a:noFill/>
    </a:ln>
  </c:spPr>
  <c:txPr>
    <a:bodyPr/>
    <a:lstStyle/>
    <a:p>
      <a:pPr>
        <a:defRPr sz="997" b="0" i="0" u="none" strike="noStrike" baseline="0">
          <a:solidFill>
            <a:schemeClr val="tx1"/>
          </a:solidFill>
          <a:latin typeface="Arial"/>
          <a:ea typeface="Arial"/>
          <a:cs typeface="Arial"/>
        </a:defRPr>
      </a:pPr>
      <a:endParaRPr lang="pl-PL"/>
    </a:p>
  </c:txPr>
  <c:externalData r:id="rId1">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0000"/>
                    </a:solidFill>
                    <a:latin typeface="+mn-lt"/>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Arkusz2!$B$4:$B$22</c:f>
              <c:strCache>
                <c:ptCount val="19"/>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pt idx="13">
                  <c:v>2016/2017</c:v>
                </c:pt>
                <c:pt idx="14">
                  <c:v>2017/2018</c:v>
                </c:pt>
                <c:pt idx="15">
                  <c:v>2018/2019</c:v>
                </c:pt>
                <c:pt idx="16">
                  <c:v>2019/2020</c:v>
                </c:pt>
                <c:pt idx="17">
                  <c:v>2020/2021</c:v>
                </c:pt>
                <c:pt idx="18">
                  <c:v>2021/2022</c:v>
                </c:pt>
              </c:strCache>
            </c:strRef>
          </c:cat>
          <c:val>
            <c:numRef>
              <c:f>Arkusz2!$C$4:$C$22</c:f>
              <c:numCache>
                <c:formatCode>General</c:formatCode>
                <c:ptCount val="19"/>
                <c:pt idx="0">
                  <c:v>533</c:v>
                </c:pt>
                <c:pt idx="1">
                  <c:v>475</c:v>
                </c:pt>
                <c:pt idx="2">
                  <c:v>452</c:v>
                </c:pt>
                <c:pt idx="3">
                  <c:v>249</c:v>
                </c:pt>
                <c:pt idx="4">
                  <c:v>379</c:v>
                </c:pt>
                <c:pt idx="5">
                  <c:v>467</c:v>
                </c:pt>
                <c:pt idx="6">
                  <c:v>599</c:v>
                </c:pt>
                <c:pt idx="7">
                  <c:v>620</c:v>
                </c:pt>
                <c:pt idx="8">
                  <c:v>663</c:v>
                </c:pt>
                <c:pt idx="9">
                  <c:v>603</c:v>
                </c:pt>
                <c:pt idx="10">
                  <c:v>519</c:v>
                </c:pt>
                <c:pt idx="11">
                  <c:v>572</c:v>
                </c:pt>
                <c:pt idx="12">
                  <c:v>447</c:v>
                </c:pt>
                <c:pt idx="13">
                  <c:v>402</c:v>
                </c:pt>
                <c:pt idx="14">
                  <c:v>308</c:v>
                </c:pt>
                <c:pt idx="15">
                  <c:v>229</c:v>
                </c:pt>
                <c:pt idx="16">
                  <c:v>141</c:v>
                </c:pt>
                <c:pt idx="17">
                  <c:v>177</c:v>
                </c:pt>
                <c:pt idx="18">
                  <c:v>186</c:v>
                </c:pt>
              </c:numCache>
            </c:numRef>
          </c:val>
          <c:extLst>
            <c:ext xmlns:c16="http://schemas.microsoft.com/office/drawing/2014/chart" uri="{C3380CC4-5D6E-409C-BE32-E72D297353CC}">
              <c16:uniqueId val="{00000000-2D07-4051-B640-AC6F368B3E66}"/>
            </c:ext>
          </c:extLst>
        </c:ser>
        <c:dLbls>
          <c:showLegendKey val="0"/>
          <c:showVal val="1"/>
          <c:showCatName val="0"/>
          <c:showSerName val="0"/>
          <c:showPercent val="0"/>
          <c:showBubbleSize val="0"/>
        </c:dLbls>
        <c:gapWidth val="150"/>
        <c:shape val="box"/>
        <c:axId val="75583408"/>
        <c:axId val="75579248"/>
        <c:axId val="0"/>
      </c:bar3DChart>
      <c:catAx>
        <c:axId val="7558340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pl-PL"/>
          </a:p>
        </c:txPr>
        <c:crossAx val="75579248"/>
        <c:crosses val="autoZero"/>
        <c:auto val="1"/>
        <c:lblAlgn val="ctr"/>
        <c:lblOffset val="100"/>
        <c:noMultiLvlLbl val="0"/>
      </c:catAx>
      <c:valAx>
        <c:axId val="75579248"/>
        <c:scaling>
          <c:orientation val="minMax"/>
        </c:scaling>
        <c:delete val="1"/>
        <c:axPos val="l"/>
        <c:numFmt formatCode="General" sourceLinked="1"/>
        <c:majorTickMark val="none"/>
        <c:minorTickMark val="none"/>
        <c:tickLblPos val="nextTo"/>
        <c:crossAx val="75583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2597916666666669E-2"/>
          <c:y val="7.9365079365079361E-2"/>
          <c:w val="0.88901574074074075"/>
          <c:h val="0.67619047619048533"/>
        </c:manualLayout>
      </c:layout>
      <c:barChart>
        <c:barDir val="col"/>
        <c:grouping val="clustered"/>
        <c:varyColors val="0"/>
        <c:ser>
          <c:idx val="0"/>
          <c:order val="0"/>
          <c:tx>
            <c:strRef>
              <c:f>Sheet1!$A$2</c:f>
              <c:strCache>
                <c:ptCount val="1"/>
                <c:pt idx="0">
                  <c:v>liczba spraw</c:v>
                </c:pt>
              </c:strCache>
            </c:strRef>
          </c:tx>
          <c:spPr>
            <a:solidFill>
              <a:srgbClr val="6699FF"/>
            </a:solidFill>
            <a:ln w="3170">
              <a:solidFill>
                <a:srgbClr val="003366"/>
              </a:solidFill>
              <a:prstDash val="solid"/>
            </a:ln>
            <a:effectLst>
              <a:outerShdw dist="35921" dir="2700000" algn="br">
                <a:srgbClr val="000000"/>
              </a:outerShdw>
            </a:effectLst>
          </c:spPr>
          <c:invertIfNegative val="0"/>
          <c:dLbls>
            <c:spPr>
              <a:noFill/>
              <a:ln w="25073">
                <a:noFill/>
              </a:ln>
            </c:spPr>
            <c:txPr>
              <a:bodyPr/>
              <a:lstStyle/>
              <a:p>
                <a:pPr>
                  <a:defRPr sz="890"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Sheet1!$B$1:$V$1</c:f>
              <c:strCache>
                <c:ptCount val="21"/>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pt idx="13">
                  <c:v>2016/2017</c:v>
                </c:pt>
                <c:pt idx="14">
                  <c:v>2017/2018</c:v>
                </c:pt>
                <c:pt idx="15">
                  <c:v>2018/2019</c:v>
                </c:pt>
                <c:pt idx="16">
                  <c:v>2019/2020</c:v>
                </c:pt>
                <c:pt idx="17">
                  <c:v>2020/2021</c:v>
                </c:pt>
                <c:pt idx="18">
                  <c:v>2021/2022</c:v>
                </c:pt>
                <c:pt idx="19">
                  <c:v>2022/2023</c:v>
                </c:pt>
                <c:pt idx="20">
                  <c:v>2023/2024</c:v>
                </c:pt>
              </c:strCache>
            </c:strRef>
          </c:cat>
          <c:val>
            <c:numRef>
              <c:f>Sheet1!$B$2:$V$2</c:f>
              <c:numCache>
                <c:formatCode>General</c:formatCode>
                <c:ptCount val="21"/>
                <c:pt idx="0">
                  <c:v>552</c:v>
                </c:pt>
                <c:pt idx="1">
                  <c:v>560</c:v>
                </c:pt>
                <c:pt idx="2">
                  <c:v>622</c:v>
                </c:pt>
                <c:pt idx="3">
                  <c:v>586</c:v>
                </c:pt>
                <c:pt idx="4">
                  <c:v>486</c:v>
                </c:pt>
                <c:pt idx="5">
                  <c:v>441</c:v>
                </c:pt>
                <c:pt idx="6">
                  <c:v>434</c:v>
                </c:pt>
                <c:pt idx="7">
                  <c:v>349</c:v>
                </c:pt>
                <c:pt idx="8">
                  <c:v>330</c:v>
                </c:pt>
                <c:pt idx="9">
                  <c:v>255</c:v>
                </c:pt>
                <c:pt idx="10">
                  <c:v>173</c:v>
                </c:pt>
                <c:pt idx="11">
                  <c:v>207</c:v>
                </c:pt>
                <c:pt idx="12">
                  <c:v>91</c:v>
                </c:pt>
                <c:pt idx="13">
                  <c:v>87</c:v>
                </c:pt>
                <c:pt idx="14">
                  <c:v>72</c:v>
                </c:pt>
                <c:pt idx="15">
                  <c:v>67</c:v>
                </c:pt>
                <c:pt idx="16">
                  <c:v>25</c:v>
                </c:pt>
                <c:pt idx="17">
                  <c:v>8</c:v>
                </c:pt>
                <c:pt idx="18">
                  <c:v>137</c:v>
                </c:pt>
                <c:pt idx="19">
                  <c:v>113</c:v>
                </c:pt>
                <c:pt idx="20">
                  <c:v>93</c:v>
                </c:pt>
              </c:numCache>
            </c:numRef>
          </c:val>
          <c:extLst>
            <c:ext xmlns:c16="http://schemas.microsoft.com/office/drawing/2014/chart" uri="{C3380CC4-5D6E-409C-BE32-E72D297353CC}">
              <c16:uniqueId val="{00000000-4657-431B-8623-37CF95C774C0}"/>
            </c:ext>
          </c:extLst>
        </c:ser>
        <c:dLbls>
          <c:showLegendKey val="0"/>
          <c:showVal val="1"/>
          <c:showCatName val="0"/>
          <c:showSerName val="0"/>
          <c:showPercent val="0"/>
          <c:showBubbleSize val="0"/>
        </c:dLbls>
        <c:gapWidth val="150"/>
        <c:axId val="431824000"/>
        <c:axId val="431817728"/>
      </c:barChart>
      <c:catAx>
        <c:axId val="431824000"/>
        <c:scaling>
          <c:orientation val="minMax"/>
        </c:scaling>
        <c:delete val="0"/>
        <c:axPos val="b"/>
        <c:numFmt formatCode="General" sourceLinked="1"/>
        <c:majorTickMark val="out"/>
        <c:minorTickMark val="none"/>
        <c:tickLblPos val="nextTo"/>
        <c:spPr>
          <a:ln w="3133">
            <a:solidFill>
              <a:schemeClr val="tx1"/>
            </a:solidFill>
            <a:prstDash val="solid"/>
          </a:ln>
        </c:spPr>
        <c:txPr>
          <a:bodyPr rot="-2700000" vert="horz"/>
          <a:lstStyle/>
          <a:p>
            <a:pPr>
              <a:defRPr sz="989" b="1" i="0" u="none" strike="noStrike" baseline="0">
                <a:solidFill>
                  <a:schemeClr val="tx1"/>
                </a:solidFill>
                <a:latin typeface="Arial"/>
                <a:ea typeface="Arial"/>
                <a:cs typeface="Arial"/>
              </a:defRPr>
            </a:pPr>
            <a:endParaRPr lang="pl-PL"/>
          </a:p>
        </c:txPr>
        <c:crossAx val="431817728"/>
        <c:crosses val="autoZero"/>
        <c:auto val="1"/>
        <c:lblAlgn val="ctr"/>
        <c:lblOffset val="100"/>
        <c:tickLblSkip val="1"/>
        <c:tickMarkSkip val="1"/>
        <c:noMultiLvlLbl val="0"/>
      </c:catAx>
      <c:valAx>
        <c:axId val="431817728"/>
        <c:scaling>
          <c:orientation val="minMax"/>
        </c:scaling>
        <c:delete val="1"/>
        <c:axPos val="l"/>
        <c:numFmt formatCode="General" sourceLinked="1"/>
        <c:majorTickMark val="out"/>
        <c:minorTickMark val="none"/>
        <c:tickLblPos val="nextTo"/>
        <c:crossAx val="431824000"/>
        <c:crosses val="autoZero"/>
        <c:crossBetween val="between"/>
      </c:valAx>
      <c:spPr>
        <a:noFill/>
        <a:ln w="25362">
          <a:noFill/>
        </a:ln>
      </c:spPr>
    </c:plotArea>
    <c:plotVisOnly val="1"/>
    <c:dispBlanksAs val="gap"/>
    <c:showDLblsOverMax val="0"/>
  </c:chart>
  <c:spPr>
    <a:noFill/>
    <a:ln>
      <a:noFill/>
    </a:ln>
  </c:spPr>
  <c:txPr>
    <a:bodyPr/>
    <a:lstStyle/>
    <a:p>
      <a:pPr>
        <a:defRPr sz="890" b="1" i="0" u="none" strike="noStrike" baseline="0">
          <a:solidFill>
            <a:schemeClr val="tx1"/>
          </a:solidFill>
          <a:latin typeface="Arial"/>
          <a:ea typeface="Arial"/>
          <a:cs typeface="Arial"/>
        </a:defRPr>
      </a:pPr>
      <a:endParaRPr lang="pl-PL"/>
    </a:p>
  </c:txPr>
  <c:externalData r:id="rId1">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2708101851851854E-2"/>
          <c:y val="6.4063478551667524E-2"/>
          <c:w val="0.88885879629629627"/>
          <c:h val="0.69277108433734935"/>
        </c:manualLayout>
      </c:layout>
      <c:lineChart>
        <c:grouping val="standard"/>
        <c:varyColors val="0"/>
        <c:ser>
          <c:idx val="0"/>
          <c:order val="0"/>
          <c:tx>
            <c:strRef>
              <c:f>Sheet1!$A$2</c:f>
              <c:strCache>
                <c:ptCount val="1"/>
                <c:pt idx="0">
                  <c:v>studenci</c:v>
                </c:pt>
              </c:strCache>
            </c:strRef>
          </c:tx>
          <c:spPr>
            <a:ln w="25094">
              <a:solidFill>
                <a:srgbClr val="3366FF"/>
              </a:solidFill>
              <a:prstDash val="solid"/>
            </a:ln>
          </c:spPr>
          <c:marker>
            <c:symbol val="circle"/>
            <c:size val="2"/>
            <c:spPr>
              <a:solidFill>
                <a:srgbClr val="6699FF"/>
              </a:solidFill>
              <a:ln>
                <a:solidFill>
                  <a:srgbClr val="0066CC"/>
                </a:solidFill>
                <a:prstDash val="solid"/>
              </a:ln>
              <a:effectLst>
                <a:outerShdw dist="35921" dir="2700000" algn="br">
                  <a:srgbClr val="000000"/>
                </a:outerShdw>
              </a:effectLst>
            </c:spPr>
          </c:marker>
          <c:dLbls>
            <c:dLbl>
              <c:idx val="20"/>
              <c:layout>
                <c:manualLayout>
                  <c:x val="0"/>
                  <c:y val="-8.220655926352131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BFC-43E2-BE2D-8AF57F1ECC94}"/>
                </c:ext>
              </c:extLst>
            </c:dLbl>
            <c:spPr>
              <a:noFill/>
              <a:ln>
                <a:noFill/>
              </a:ln>
              <a:effectLst/>
            </c:spPr>
            <c:txPr>
              <a:bodyPr wrap="square" lIns="38100" tIns="19050" rIns="38100" bIns="19050" anchor="ctr">
                <a:spAutoFit/>
              </a:bodyPr>
              <a:lstStyle/>
              <a:p>
                <a:pPr>
                  <a:defRPr sz="1000" baseline="0"/>
                </a:pPr>
                <a:endParaRPr lang="pl-P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Sheet1!$B$1:$V$1</c:f>
              <c:strCache>
                <c:ptCount val="21"/>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pt idx="13">
                  <c:v>2016/2017</c:v>
                </c:pt>
                <c:pt idx="14">
                  <c:v>2017/2018</c:v>
                </c:pt>
                <c:pt idx="15">
                  <c:v>2018/2019</c:v>
                </c:pt>
                <c:pt idx="16">
                  <c:v>2019/2020</c:v>
                </c:pt>
                <c:pt idx="17">
                  <c:v>2020/2021</c:v>
                </c:pt>
                <c:pt idx="18">
                  <c:v>2021/2022</c:v>
                </c:pt>
                <c:pt idx="19">
                  <c:v>2022/2023</c:v>
                </c:pt>
                <c:pt idx="20">
                  <c:v>2023/2024</c:v>
                </c:pt>
              </c:strCache>
            </c:strRef>
          </c:cat>
          <c:val>
            <c:numRef>
              <c:f>Sheet1!$B$2:$V$2</c:f>
              <c:numCache>
                <c:formatCode>General</c:formatCode>
                <c:ptCount val="21"/>
                <c:pt idx="0">
                  <c:v>50</c:v>
                </c:pt>
                <c:pt idx="1">
                  <c:v>44</c:v>
                </c:pt>
                <c:pt idx="2">
                  <c:v>57</c:v>
                </c:pt>
                <c:pt idx="3">
                  <c:v>61</c:v>
                </c:pt>
                <c:pt idx="4">
                  <c:v>54</c:v>
                </c:pt>
                <c:pt idx="5">
                  <c:v>52</c:v>
                </c:pt>
                <c:pt idx="6">
                  <c:v>59</c:v>
                </c:pt>
                <c:pt idx="7">
                  <c:v>83</c:v>
                </c:pt>
                <c:pt idx="8">
                  <c:v>46</c:v>
                </c:pt>
                <c:pt idx="9">
                  <c:v>47</c:v>
                </c:pt>
                <c:pt idx="10">
                  <c:v>31</c:v>
                </c:pt>
                <c:pt idx="11">
                  <c:v>75</c:v>
                </c:pt>
                <c:pt idx="12">
                  <c:v>48</c:v>
                </c:pt>
                <c:pt idx="13">
                  <c:v>32</c:v>
                </c:pt>
                <c:pt idx="14">
                  <c:v>18</c:v>
                </c:pt>
                <c:pt idx="15">
                  <c:v>31</c:v>
                </c:pt>
                <c:pt idx="16">
                  <c:v>31</c:v>
                </c:pt>
                <c:pt idx="17">
                  <c:v>45</c:v>
                </c:pt>
                <c:pt idx="18">
                  <c:v>130</c:v>
                </c:pt>
                <c:pt idx="19">
                  <c:v>167</c:v>
                </c:pt>
                <c:pt idx="20">
                  <c:v>127</c:v>
                </c:pt>
              </c:numCache>
            </c:numRef>
          </c:val>
          <c:smooth val="1"/>
          <c:extLst>
            <c:ext xmlns:c16="http://schemas.microsoft.com/office/drawing/2014/chart" uri="{C3380CC4-5D6E-409C-BE32-E72D297353CC}">
              <c16:uniqueId val="{0000000E-E820-4574-98EB-470783923374}"/>
            </c:ext>
          </c:extLst>
        </c:ser>
        <c:ser>
          <c:idx val="1"/>
          <c:order val="1"/>
          <c:tx>
            <c:strRef>
              <c:f>Sheet1!$A$3</c:f>
              <c:strCache>
                <c:ptCount val="1"/>
                <c:pt idx="0">
                  <c:v>opiekunowie</c:v>
                </c:pt>
              </c:strCache>
            </c:strRef>
          </c:tx>
          <c:spPr>
            <a:ln w="25094">
              <a:solidFill>
                <a:schemeClr val="tx1"/>
              </a:solidFill>
              <a:prstDash val="solid"/>
            </a:ln>
          </c:spPr>
          <c:marker>
            <c:symbol val="circle"/>
            <c:size val="2"/>
            <c:spPr>
              <a:solidFill>
                <a:srgbClr val="3366CC"/>
              </a:solidFill>
              <a:ln>
                <a:solidFill>
                  <a:srgbClr val="003366"/>
                </a:solidFill>
                <a:prstDash val="solid"/>
              </a:ln>
              <a:effectLst>
                <a:outerShdw dist="35921" dir="2700000" algn="br">
                  <a:srgbClr val="000000"/>
                </a:outerShdw>
              </a:effectLst>
            </c:spPr>
          </c:marker>
          <c:dLbls>
            <c:spPr>
              <a:noFill/>
              <a:ln>
                <a:noFill/>
              </a:ln>
              <a:effectLst/>
            </c:spPr>
            <c:txPr>
              <a:bodyPr wrap="square" lIns="38100" tIns="19050" rIns="38100" bIns="19050" anchor="ctr">
                <a:spAutoFit/>
              </a:bodyPr>
              <a:lstStyle/>
              <a:p>
                <a:pPr>
                  <a:defRPr sz="1000" baseline="0"/>
                </a:pPr>
                <a:endParaRPr lang="pl-P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Sheet1!$B$1:$V$1</c:f>
              <c:strCache>
                <c:ptCount val="21"/>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pt idx="13">
                  <c:v>2016/2017</c:v>
                </c:pt>
                <c:pt idx="14">
                  <c:v>2017/2018</c:v>
                </c:pt>
                <c:pt idx="15">
                  <c:v>2018/2019</c:v>
                </c:pt>
                <c:pt idx="16">
                  <c:v>2019/2020</c:v>
                </c:pt>
                <c:pt idx="17">
                  <c:v>2020/2021</c:v>
                </c:pt>
                <c:pt idx="18">
                  <c:v>2021/2022</c:v>
                </c:pt>
                <c:pt idx="19">
                  <c:v>2022/2023</c:v>
                </c:pt>
                <c:pt idx="20">
                  <c:v>2023/2024</c:v>
                </c:pt>
              </c:strCache>
            </c:strRef>
          </c:cat>
          <c:val>
            <c:numRef>
              <c:f>Sheet1!$B$3:$V$3</c:f>
              <c:numCache>
                <c:formatCode>General</c:formatCode>
                <c:ptCount val="21"/>
                <c:pt idx="0">
                  <c:v>3</c:v>
                </c:pt>
                <c:pt idx="1">
                  <c:v>4</c:v>
                </c:pt>
                <c:pt idx="2">
                  <c:v>5</c:v>
                </c:pt>
                <c:pt idx="3">
                  <c:v>7</c:v>
                </c:pt>
                <c:pt idx="4">
                  <c:v>6</c:v>
                </c:pt>
                <c:pt idx="5">
                  <c:v>4</c:v>
                </c:pt>
                <c:pt idx="6">
                  <c:v>6</c:v>
                </c:pt>
                <c:pt idx="7">
                  <c:v>12</c:v>
                </c:pt>
                <c:pt idx="8">
                  <c:v>10</c:v>
                </c:pt>
                <c:pt idx="9">
                  <c:v>8</c:v>
                </c:pt>
                <c:pt idx="10">
                  <c:v>6</c:v>
                </c:pt>
                <c:pt idx="11">
                  <c:v>8</c:v>
                </c:pt>
                <c:pt idx="12">
                  <c:v>8</c:v>
                </c:pt>
                <c:pt idx="13">
                  <c:v>3</c:v>
                </c:pt>
                <c:pt idx="14">
                  <c:v>3</c:v>
                </c:pt>
                <c:pt idx="15">
                  <c:v>3</c:v>
                </c:pt>
                <c:pt idx="16">
                  <c:v>4</c:v>
                </c:pt>
                <c:pt idx="17">
                  <c:v>6</c:v>
                </c:pt>
                <c:pt idx="18">
                  <c:v>11</c:v>
                </c:pt>
                <c:pt idx="19">
                  <c:v>8</c:v>
                </c:pt>
                <c:pt idx="20">
                  <c:v>12</c:v>
                </c:pt>
              </c:numCache>
            </c:numRef>
          </c:val>
          <c:smooth val="1"/>
          <c:extLst>
            <c:ext xmlns:c16="http://schemas.microsoft.com/office/drawing/2014/chart" uri="{C3380CC4-5D6E-409C-BE32-E72D297353CC}">
              <c16:uniqueId val="{00000021-E820-4574-98EB-470783923374}"/>
            </c:ext>
          </c:extLst>
        </c:ser>
        <c:dLbls>
          <c:dLblPos val="t"/>
          <c:showLegendKey val="0"/>
          <c:showVal val="1"/>
          <c:showCatName val="0"/>
          <c:showSerName val="0"/>
          <c:showPercent val="0"/>
          <c:showBubbleSize val="0"/>
        </c:dLbls>
        <c:upDownBars>
          <c:gapWidth val="150"/>
          <c:upBars>
            <c:spPr>
              <a:solidFill>
                <a:schemeClr val="bg1"/>
              </a:solidFill>
              <a:ln w="3136">
                <a:solidFill>
                  <a:schemeClr val="tx1"/>
                </a:solidFill>
                <a:prstDash val="solid"/>
              </a:ln>
            </c:spPr>
          </c:upBars>
          <c:downBars>
            <c:spPr>
              <a:noFill/>
              <a:ln w="9408">
                <a:noFill/>
              </a:ln>
            </c:spPr>
          </c:downBars>
        </c:upDownBars>
        <c:marker val="1"/>
        <c:smooth val="0"/>
        <c:axId val="431825568"/>
        <c:axId val="431818512"/>
      </c:lineChart>
      <c:catAx>
        <c:axId val="431825568"/>
        <c:scaling>
          <c:orientation val="minMax"/>
        </c:scaling>
        <c:delete val="0"/>
        <c:axPos val="b"/>
        <c:numFmt formatCode="General" sourceLinked="0"/>
        <c:majorTickMark val="out"/>
        <c:minorTickMark val="none"/>
        <c:tickLblPos val="nextTo"/>
        <c:spPr>
          <a:ln w="3136">
            <a:solidFill>
              <a:schemeClr val="tx1"/>
            </a:solidFill>
            <a:prstDash val="solid"/>
          </a:ln>
        </c:spPr>
        <c:txPr>
          <a:bodyPr rot="-2700000" vert="horz"/>
          <a:lstStyle/>
          <a:p>
            <a:pPr>
              <a:defRPr sz="990" b="1" i="0" u="none" strike="noStrike" baseline="0">
                <a:solidFill>
                  <a:schemeClr val="tx1"/>
                </a:solidFill>
                <a:latin typeface="Arial"/>
                <a:ea typeface="Arial"/>
                <a:cs typeface="Arial"/>
              </a:defRPr>
            </a:pPr>
            <a:endParaRPr lang="pl-PL"/>
          </a:p>
        </c:txPr>
        <c:crossAx val="431818512"/>
        <c:crosses val="autoZero"/>
        <c:auto val="1"/>
        <c:lblAlgn val="ctr"/>
        <c:lblOffset val="100"/>
        <c:tickLblSkip val="1"/>
        <c:tickMarkSkip val="1"/>
        <c:noMultiLvlLbl val="0"/>
      </c:catAx>
      <c:valAx>
        <c:axId val="431818512"/>
        <c:scaling>
          <c:orientation val="minMax"/>
        </c:scaling>
        <c:delete val="1"/>
        <c:axPos val="l"/>
        <c:numFmt formatCode="General" sourceLinked="1"/>
        <c:majorTickMark val="out"/>
        <c:minorTickMark val="none"/>
        <c:tickLblPos val="nextTo"/>
        <c:crossAx val="431825568"/>
        <c:crosses val="autoZero"/>
        <c:crossBetween val="between"/>
      </c:valAx>
      <c:spPr>
        <a:noFill/>
        <a:ln w="25364">
          <a:noFill/>
        </a:ln>
      </c:spPr>
    </c:plotArea>
    <c:plotVisOnly val="1"/>
    <c:dispBlanksAs val="gap"/>
    <c:showDLblsOverMax val="0"/>
  </c:chart>
  <c:spPr>
    <a:noFill/>
    <a:ln>
      <a:noFill/>
    </a:ln>
  </c:spPr>
  <c:txPr>
    <a:bodyPr/>
    <a:lstStyle/>
    <a:p>
      <a:pPr>
        <a:defRPr sz="890" b="1" i="0" u="none" strike="noStrike" baseline="0">
          <a:solidFill>
            <a:schemeClr val="tx1"/>
          </a:solidFill>
          <a:latin typeface="Arial"/>
          <a:ea typeface="Arial"/>
          <a:cs typeface="Arial"/>
        </a:defRPr>
      </a:pPr>
      <a:endParaRPr lang="pl-PL"/>
    </a:p>
  </c:txPr>
  <c:externalData r:id="rId1">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1405585171418788E-2"/>
          <c:y val="2.0235496698244676E-2"/>
          <c:w val="0.95510662177328842"/>
          <c:h val="0.80266075388026559"/>
        </c:manualLayout>
      </c:layout>
      <c:barChart>
        <c:barDir val="col"/>
        <c:grouping val="clustered"/>
        <c:varyColors val="0"/>
        <c:ser>
          <c:idx val="0"/>
          <c:order val="0"/>
          <c:spPr>
            <a:solidFill>
              <a:srgbClr val="6699FF"/>
            </a:solidFill>
            <a:ln w="3173">
              <a:solidFill>
                <a:srgbClr val="003366"/>
              </a:solidFill>
              <a:prstDash val="solid"/>
            </a:ln>
            <a:effectLst>
              <a:outerShdw dist="35921" dir="2700000" algn="br">
                <a:srgbClr val="000000"/>
              </a:outerShdw>
            </a:effectLst>
          </c:spPr>
          <c:invertIfNegative val="0"/>
          <c:cat>
            <c:strRef>
              <c:f>Sheet1!$A$2:$A$16</c:f>
              <c:strCache>
                <c:ptCount val="15"/>
                <c:pt idx="0">
                  <c:v>Karne</c:v>
                </c:pt>
                <c:pt idx="1">
                  <c:v>Cywilne</c:v>
                </c:pt>
                <c:pt idx="2">
                  <c:v>Rodzinne</c:v>
                </c:pt>
                <c:pt idx="3">
                  <c:v>Spadko-we</c:v>
                </c:pt>
                <c:pt idx="4">
                  <c:v>Praca i bezro-bocie</c:v>
                </c:pt>
                <c:pt idx="5">
                  <c:v>Świadcze-nia społeczne</c:v>
                </c:pt>
                <c:pt idx="6">
                  <c:v>Administra-cyjne</c:v>
                </c:pt>
                <c:pt idx="7">
                  <c:v>Lokalowe i spół-dzielcze</c:v>
                </c:pt>
                <c:pt idx="8">
                  <c:v>Finan-sowe</c:v>
                </c:pt>
                <c:pt idx="9">
                  <c:v>Przemoc wobec kobiet</c:v>
                </c:pt>
                <c:pt idx="10">
                  <c:v>Uchodźcy i cudzo-ziemcy</c:v>
                </c:pt>
                <c:pt idx="11">
                  <c:v>Niepełno-sprawni</c:v>
                </c:pt>
                <c:pt idx="12">
                  <c:v>Służba zdrowia</c:v>
                </c:pt>
                <c:pt idx="13">
                  <c:v>NGO</c:v>
                </c:pt>
                <c:pt idx="14">
                  <c:v>inne</c:v>
                </c:pt>
              </c:strCache>
            </c:strRef>
          </c:cat>
          <c:val>
            <c:numRef>
              <c:f>Sheet1!$B$2:$B$16</c:f>
              <c:numCache>
                <c:formatCode>General</c:formatCode>
                <c:ptCount val="15"/>
                <c:pt idx="0">
                  <c:v>1</c:v>
                </c:pt>
                <c:pt idx="1">
                  <c:v>11</c:v>
                </c:pt>
                <c:pt idx="2">
                  <c:v>2</c:v>
                </c:pt>
                <c:pt idx="3">
                  <c:v>1</c:v>
                </c:pt>
                <c:pt idx="4">
                  <c:v>2</c:v>
                </c:pt>
                <c:pt idx="5">
                  <c:v>0</c:v>
                </c:pt>
                <c:pt idx="6">
                  <c:v>0</c:v>
                </c:pt>
                <c:pt idx="7">
                  <c:v>0</c:v>
                </c:pt>
                <c:pt idx="8">
                  <c:v>0</c:v>
                </c:pt>
                <c:pt idx="9">
                  <c:v>0</c:v>
                </c:pt>
                <c:pt idx="10">
                  <c:v>2</c:v>
                </c:pt>
                <c:pt idx="11">
                  <c:v>0</c:v>
                </c:pt>
                <c:pt idx="12">
                  <c:v>0</c:v>
                </c:pt>
                <c:pt idx="13">
                  <c:v>0</c:v>
                </c:pt>
                <c:pt idx="14">
                  <c:v>4</c:v>
                </c:pt>
              </c:numCache>
            </c:numRef>
          </c:val>
          <c:extLst>
            <c:ext xmlns:c16="http://schemas.microsoft.com/office/drawing/2014/chart" uri="{C3380CC4-5D6E-409C-BE32-E72D297353CC}">
              <c16:uniqueId val="{00000000-F9BC-4DAC-8650-DF4F05DAEC22}"/>
            </c:ext>
          </c:extLst>
        </c:ser>
        <c:dLbls>
          <c:showLegendKey val="0"/>
          <c:showVal val="0"/>
          <c:showCatName val="0"/>
          <c:showSerName val="0"/>
          <c:showPercent val="0"/>
          <c:showBubbleSize val="0"/>
        </c:dLbls>
        <c:gapWidth val="150"/>
        <c:axId val="431822040"/>
        <c:axId val="431817336"/>
      </c:barChart>
      <c:catAx>
        <c:axId val="431822040"/>
        <c:scaling>
          <c:orientation val="minMax"/>
        </c:scaling>
        <c:delete val="0"/>
        <c:axPos val="b"/>
        <c:numFmt formatCode="General" sourceLinked="1"/>
        <c:majorTickMark val="out"/>
        <c:minorTickMark val="none"/>
        <c:tickLblPos val="low"/>
        <c:spPr>
          <a:ln w="3169">
            <a:solidFill>
              <a:schemeClr val="tx1"/>
            </a:solidFill>
            <a:prstDash val="solid"/>
          </a:ln>
        </c:spPr>
        <c:txPr>
          <a:bodyPr rot="-2700000" vert="horz"/>
          <a:lstStyle/>
          <a:p>
            <a:pPr>
              <a:defRPr sz="1122" b="0" i="0" u="none" strike="noStrike" baseline="0">
                <a:solidFill>
                  <a:schemeClr val="tx1"/>
                </a:solidFill>
                <a:latin typeface="Arial"/>
                <a:ea typeface="Arial"/>
                <a:cs typeface="Arial"/>
              </a:defRPr>
            </a:pPr>
            <a:endParaRPr lang="pl-PL"/>
          </a:p>
        </c:txPr>
        <c:crossAx val="431817336"/>
        <c:crosses val="autoZero"/>
        <c:auto val="1"/>
        <c:lblAlgn val="ctr"/>
        <c:lblOffset val="100"/>
        <c:tickMarkSkip val="1"/>
        <c:noMultiLvlLbl val="0"/>
      </c:catAx>
      <c:valAx>
        <c:axId val="431817336"/>
        <c:scaling>
          <c:orientation val="minMax"/>
        </c:scaling>
        <c:delete val="0"/>
        <c:axPos val="l"/>
        <c:numFmt formatCode="General" sourceLinked="1"/>
        <c:majorTickMark val="out"/>
        <c:minorTickMark val="none"/>
        <c:tickLblPos val="nextTo"/>
        <c:spPr>
          <a:ln w="3169">
            <a:solidFill>
              <a:schemeClr val="tx1"/>
            </a:solidFill>
            <a:prstDash val="solid"/>
          </a:ln>
        </c:spPr>
        <c:txPr>
          <a:bodyPr rot="0" vert="horz"/>
          <a:lstStyle/>
          <a:p>
            <a:pPr>
              <a:defRPr sz="972" b="0" i="0" u="none" strike="noStrike" baseline="0">
                <a:solidFill>
                  <a:schemeClr val="tx1"/>
                </a:solidFill>
                <a:latin typeface="Arial"/>
                <a:ea typeface="Arial"/>
                <a:cs typeface="Arial"/>
              </a:defRPr>
            </a:pPr>
            <a:endParaRPr lang="pl-PL"/>
          </a:p>
        </c:txPr>
        <c:crossAx val="431822040"/>
        <c:crosses val="autoZero"/>
        <c:crossBetween val="between"/>
      </c:valAx>
      <c:dTable>
        <c:showHorzBorder val="0"/>
        <c:showVertBorder val="1"/>
        <c:showOutline val="0"/>
        <c:showKeys val="0"/>
        <c:spPr>
          <a:ln w="3169">
            <a:solidFill>
              <a:schemeClr val="tx1"/>
            </a:solidFill>
            <a:prstDash val="solid"/>
          </a:ln>
        </c:spPr>
        <c:txPr>
          <a:bodyPr/>
          <a:lstStyle/>
          <a:p>
            <a:pPr rtl="0">
              <a:defRPr sz="797" b="0" i="0" u="none" strike="noStrike" baseline="0">
                <a:solidFill>
                  <a:schemeClr val="tx1"/>
                </a:solidFill>
                <a:latin typeface="Arial"/>
                <a:ea typeface="Arial"/>
                <a:cs typeface="Arial"/>
              </a:defRPr>
            </a:pPr>
            <a:endParaRPr lang="pl-PL"/>
          </a:p>
        </c:txPr>
      </c:dTable>
      <c:spPr>
        <a:solidFill>
          <a:schemeClr val="bg1"/>
        </a:solidFill>
        <a:ln w="25347">
          <a:noFill/>
        </a:ln>
      </c:spPr>
    </c:plotArea>
    <c:plotVisOnly val="1"/>
    <c:dispBlanksAs val="gap"/>
    <c:showDLblsOverMax val="0"/>
  </c:chart>
  <c:spPr>
    <a:noFill/>
    <a:ln>
      <a:noFill/>
    </a:ln>
  </c:spPr>
  <c:txPr>
    <a:bodyPr/>
    <a:lstStyle/>
    <a:p>
      <a:pPr>
        <a:defRPr sz="997" b="0" i="0" u="none" strike="noStrike" baseline="0">
          <a:solidFill>
            <a:schemeClr val="tx1"/>
          </a:solidFill>
          <a:latin typeface="Arial"/>
          <a:ea typeface="Arial"/>
          <a:cs typeface="Arial"/>
        </a:defRPr>
      </a:pPr>
      <a:endParaRPr lang="pl-PL"/>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explosion val="8"/>
          <c:dLbls>
            <c:dLbl>
              <c:idx val="0"/>
              <c:tx>
                <c:rich>
                  <a:bodyPr/>
                  <a:lstStyle/>
                  <a:p>
                    <a:r>
                      <a:rPr lang="en-US" dirty="0" err="1"/>
                      <a:t>Kobiety</a:t>
                    </a:r>
                    <a:r>
                      <a:rPr lang="en-US" dirty="0"/>
                      <a:t> 17%</a:t>
                    </a:r>
                  </a:p>
                </c:rich>
              </c:tx>
              <c:showLegendKey val="0"/>
              <c:showVal val="0"/>
              <c:showCatName val="1"/>
              <c:showSerName val="0"/>
              <c:showPercent val="1"/>
              <c:showBubbleSize val="0"/>
              <c:separator> </c:separator>
              <c:extLst>
                <c:ext xmlns:c15="http://schemas.microsoft.com/office/drawing/2012/chart" uri="{CE6537A1-D6FC-4f65-9D91-7224C49458BB}">
                  <c15:showDataLabelsRange val="0"/>
                </c:ext>
                <c:ext xmlns:c16="http://schemas.microsoft.com/office/drawing/2014/chart" uri="{C3380CC4-5D6E-409C-BE32-E72D297353CC}">
                  <c16:uniqueId val="{00000000-287E-49C1-A2F3-3C7AF0754B1D}"/>
                </c:ext>
              </c:extLst>
            </c:dLbl>
            <c:dLbl>
              <c:idx val="1"/>
              <c:layout>
                <c:manualLayout>
                  <c:x val="-8.0357618499030378E-2"/>
                  <c:y val="-0.12838690476190476"/>
                </c:manualLayout>
              </c:layout>
              <c:tx>
                <c:rich>
                  <a:bodyPr/>
                  <a:lstStyle/>
                  <a:p>
                    <a:r>
                      <a:rPr lang="en-US" dirty="0" err="1"/>
                      <a:t>Mężczyźni</a:t>
                    </a:r>
                    <a:r>
                      <a:rPr lang="en-US" dirty="0"/>
                      <a:t> 83%</a:t>
                    </a:r>
                  </a:p>
                </c:rich>
              </c:tx>
              <c:showLegendKey val="0"/>
              <c:showVal val="0"/>
              <c:showCatName val="1"/>
              <c:showSerName val="0"/>
              <c:showPercent val="1"/>
              <c:showBubbleSize val="0"/>
              <c:separator> </c:separator>
              <c:extLst>
                <c:ext xmlns:c15="http://schemas.microsoft.com/office/drawing/2012/chart" uri="{CE6537A1-D6FC-4f65-9D91-7224C49458BB}">
                  <c15:showDataLabelsRange val="0"/>
                </c:ext>
                <c:ext xmlns:c16="http://schemas.microsoft.com/office/drawing/2014/chart" uri="{C3380CC4-5D6E-409C-BE32-E72D297353CC}">
                  <c16:uniqueId val="{00000001-287E-49C1-A2F3-3C7AF0754B1D}"/>
                </c:ext>
              </c:extLst>
            </c:dLbl>
            <c:spPr>
              <a:noFill/>
              <a:ln>
                <a:noFill/>
              </a:ln>
              <a:effectLst/>
            </c:spPr>
            <c:txPr>
              <a:bodyPr/>
              <a:lstStyle/>
              <a:p>
                <a:pPr>
                  <a:defRPr sz="1197"/>
                </a:pPr>
                <a:endParaRPr lang="pl-PL"/>
              </a:p>
            </c:txPr>
            <c:showLegendKey val="0"/>
            <c:showVal val="0"/>
            <c:showCatName val="1"/>
            <c:showSerName val="0"/>
            <c:showPercent val="1"/>
            <c:showBubbleSize val="0"/>
            <c:separator> </c:separator>
            <c:showLeaderLines val="1"/>
            <c:extLst>
              <c:ext xmlns:c15="http://schemas.microsoft.com/office/drawing/2012/chart" uri="{CE6537A1-D6FC-4f65-9D91-7224C49458BB}"/>
            </c:extLst>
          </c:dLbls>
          <c:cat>
            <c:strRef>
              <c:f>Arkusz1!$A$2:$A$3</c:f>
              <c:strCache>
                <c:ptCount val="2"/>
                <c:pt idx="0">
                  <c:v>Kobiety</c:v>
                </c:pt>
                <c:pt idx="1">
                  <c:v>Mężczyźni</c:v>
                </c:pt>
              </c:strCache>
            </c:strRef>
          </c:cat>
          <c:val>
            <c:numRef>
              <c:f>Arkusz1!$B$2:$B$3</c:f>
              <c:numCache>
                <c:formatCode>General</c:formatCode>
                <c:ptCount val="2"/>
                <c:pt idx="0">
                  <c:v>80</c:v>
                </c:pt>
                <c:pt idx="1">
                  <c:v>393</c:v>
                </c:pt>
              </c:numCache>
            </c:numRef>
          </c:val>
          <c:extLst>
            <c:ext xmlns:c16="http://schemas.microsoft.com/office/drawing/2014/chart" uri="{C3380CC4-5D6E-409C-BE32-E72D297353CC}">
              <c16:uniqueId val="{00000002-287E-49C1-A2F3-3C7AF0754B1D}"/>
            </c:ext>
          </c:extLst>
        </c:ser>
        <c:dLbls>
          <c:showLegendKey val="0"/>
          <c:showVal val="0"/>
          <c:showCatName val="1"/>
          <c:showSerName val="0"/>
          <c:showPercent val="1"/>
          <c:showBubbleSize val="0"/>
          <c:showLeaderLines val="1"/>
        </c:dLbls>
        <c:firstSliceAng val="0"/>
      </c:pieChart>
      <c:spPr>
        <a:noFill/>
        <a:ln w="25401">
          <a:noFill/>
        </a:ln>
      </c:spPr>
    </c:plotArea>
    <c:plotVisOnly val="1"/>
    <c:dispBlanksAs val="zero"/>
    <c:showDLblsOverMax val="0"/>
  </c:chart>
  <c:spPr>
    <a:noFill/>
  </c:spPr>
  <c:txPr>
    <a:bodyPr/>
    <a:lstStyle/>
    <a:p>
      <a:pPr>
        <a:defRPr sz="1795"/>
      </a:pPr>
      <a:endParaRPr lang="pl-PL"/>
    </a:p>
  </c:txPr>
  <c:externalData r:id="rId1">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0000"/>
                    </a:solidFill>
                    <a:latin typeface="+mn-lt"/>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Arkusz2!$B$4:$B$22</c:f>
              <c:strCache>
                <c:ptCount val="19"/>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pt idx="13">
                  <c:v>2016/2017</c:v>
                </c:pt>
                <c:pt idx="14">
                  <c:v>2017/2018</c:v>
                </c:pt>
                <c:pt idx="15">
                  <c:v>2018/2019</c:v>
                </c:pt>
                <c:pt idx="16">
                  <c:v>2019/2020</c:v>
                </c:pt>
                <c:pt idx="17">
                  <c:v>2020/2021</c:v>
                </c:pt>
                <c:pt idx="18">
                  <c:v>2021/2022</c:v>
                </c:pt>
              </c:strCache>
            </c:strRef>
          </c:cat>
          <c:val>
            <c:numRef>
              <c:f>Arkusz2!$C$4:$C$22</c:f>
              <c:numCache>
                <c:formatCode>General</c:formatCode>
                <c:ptCount val="19"/>
                <c:pt idx="0">
                  <c:v>533</c:v>
                </c:pt>
                <c:pt idx="1">
                  <c:v>475</c:v>
                </c:pt>
                <c:pt idx="2">
                  <c:v>452</c:v>
                </c:pt>
                <c:pt idx="3">
                  <c:v>249</c:v>
                </c:pt>
                <c:pt idx="4">
                  <c:v>379</c:v>
                </c:pt>
                <c:pt idx="5">
                  <c:v>467</c:v>
                </c:pt>
                <c:pt idx="6">
                  <c:v>599</c:v>
                </c:pt>
                <c:pt idx="7">
                  <c:v>620</c:v>
                </c:pt>
                <c:pt idx="8">
                  <c:v>663</c:v>
                </c:pt>
                <c:pt idx="9">
                  <c:v>603</c:v>
                </c:pt>
                <c:pt idx="10">
                  <c:v>519</c:v>
                </c:pt>
                <c:pt idx="11">
                  <c:v>572</c:v>
                </c:pt>
                <c:pt idx="12">
                  <c:v>447</c:v>
                </c:pt>
                <c:pt idx="13">
                  <c:v>402</c:v>
                </c:pt>
                <c:pt idx="14">
                  <c:v>308</c:v>
                </c:pt>
                <c:pt idx="15">
                  <c:v>229</c:v>
                </c:pt>
                <c:pt idx="16">
                  <c:v>141</c:v>
                </c:pt>
                <c:pt idx="17">
                  <c:v>177</c:v>
                </c:pt>
                <c:pt idx="18">
                  <c:v>186</c:v>
                </c:pt>
              </c:numCache>
            </c:numRef>
          </c:val>
          <c:extLst>
            <c:ext xmlns:c16="http://schemas.microsoft.com/office/drawing/2014/chart" uri="{C3380CC4-5D6E-409C-BE32-E72D297353CC}">
              <c16:uniqueId val="{00000000-2D07-4051-B640-AC6F368B3E66}"/>
            </c:ext>
          </c:extLst>
        </c:ser>
        <c:dLbls>
          <c:showLegendKey val="0"/>
          <c:showVal val="1"/>
          <c:showCatName val="0"/>
          <c:showSerName val="0"/>
          <c:showPercent val="0"/>
          <c:showBubbleSize val="0"/>
        </c:dLbls>
        <c:gapWidth val="150"/>
        <c:shape val="box"/>
        <c:axId val="75583408"/>
        <c:axId val="75579248"/>
        <c:axId val="0"/>
      </c:bar3DChart>
      <c:catAx>
        <c:axId val="7558340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pl-PL"/>
          </a:p>
        </c:txPr>
        <c:crossAx val="75579248"/>
        <c:crosses val="autoZero"/>
        <c:auto val="1"/>
        <c:lblAlgn val="ctr"/>
        <c:lblOffset val="100"/>
        <c:noMultiLvlLbl val="0"/>
      </c:catAx>
      <c:valAx>
        <c:axId val="75579248"/>
        <c:scaling>
          <c:orientation val="minMax"/>
        </c:scaling>
        <c:delete val="1"/>
        <c:axPos val="l"/>
        <c:numFmt formatCode="General" sourceLinked="1"/>
        <c:majorTickMark val="none"/>
        <c:minorTickMark val="none"/>
        <c:tickLblPos val="nextTo"/>
        <c:crossAx val="75583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2598148148148152E-2"/>
          <c:y val="7.9365079365079361E-2"/>
          <c:w val="0.88901527777777778"/>
          <c:h val="0.67619047619048533"/>
        </c:manualLayout>
      </c:layout>
      <c:barChart>
        <c:barDir val="col"/>
        <c:grouping val="clustered"/>
        <c:varyColors val="0"/>
        <c:ser>
          <c:idx val="0"/>
          <c:order val="0"/>
          <c:tx>
            <c:strRef>
              <c:f>Sheet1!$A$2</c:f>
              <c:strCache>
                <c:ptCount val="1"/>
                <c:pt idx="0">
                  <c:v>liczba spraw</c:v>
                </c:pt>
              </c:strCache>
            </c:strRef>
          </c:tx>
          <c:spPr>
            <a:solidFill>
              <a:srgbClr val="6699FF"/>
            </a:solidFill>
            <a:ln w="3173">
              <a:solidFill>
                <a:srgbClr val="003366"/>
              </a:solidFill>
              <a:prstDash val="solid"/>
            </a:ln>
            <a:effectLst>
              <a:outerShdw dist="35921" dir="2700000" algn="br">
                <a:srgbClr val="000000"/>
              </a:outerShdw>
            </a:effectLst>
          </c:spPr>
          <c:invertIfNegative val="0"/>
          <c:dLbls>
            <c:spPr>
              <a:noFill/>
              <a:ln w="25166">
                <a:noFill/>
              </a:ln>
            </c:spPr>
            <c:txPr>
              <a:bodyPr/>
              <a:lstStyle/>
              <a:p>
                <a:pPr>
                  <a:defRPr sz="890"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Sheet1!$B$1:$V$1</c:f>
              <c:strCache>
                <c:ptCount val="21"/>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pt idx="13">
                  <c:v>2016/2017</c:v>
                </c:pt>
                <c:pt idx="14">
                  <c:v>2017/2018</c:v>
                </c:pt>
                <c:pt idx="15">
                  <c:v>2018/2019</c:v>
                </c:pt>
                <c:pt idx="16">
                  <c:v>2019/2020</c:v>
                </c:pt>
                <c:pt idx="17">
                  <c:v>2020/2021</c:v>
                </c:pt>
                <c:pt idx="18">
                  <c:v>2021/2022</c:v>
                </c:pt>
                <c:pt idx="19">
                  <c:v>2022/2023</c:v>
                </c:pt>
                <c:pt idx="20">
                  <c:v>2023/2024</c:v>
                </c:pt>
              </c:strCache>
            </c:strRef>
          </c:cat>
          <c:val>
            <c:numRef>
              <c:f>Sheet1!$B$2:$V$2</c:f>
              <c:numCache>
                <c:formatCode>General</c:formatCode>
                <c:ptCount val="21"/>
                <c:pt idx="0">
                  <c:v>147</c:v>
                </c:pt>
                <c:pt idx="1">
                  <c:v>159</c:v>
                </c:pt>
                <c:pt idx="2">
                  <c:v>155</c:v>
                </c:pt>
                <c:pt idx="3">
                  <c:v>201</c:v>
                </c:pt>
                <c:pt idx="4">
                  <c:v>145</c:v>
                </c:pt>
                <c:pt idx="5">
                  <c:v>182</c:v>
                </c:pt>
                <c:pt idx="6">
                  <c:v>163</c:v>
                </c:pt>
                <c:pt idx="7">
                  <c:v>187</c:v>
                </c:pt>
                <c:pt idx="8">
                  <c:v>212</c:v>
                </c:pt>
                <c:pt idx="9">
                  <c:v>234</c:v>
                </c:pt>
                <c:pt idx="10">
                  <c:v>249</c:v>
                </c:pt>
                <c:pt idx="11">
                  <c:v>167</c:v>
                </c:pt>
                <c:pt idx="12">
                  <c:v>173</c:v>
                </c:pt>
                <c:pt idx="13">
                  <c:v>154</c:v>
                </c:pt>
                <c:pt idx="14">
                  <c:v>112</c:v>
                </c:pt>
                <c:pt idx="15">
                  <c:v>62</c:v>
                </c:pt>
                <c:pt idx="16">
                  <c:v>6</c:v>
                </c:pt>
                <c:pt idx="17">
                  <c:v>0</c:v>
                </c:pt>
                <c:pt idx="18">
                  <c:v>24</c:v>
                </c:pt>
                <c:pt idx="19">
                  <c:v>36</c:v>
                </c:pt>
                <c:pt idx="20">
                  <c:v>23</c:v>
                </c:pt>
              </c:numCache>
            </c:numRef>
          </c:val>
          <c:extLst>
            <c:ext xmlns:c16="http://schemas.microsoft.com/office/drawing/2014/chart" uri="{C3380CC4-5D6E-409C-BE32-E72D297353CC}">
              <c16:uniqueId val="{00000000-2FD0-408A-B37D-E8105A1FBB4E}"/>
            </c:ext>
          </c:extLst>
        </c:ser>
        <c:dLbls>
          <c:showLegendKey val="0"/>
          <c:showVal val="1"/>
          <c:showCatName val="0"/>
          <c:showSerName val="0"/>
          <c:showPercent val="0"/>
          <c:showBubbleSize val="0"/>
        </c:dLbls>
        <c:gapWidth val="150"/>
        <c:axId val="434472184"/>
        <c:axId val="434465912"/>
      </c:barChart>
      <c:catAx>
        <c:axId val="434472184"/>
        <c:scaling>
          <c:orientation val="minMax"/>
        </c:scaling>
        <c:delete val="0"/>
        <c:axPos val="b"/>
        <c:numFmt formatCode="General" sourceLinked="1"/>
        <c:majorTickMark val="out"/>
        <c:minorTickMark val="none"/>
        <c:tickLblPos val="nextTo"/>
        <c:spPr>
          <a:ln w="3145">
            <a:solidFill>
              <a:schemeClr val="tx1"/>
            </a:solidFill>
            <a:prstDash val="solid"/>
          </a:ln>
        </c:spPr>
        <c:txPr>
          <a:bodyPr rot="-2700000" vert="horz"/>
          <a:lstStyle/>
          <a:p>
            <a:pPr>
              <a:defRPr sz="989" b="1" i="0" u="none" strike="noStrike" baseline="0">
                <a:solidFill>
                  <a:schemeClr val="tx1"/>
                </a:solidFill>
                <a:latin typeface="Arial"/>
                <a:ea typeface="Arial"/>
                <a:cs typeface="Arial"/>
              </a:defRPr>
            </a:pPr>
            <a:endParaRPr lang="pl-PL"/>
          </a:p>
        </c:txPr>
        <c:crossAx val="434465912"/>
        <c:crosses val="autoZero"/>
        <c:auto val="1"/>
        <c:lblAlgn val="ctr"/>
        <c:lblOffset val="100"/>
        <c:tickLblSkip val="1"/>
        <c:tickMarkSkip val="1"/>
        <c:noMultiLvlLbl val="0"/>
      </c:catAx>
      <c:valAx>
        <c:axId val="434465912"/>
        <c:scaling>
          <c:orientation val="minMax"/>
        </c:scaling>
        <c:delete val="1"/>
        <c:axPos val="l"/>
        <c:numFmt formatCode="General" sourceLinked="1"/>
        <c:majorTickMark val="out"/>
        <c:minorTickMark val="none"/>
        <c:tickLblPos val="nextTo"/>
        <c:crossAx val="434472184"/>
        <c:crosses val="autoZero"/>
        <c:crossBetween val="between"/>
      </c:valAx>
      <c:spPr>
        <a:noFill/>
        <a:ln w="25385">
          <a:noFill/>
        </a:ln>
      </c:spPr>
    </c:plotArea>
    <c:plotVisOnly val="1"/>
    <c:dispBlanksAs val="gap"/>
    <c:showDLblsOverMax val="0"/>
  </c:chart>
  <c:spPr>
    <a:noFill/>
    <a:ln>
      <a:noFill/>
    </a:ln>
  </c:spPr>
  <c:txPr>
    <a:bodyPr/>
    <a:lstStyle/>
    <a:p>
      <a:pPr>
        <a:defRPr sz="890" b="1" i="0" u="none" strike="noStrike" baseline="0">
          <a:solidFill>
            <a:schemeClr val="tx1"/>
          </a:solidFill>
          <a:latin typeface="Arial"/>
          <a:ea typeface="Arial"/>
          <a:cs typeface="Arial"/>
        </a:defRPr>
      </a:pPr>
      <a:endParaRPr lang="pl-PL"/>
    </a:p>
  </c:txPr>
  <c:externalData r:id="rId1">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2684259259259258E-2"/>
          <c:y val="7.5301204819277434E-2"/>
          <c:w val="0.88890648148148144"/>
          <c:h val="0.69277108433734935"/>
        </c:manualLayout>
      </c:layout>
      <c:lineChart>
        <c:grouping val="standard"/>
        <c:varyColors val="0"/>
        <c:ser>
          <c:idx val="0"/>
          <c:order val="0"/>
          <c:tx>
            <c:strRef>
              <c:f>Sheet1!$A$2</c:f>
              <c:strCache>
                <c:ptCount val="1"/>
                <c:pt idx="0">
                  <c:v>studenci</c:v>
                </c:pt>
              </c:strCache>
            </c:strRef>
          </c:tx>
          <c:spPr>
            <a:ln w="25182">
              <a:solidFill>
                <a:srgbClr val="3366FF"/>
              </a:solidFill>
              <a:prstDash val="solid"/>
            </a:ln>
          </c:spPr>
          <c:marker>
            <c:symbol val="circle"/>
            <c:size val="2"/>
            <c:spPr>
              <a:solidFill>
                <a:srgbClr val="6699FF"/>
              </a:solidFill>
              <a:ln>
                <a:solidFill>
                  <a:srgbClr val="0066CC"/>
                </a:solidFill>
                <a:prstDash val="solid"/>
              </a:ln>
              <a:effectLst>
                <a:outerShdw dist="35921" dir="2700000" algn="br">
                  <a:srgbClr val="000000"/>
                </a:outerShdw>
              </a:effectLst>
            </c:spPr>
          </c:marker>
          <c:dLbls>
            <c:dLbl>
              <c:idx val="19"/>
              <c:layout>
                <c:manualLayout>
                  <c:x val="-3.6045833333333444E-2"/>
                  <c:y val="-8.220655926352128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21F-4F64-A395-5E038144C608}"/>
                </c:ext>
              </c:extLst>
            </c:dLbl>
            <c:spPr>
              <a:noFill/>
              <a:ln>
                <a:noFill/>
              </a:ln>
              <a:effectLst/>
            </c:spPr>
            <c:txPr>
              <a:bodyPr wrap="square" lIns="38100" tIns="19050" rIns="38100" bIns="19050" anchor="ctr">
                <a:spAutoFit/>
              </a:bodyPr>
              <a:lstStyle/>
              <a:p>
                <a:pPr>
                  <a:defRPr sz="1000" baseline="0"/>
                </a:pPr>
                <a:endParaRPr lang="pl-P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Sheet1!$B$1:$V$1</c:f>
              <c:strCache>
                <c:ptCount val="21"/>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pt idx="13">
                  <c:v>2016/2017</c:v>
                </c:pt>
                <c:pt idx="14">
                  <c:v>2017/2018</c:v>
                </c:pt>
                <c:pt idx="15">
                  <c:v>2018/2019</c:v>
                </c:pt>
                <c:pt idx="16">
                  <c:v>2019/2020</c:v>
                </c:pt>
                <c:pt idx="17">
                  <c:v>2020/2021</c:v>
                </c:pt>
                <c:pt idx="18">
                  <c:v>2021/2022</c:v>
                </c:pt>
                <c:pt idx="19">
                  <c:v>2022/2023</c:v>
                </c:pt>
                <c:pt idx="20">
                  <c:v>2023/2024</c:v>
                </c:pt>
              </c:strCache>
            </c:strRef>
          </c:cat>
          <c:val>
            <c:numRef>
              <c:f>Sheet1!$B$2:$V$2</c:f>
              <c:numCache>
                <c:formatCode>General</c:formatCode>
                <c:ptCount val="21"/>
                <c:pt idx="0">
                  <c:v>36</c:v>
                </c:pt>
                <c:pt idx="1">
                  <c:v>33</c:v>
                </c:pt>
                <c:pt idx="2">
                  <c:v>36</c:v>
                </c:pt>
                <c:pt idx="3">
                  <c:v>40</c:v>
                </c:pt>
                <c:pt idx="4">
                  <c:v>33</c:v>
                </c:pt>
                <c:pt idx="5">
                  <c:v>33</c:v>
                </c:pt>
                <c:pt idx="6">
                  <c:v>41</c:v>
                </c:pt>
                <c:pt idx="7">
                  <c:v>37</c:v>
                </c:pt>
                <c:pt idx="8">
                  <c:v>48</c:v>
                </c:pt>
                <c:pt idx="9">
                  <c:v>48</c:v>
                </c:pt>
                <c:pt idx="10">
                  <c:v>52</c:v>
                </c:pt>
                <c:pt idx="11">
                  <c:v>48</c:v>
                </c:pt>
                <c:pt idx="12">
                  <c:v>41</c:v>
                </c:pt>
                <c:pt idx="13">
                  <c:v>45</c:v>
                </c:pt>
                <c:pt idx="14">
                  <c:v>45</c:v>
                </c:pt>
                <c:pt idx="15">
                  <c:v>83</c:v>
                </c:pt>
                <c:pt idx="16">
                  <c:v>34</c:v>
                </c:pt>
                <c:pt idx="17">
                  <c:v>0</c:v>
                </c:pt>
                <c:pt idx="18">
                  <c:v>30</c:v>
                </c:pt>
                <c:pt idx="19">
                  <c:v>18</c:v>
                </c:pt>
                <c:pt idx="20">
                  <c:v>19</c:v>
                </c:pt>
              </c:numCache>
            </c:numRef>
          </c:val>
          <c:smooth val="1"/>
          <c:extLst>
            <c:ext xmlns:c16="http://schemas.microsoft.com/office/drawing/2014/chart" uri="{C3380CC4-5D6E-409C-BE32-E72D297353CC}">
              <c16:uniqueId val="{00000011-E13A-424A-899E-D3ACBAD3AD01}"/>
            </c:ext>
          </c:extLst>
        </c:ser>
        <c:ser>
          <c:idx val="1"/>
          <c:order val="1"/>
          <c:tx>
            <c:strRef>
              <c:f>Sheet1!$A$3</c:f>
              <c:strCache>
                <c:ptCount val="1"/>
                <c:pt idx="0">
                  <c:v>opiekunowie</c:v>
                </c:pt>
              </c:strCache>
            </c:strRef>
          </c:tx>
          <c:spPr>
            <a:ln w="25182">
              <a:solidFill>
                <a:schemeClr val="tx1"/>
              </a:solidFill>
              <a:prstDash val="solid"/>
            </a:ln>
          </c:spPr>
          <c:marker>
            <c:symbol val="circle"/>
            <c:size val="2"/>
            <c:spPr>
              <a:solidFill>
                <a:srgbClr val="3366CC"/>
              </a:solidFill>
              <a:ln>
                <a:solidFill>
                  <a:srgbClr val="003366"/>
                </a:solidFill>
                <a:prstDash val="solid"/>
              </a:ln>
              <a:effectLst>
                <a:outerShdw dist="35921" dir="2700000" algn="br">
                  <a:srgbClr val="000000"/>
                </a:outerShdw>
              </a:effectLst>
            </c:spPr>
          </c:marker>
          <c:dLbls>
            <c:dLbl>
              <c:idx val="18"/>
              <c:layout>
                <c:manualLayout>
                  <c:x val="-3.2249768518518629E-2"/>
                  <c:y val="5.829561437156374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21F-4F64-A395-5E038144C608}"/>
                </c:ext>
              </c:extLst>
            </c:dLbl>
            <c:dLbl>
              <c:idx val="19"/>
              <c:layout>
                <c:manualLayout>
                  <c:x val="-3.7780324074074181E-2"/>
                  <c:y val="6.64147807185781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21F-4F64-A395-5E038144C608}"/>
                </c:ext>
              </c:extLst>
            </c:dLbl>
            <c:dLbl>
              <c:idx val="20"/>
              <c:layout>
                <c:manualLayout>
                  <c:x val="-1.4630092592592592E-2"/>
                  <c:y val="6.64147807185781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15D-44DC-8591-FE0148A4DBE1}"/>
                </c:ext>
              </c:extLst>
            </c:dLbl>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Sheet1!$B$1:$V$1</c:f>
              <c:strCache>
                <c:ptCount val="21"/>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pt idx="13">
                  <c:v>2016/2017</c:v>
                </c:pt>
                <c:pt idx="14">
                  <c:v>2017/2018</c:v>
                </c:pt>
                <c:pt idx="15">
                  <c:v>2018/2019</c:v>
                </c:pt>
                <c:pt idx="16">
                  <c:v>2019/2020</c:v>
                </c:pt>
                <c:pt idx="17">
                  <c:v>2020/2021</c:v>
                </c:pt>
                <c:pt idx="18">
                  <c:v>2021/2022</c:v>
                </c:pt>
                <c:pt idx="19">
                  <c:v>2022/2023</c:v>
                </c:pt>
                <c:pt idx="20">
                  <c:v>2023/2024</c:v>
                </c:pt>
              </c:strCache>
            </c:strRef>
          </c:cat>
          <c:val>
            <c:numRef>
              <c:f>Sheet1!$B$3:$V$3</c:f>
              <c:numCache>
                <c:formatCode>General</c:formatCode>
                <c:ptCount val="21"/>
                <c:pt idx="0">
                  <c:v>10</c:v>
                </c:pt>
                <c:pt idx="1">
                  <c:v>11</c:v>
                </c:pt>
                <c:pt idx="2">
                  <c:v>9</c:v>
                </c:pt>
                <c:pt idx="3">
                  <c:v>10</c:v>
                </c:pt>
                <c:pt idx="4">
                  <c:v>9</c:v>
                </c:pt>
                <c:pt idx="5">
                  <c:v>9</c:v>
                </c:pt>
                <c:pt idx="6">
                  <c:v>9</c:v>
                </c:pt>
                <c:pt idx="7">
                  <c:v>11</c:v>
                </c:pt>
                <c:pt idx="8">
                  <c:v>11</c:v>
                </c:pt>
                <c:pt idx="9">
                  <c:v>11</c:v>
                </c:pt>
                <c:pt idx="10">
                  <c:v>14</c:v>
                </c:pt>
                <c:pt idx="11">
                  <c:v>11</c:v>
                </c:pt>
                <c:pt idx="12">
                  <c:v>11</c:v>
                </c:pt>
                <c:pt idx="13">
                  <c:v>14</c:v>
                </c:pt>
                <c:pt idx="14">
                  <c:v>13</c:v>
                </c:pt>
                <c:pt idx="15">
                  <c:v>14</c:v>
                </c:pt>
                <c:pt idx="16">
                  <c:v>18</c:v>
                </c:pt>
                <c:pt idx="17">
                  <c:v>0</c:v>
                </c:pt>
                <c:pt idx="18">
                  <c:v>20</c:v>
                </c:pt>
                <c:pt idx="19">
                  <c:v>15</c:v>
                </c:pt>
                <c:pt idx="20">
                  <c:v>15</c:v>
                </c:pt>
              </c:numCache>
            </c:numRef>
          </c:val>
          <c:smooth val="1"/>
          <c:extLst>
            <c:ext xmlns:c16="http://schemas.microsoft.com/office/drawing/2014/chart" uri="{C3380CC4-5D6E-409C-BE32-E72D297353CC}">
              <c16:uniqueId val="{00000023-E13A-424A-899E-D3ACBAD3AD01}"/>
            </c:ext>
          </c:extLst>
        </c:ser>
        <c:dLbls>
          <c:dLblPos val="t"/>
          <c:showLegendKey val="0"/>
          <c:showVal val="1"/>
          <c:showCatName val="0"/>
          <c:showSerName val="0"/>
          <c:showPercent val="0"/>
          <c:showBubbleSize val="0"/>
        </c:dLbls>
        <c:upDownBars>
          <c:gapWidth val="150"/>
          <c:upBars>
            <c:spPr>
              <a:solidFill>
                <a:schemeClr val="bg1"/>
              </a:solidFill>
              <a:ln w="3147">
                <a:solidFill>
                  <a:schemeClr val="tx1"/>
                </a:solidFill>
                <a:prstDash val="solid"/>
              </a:ln>
            </c:spPr>
          </c:upBars>
          <c:downBars>
            <c:spPr>
              <a:noFill/>
              <a:ln w="9444">
                <a:noFill/>
              </a:ln>
            </c:spPr>
          </c:downBars>
        </c:upDownBars>
        <c:marker val="1"/>
        <c:smooth val="0"/>
        <c:axId val="434471792"/>
        <c:axId val="434465520"/>
      </c:lineChart>
      <c:catAx>
        <c:axId val="434471792"/>
        <c:scaling>
          <c:orientation val="minMax"/>
        </c:scaling>
        <c:delete val="0"/>
        <c:axPos val="b"/>
        <c:numFmt formatCode="General" sourceLinked="0"/>
        <c:majorTickMark val="out"/>
        <c:minorTickMark val="none"/>
        <c:tickLblPos val="nextTo"/>
        <c:spPr>
          <a:ln w="3147">
            <a:solidFill>
              <a:schemeClr val="tx1"/>
            </a:solidFill>
            <a:prstDash val="solid"/>
          </a:ln>
        </c:spPr>
        <c:txPr>
          <a:bodyPr rot="-2700000" vert="horz"/>
          <a:lstStyle/>
          <a:p>
            <a:pPr>
              <a:defRPr sz="990" b="1" i="0" u="none" strike="noStrike" baseline="0">
                <a:solidFill>
                  <a:schemeClr val="tx1"/>
                </a:solidFill>
                <a:latin typeface="Arial"/>
                <a:ea typeface="Arial"/>
                <a:cs typeface="Arial"/>
              </a:defRPr>
            </a:pPr>
            <a:endParaRPr lang="pl-PL"/>
          </a:p>
        </c:txPr>
        <c:crossAx val="434465520"/>
        <c:crosses val="autoZero"/>
        <c:auto val="1"/>
        <c:lblAlgn val="ctr"/>
        <c:lblOffset val="100"/>
        <c:tickLblSkip val="1"/>
        <c:tickMarkSkip val="1"/>
        <c:noMultiLvlLbl val="0"/>
      </c:catAx>
      <c:valAx>
        <c:axId val="434465520"/>
        <c:scaling>
          <c:orientation val="minMax"/>
        </c:scaling>
        <c:delete val="1"/>
        <c:axPos val="l"/>
        <c:numFmt formatCode="General" sourceLinked="1"/>
        <c:majorTickMark val="out"/>
        <c:minorTickMark val="none"/>
        <c:tickLblPos val="nextTo"/>
        <c:crossAx val="434471792"/>
        <c:crosses val="autoZero"/>
        <c:crossBetween val="between"/>
      </c:valAx>
      <c:spPr>
        <a:noFill/>
        <a:ln w="25386">
          <a:noFill/>
        </a:ln>
      </c:spPr>
    </c:plotArea>
    <c:plotVisOnly val="1"/>
    <c:dispBlanksAs val="gap"/>
    <c:showDLblsOverMax val="0"/>
  </c:chart>
  <c:spPr>
    <a:noFill/>
    <a:ln>
      <a:noFill/>
    </a:ln>
  </c:spPr>
  <c:txPr>
    <a:bodyPr/>
    <a:lstStyle/>
    <a:p>
      <a:pPr>
        <a:defRPr sz="894" b="1" i="0" u="none" strike="noStrike" baseline="0">
          <a:solidFill>
            <a:schemeClr val="tx1"/>
          </a:solidFill>
          <a:latin typeface="Arial"/>
          <a:ea typeface="Arial"/>
          <a:cs typeface="Arial"/>
        </a:defRPr>
      </a:pPr>
      <a:endParaRPr lang="pl-PL"/>
    </a:p>
  </c:txPr>
  <c:externalData r:id="rId1">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manualLayout>
          <c:layoutTarget val="inner"/>
          <c:xMode val="edge"/>
          <c:yMode val="edge"/>
          <c:x val="3.3222591362126248E-2"/>
          <c:y val="2.6607538802660816E-2"/>
          <c:w val="0.96345514950166056"/>
          <c:h val="0.80266075388026559"/>
        </c:manualLayout>
      </c:layout>
      <c:barChart>
        <c:barDir val="col"/>
        <c:grouping val="clustered"/>
        <c:varyColors val="0"/>
        <c:ser>
          <c:idx val="0"/>
          <c:order val="0"/>
          <c:tx>
            <c:strRef>
              <c:f>Sheet1!$B$1</c:f>
              <c:strCache>
                <c:ptCount val="1"/>
              </c:strCache>
            </c:strRef>
          </c:tx>
          <c:spPr>
            <a:solidFill>
              <a:srgbClr val="6699FF"/>
            </a:solidFill>
            <a:ln w="3174">
              <a:solidFill>
                <a:srgbClr val="003366"/>
              </a:solidFill>
              <a:prstDash val="solid"/>
            </a:ln>
            <a:effectLst>
              <a:outerShdw dist="35921" dir="2700000" algn="br">
                <a:srgbClr val="000000"/>
              </a:outerShdw>
            </a:effectLst>
          </c:spPr>
          <c:invertIfNegative val="0"/>
          <c:cat>
            <c:strRef>
              <c:f>Sheet1!$A$2:$A$16</c:f>
              <c:strCache>
                <c:ptCount val="15"/>
                <c:pt idx="0">
                  <c:v>Karne</c:v>
                </c:pt>
                <c:pt idx="1">
                  <c:v>Cywilne</c:v>
                </c:pt>
                <c:pt idx="2">
                  <c:v>Rodzinne</c:v>
                </c:pt>
                <c:pt idx="3">
                  <c:v>Spadko-we</c:v>
                </c:pt>
                <c:pt idx="4">
                  <c:v>Praca i bezro-bocie</c:v>
                </c:pt>
                <c:pt idx="5">
                  <c:v>Świadcze-nia społeczne</c:v>
                </c:pt>
                <c:pt idx="6">
                  <c:v>Administra-cyjne</c:v>
                </c:pt>
                <c:pt idx="7">
                  <c:v>Lokalowe i spół-dzielcze</c:v>
                </c:pt>
                <c:pt idx="8">
                  <c:v>Finan-sowe</c:v>
                </c:pt>
                <c:pt idx="9">
                  <c:v>Przemoc wobec kobiet</c:v>
                </c:pt>
                <c:pt idx="10">
                  <c:v>Uchodźcy i cudzo-ziemcy</c:v>
                </c:pt>
                <c:pt idx="11">
                  <c:v>Niepełno-sprawni</c:v>
                </c:pt>
                <c:pt idx="12">
                  <c:v>Służba zdrowia</c:v>
                </c:pt>
                <c:pt idx="13">
                  <c:v>NGO</c:v>
                </c:pt>
                <c:pt idx="14">
                  <c:v>inne</c:v>
                </c:pt>
              </c:strCache>
            </c:strRef>
          </c:cat>
          <c:val>
            <c:numRef>
              <c:f>Sheet1!$B$2:$B$16</c:f>
              <c:numCache>
                <c:formatCode>General</c:formatCode>
                <c:ptCount val="15"/>
                <c:pt idx="0">
                  <c:v>18</c:v>
                </c:pt>
                <c:pt idx="1">
                  <c:v>20</c:v>
                </c:pt>
                <c:pt idx="2">
                  <c:v>11</c:v>
                </c:pt>
                <c:pt idx="3">
                  <c:v>11</c:v>
                </c:pt>
                <c:pt idx="4">
                  <c:v>4</c:v>
                </c:pt>
                <c:pt idx="5">
                  <c:v>0</c:v>
                </c:pt>
                <c:pt idx="6">
                  <c:v>3</c:v>
                </c:pt>
                <c:pt idx="7">
                  <c:v>3</c:v>
                </c:pt>
                <c:pt idx="8">
                  <c:v>1</c:v>
                </c:pt>
                <c:pt idx="9">
                  <c:v>0</c:v>
                </c:pt>
                <c:pt idx="10">
                  <c:v>3</c:v>
                </c:pt>
                <c:pt idx="11">
                  <c:v>0</c:v>
                </c:pt>
                <c:pt idx="12">
                  <c:v>0</c:v>
                </c:pt>
                <c:pt idx="13">
                  <c:v>0</c:v>
                </c:pt>
                <c:pt idx="14">
                  <c:v>1</c:v>
                </c:pt>
              </c:numCache>
            </c:numRef>
          </c:val>
          <c:extLst>
            <c:ext xmlns:c16="http://schemas.microsoft.com/office/drawing/2014/chart" uri="{C3380CC4-5D6E-409C-BE32-E72D297353CC}">
              <c16:uniqueId val="{00000000-06E3-4FE9-9762-DBDFCE2714DC}"/>
            </c:ext>
          </c:extLst>
        </c:ser>
        <c:dLbls>
          <c:showLegendKey val="0"/>
          <c:showVal val="0"/>
          <c:showCatName val="0"/>
          <c:showSerName val="0"/>
          <c:showPercent val="0"/>
          <c:showBubbleSize val="0"/>
        </c:dLbls>
        <c:gapWidth val="150"/>
        <c:axId val="434469440"/>
        <c:axId val="434472968"/>
      </c:barChart>
      <c:catAx>
        <c:axId val="434469440"/>
        <c:scaling>
          <c:orientation val="minMax"/>
        </c:scaling>
        <c:delete val="0"/>
        <c:axPos val="b"/>
        <c:numFmt formatCode="General" sourceLinked="1"/>
        <c:majorTickMark val="out"/>
        <c:minorTickMark val="none"/>
        <c:tickLblPos val="low"/>
        <c:spPr>
          <a:ln w="3075">
            <a:solidFill>
              <a:schemeClr val="tx1"/>
            </a:solidFill>
            <a:prstDash val="solid"/>
          </a:ln>
        </c:spPr>
        <c:txPr>
          <a:bodyPr rot="-2700000" vert="horz"/>
          <a:lstStyle/>
          <a:p>
            <a:pPr>
              <a:defRPr sz="1091" b="0" i="0" u="none" strike="noStrike" baseline="0">
                <a:solidFill>
                  <a:schemeClr val="tx1"/>
                </a:solidFill>
                <a:latin typeface="Arial"/>
                <a:ea typeface="Arial"/>
                <a:cs typeface="Arial"/>
              </a:defRPr>
            </a:pPr>
            <a:endParaRPr lang="pl-PL"/>
          </a:p>
        </c:txPr>
        <c:crossAx val="434472968"/>
        <c:crosses val="autoZero"/>
        <c:auto val="1"/>
        <c:lblAlgn val="ctr"/>
        <c:lblOffset val="100"/>
        <c:tickMarkSkip val="1"/>
        <c:noMultiLvlLbl val="0"/>
      </c:catAx>
      <c:valAx>
        <c:axId val="434472968"/>
        <c:scaling>
          <c:orientation val="minMax"/>
        </c:scaling>
        <c:delete val="0"/>
        <c:axPos val="l"/>
        <c:numFmt formatCode="General" sourceLinked="1"/>
        <c:majorTickMark val="out"/>
        <c:minorTickMark val="none"/>
        <c:tickLblPos val="nextTo"/>
        <c:spPr>
          <a:ln w="3075">
            <a:solidFill>
              <a:schemeClr val="tx1"/>
            </a:solidFill>
            <a:prstDash val="solid"/>
          </a:ln>
        </c:spPr>
        <c:txPr>
          <a:bodyPr rot="0" vert="horz"/>
          <a:lstStyle/>
          <a:p>
            <a:pPr>
              <a:defRPr sz="945" b="0" i="0" u="none" strike="noStrike" baseline="0">
                <a:solidFill>
                  <a:schemeClr val="tx1"/>
                </a:solidFill>
                <a:latin typeface="Arial"/>
                <a:ea typeface="Arial"/>
                <a:cs typeface="Arial"/>
              </a:defRPr>
            </a:pPr>
            <a:endParaRPr lang="pl-PL"/>
          </a:p>
        </c:txPr>
        <c:crossAx val="434469440"/>
        <c:crosses val="autoZero"/>
        <c:crossBetween val="between"/>
      </c:valAx>
      <c:dTable>
        <c:showHorzBorder val="0"/>
        <c:showVertBorder val="1"/>
        <c:showOutline val="0"/>
        <c:showKeys val="0"/>
        <c:spPr>
          <a:ln w="3075">
            <a:solidFill>
              <a:schemeClr val="tx1"/>
            </a:solidFill>
            <a:prstDash val="solid"/>
          </a:ln>
        </c:spPr>
        <c:txPr>
          <a:bodyPr/>
          <a:lstStyle/>
          <a:p>
            <a:pPr rtl="0">
              <a:defRPr sz="776" b="0" i="0" u="none" strike="noStrike" baseline="0">
                <a:solidFill>
                  <a:schemeClr val="tx1"/>
                </a:solidFill>
                <a:latin typeface="Arial"/>
                <a:ea typeface="Arial"/>
                <a:cs typeface="Arial"/>
              </a:defRPr>
            </a:pPr>
            <a:endParaRPr lang="pl-PL"/>
          </a:p>
        </c:txPr>
      </c:dTable>
      <c:spPr>
        <a:solidFill>
          <a:schemeClr val="bg1"/>
        </a:solidFill>
        <a:ln w="24612">
          <a:noFill/>
        </a:ln>
      </c:spPr>
    </c:plotArea>
    <c:plotVisOnly val="1"/>
    <c:dispBlanksAs val="gap"/>
    <c:showDLblsOverMax val="0"/>
  </c:chart>
  <c:spPr>
    <a:noFill/>
    <a:ln>
      <a:noFill/>
    </a:ln>
  </c:spPr>
  <c:txPr>
    <a:bodyPr/>
    <a:lstStyle/>
    <a:p>
      <a:pPr>
        <a:defRPr sz="970" b="0" i="0" u="none" strike="noStrike" baseline="0">
          <a:solidFill>
            <a:schemeClr val="tx1"/>
          </a:solidFill>
          <a:latin typeface="Arial"/>
          <a:ea typeface="Arial"/>
          <a:cs typeface="Arial"/>
        </a:defRPr>
      </a:pPr>
      <a:endParaRPr lang="pl-PL"/>
    </a:p>
  </c:txPr>
  <c:externalData r:id="rId1">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0000"/>
                    </a:solidFill>
                    <a:latin typeface="+mn-lt"/>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Arkusz2!$B$4:$B$22</c:f>
              <c:strCache>
                <c:ptCount val="19"/>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pt idx="13">
                  <c:v>2016/2017</c:v>
                </c:pt>
                <c:pt idx="14">
                  <c:v>2017/2018</c:v>
                </c:pt>
                <c:pt idx="15">
                  <c:v>2018/2019</c:v>
                </c:pt>
                <c:pt idx="16">
                  <c:v>2019/2020</c:v>
                </c:pt>
                <c:pt idx="17">
                  <c:v>2020/2021</c:v>
                </c:pt>
                <c:pt idx="18">
                  <c:v>2021/2022</c:v>
                </c:pt>
              </c:strCache>
            </c:strRef>
          </c:cat>
          <c:val>
            <c:numRef>
              <c:f>Arkusz2!$C$4:$C$22</c:f>
              <c:numCache>
                <c:formatCode>General</c:formatCode>
                <c:ptCount val="19"/>
                <c:pt idx="0">
                  <c:v>533</c:v>
                </c:pt>
                <c:pt idx="1">
                  <c:v>475</c:v>
                </c:pt>
                <c:pt idx="2">
                  <c:v>452</c:v>
                </c:pt>
                <c:pt idx="3">
                  <c:v>249</c:v>
                </c:pt>
                <c:pt idx="4">
                  <c:v>379</c:v>
                </c:pt>
                <c:pt idx="5">
                  <c:v>467</c:v>
                </c:pt>
                <c:pt idx="6">
                  <c:v>599</c:v>
                </c:pt>
                <c:pt idx="7">
                  <c:v>620</c:v>
                </c:pt>
                <c:pt idx="8">
                  <c:v>663</c:v>
                </c:pt>
                <c:pt idx="9">
                  <c:v>603</c:v>
                </c:pt>
                <c:pt idx="10">
                  <c:v>519</c:v>
                </c:pt>
                <c:pt idx="11">
                  <c:v>572</c:v>
                </c:pt>
                <c:pt idx="12">
                  <c:v>447</c:v>
                </c:pt>
                <c:pt idx="13">
                  <c:v>402</c:v>
                </c:pt>
                <c:pt idx="14">
                  <c:v>308</c:v>
                </c:pt>
                <c:pt idx="15">
                  <c:v>229</c:v>
                </c:pt>
                <c:pt idx="16">
                  <c:v>141</c:v>
                </c:pt>
                <c:pt idx="17">
                  <c:v>177</c:v>
                </c:pt>
                <c:pt idx="18">
                  <c:v>186</c:v>
                </c:pt>
              </c:numCache>
            </c:numRef>
          </c:val>
          <c:extLst>
            <c:ext xmlns:c16="http://schemas.microsoft.com/office/drawing/2014/chart" uri="{C3380CC4-5D6E-409C-BE32-E72D297353CC}">
              <c16:uniqueId val="{00000000-2D07-4051-B640-AC6F368B3E66}"/>
            </c:ext>
          </c:extLst>
        </c:ser>
        <c:dLbls>
          <c:showLegendKey val="0"/>
          <c:showVal val="1"/>
          <c:showCatName val="0"/>
          <c:showSerName val="0"/>
          <c:showPercent val="0"/>
          <c:showBubbleSize val="0"/>
        </c:dLbls>
        <c:gapWidth val="150"/>
        <c:shape val="box"/>
        <c:axId val="75583408"/>
        <c:axId val="75579248"/>
        <c:axId val="0"/>
      </c:bar3DChart>
      <c:catAx>
        <c:axId val="7558340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pl-PL"/>
          </a:p>
        </c:txPr>
        <c:crossAx val="75579248"/>
        <c:crosses val="autoZero"/>
        <c:auto val="1"/>
        <c:lblAlgn val="ctr"/>
        <c:lblOffset val="100"/>
        <c:noMultiLvlLbl val="0"/>
      </c:catAx>
      <c:valAx>
        <c:axId val="75579248"/>
        <c:scaling>
          <c:orientation val="minMax"/>
        </c:scaling>
        <c:delete val="1"/>
        <c:axPos val="l"/>
        <c:numFmt formatCode="General" sourceLinked="1"/>
        <c:majorTickMark val="none"/>
        <c:minorTickMark val="none"/>
        <c:tickLblPos val="nextTo"/>
        <c:crossAx val="75583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62067949359128"/>
          <c:y val="7.9365079365079361E-2"/>
          <c:w val="0.8656216853713371"/>
          <c:h val="0.67619047619048533"/>
        </c:manualLayout>
      </c:layout>
      <c:barChart>
        <c:barDir val="col"/>
        <c:grouping val="clustered"/>
        <c:varyColors val="0"/>
        <c:ser>
          <c:idx val="0"/>
          <c:order val="0"/>
          <c:tx>
            <c:strRef>
              <c:f>Sheet1!$A$2</c:f>
              <c:strCache>
                <c:ptCount val="1"/>
                <c:pt idx="0">
                  <c:v>liczba spraw</c:v>
                </c:pt>
              </c:strCache>
            </c:strRef>
          </c:tx>
          <c:spPr>
            <a:solidFill>
              <a:srgbClr val="6699FF"/>
            </a:solidFill>
            <a:ln w="3174">
              <a:solidFill>
                <a:srgbClr val="003366"/>
              </a:solidFill>
              <a:prstDash val="solid"/>
            </a:ln>
            <a:effectLst>
              <a:outerShdw dist="35921" dir="2700000" algn="br">
                <a:srgbClr val="000000"/>
              </a:outerShdw>
            </a:effectLst>
          </c:spPr>
          <c:invertIfNegative val="0"/>
          <c:dLbls>
            <c:spPr>
              <a:noFill/>
              <a:ln w="25182">
                <a:noFill/>
              </a:ln>
            </c:spPr>
            <c:txPr>
              <a:bodyPr/>
              <a:lstStyle/>
              <a:p>
                <a:pPr>
                  <a:defRPr sz="894"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Sheet1!$B$1:$M$1</c:f>
              <c:strCache>
                <c:ptCount val="12"/>
                <c:pt idx="0">
                  <c:v>2012/2013</c:v>
                </c:pt>
                <c:pt idx="1">
                  <c:v>2013/2014</c:v>
                </c:pt>
                <c:pt idx="2">
                  <c:v>2014/2015</c:v>
                </c:pt>
                <c:pt idx="3">
                  <c:v>2015/2016</c:v>
                </c:pt>
                <c:pt idx="4">
                  <c:v>2016/2017</c:v>
                </c:pt>
                <c:pt idx="5">
                  <c:v>2017/2018</c:v>
                </c:pt>
                <c:pt idx="6">
                  <c:v>2018/2019</c:v>
                </c:pt>
                <c:pt idx="7">
                  <c:v>2019/2020</c:v>
                </c:pt>
                <c:pt idx="8">
                  <c:v>2020/2021</c:v>
                </c:pt>
                <c:pt idx="9">
                  <c:v>2021/2022</c:v>
                </c:pt>
                <c:pt idx="10">
                  <c:v>2022/2023</c:v>
                </c:pt>
                <c:pt idx="11">
                  <c:v>2023/2024</c:v>
                </c:pt>
              </c:strCache>
            </c:strRef>
          </c:cat>
          <c:val>
            <c:numRef>
              <c:f>Sheet1!$B$2:$M$2</c:f>
              <c:numCache>
                <c:formatCode>General</c:formatCode>
                <c:ptCount val="12"/>
                <c:pt idx="0">
                  <c:v>233</c:v>
                </c:pt>
                <c:pt idx="1">
                  <c:v>84</c:v>
                </c:pt>
                <c:pt idx="2">
                  <c:v>357</c:v>
                </c:pt>
                <c:pt idx="3">
                  <c:v>88</c:v>
                </c:pt>
                <c:pt idx="4">
                  <c:v>53</c:v>
                </c:pt>
                <c:pt idx="5">
                  <c:v>155</c:v>
                </c:pt>
                <c:pt idx="6">
                  <c:v>68</c:v>
                </c:pt>
                <c:pt idx="7">
                  <c:v>30</c:v>
                </c:pt>
                <c:pt idx="8">
                  <c:v>12</c:v>
                </c:pt>
                <c:pt idx="9">
                  <c:v>50</c:v>
                </c:pt>
                <c:pt idx="10">
                  <c:v>85</c:v>
                </c:pt>
                <c:pt idx="11">
                  <c:v>75</c:v>
                </c:pt>
              </c:numCache>
            </c:numRef>
          </c:val>
          <c:extLst>
            <c:ext xmlns:c16="http://schemas.microsoft.com/office/drawing/2014/chart" uri="{C3380CC4-5D6E-409C-BE32-E72D297353CC}">
              <c16:uniqueId val="{00000000-0227-4764-9ED4-C489308E367F}"/>
            </c:ext>
          </c:extLst>
        </c:ser>
        <c:dLbls>
          <c:showLegendKey val="0"/>
          <c:showVal val="1"/>
          <c:showCatName val="0"/>
          <c:showSerName val="0"/>
          <c:showPercent val="0"/>
          <c:showBubbleSize val="0"/>
        </c:dLbls>
        <c:gapWidth val="150"/>
        <c:axId val="434468264"/>
        <c:axId val="434471400"/>
      </c:barChart>
      <c:catAx>
        <c:axId val="434468264"/>
        <c:scaling>
          <c:orientation val="minMax"/>
        </c:scaling>
        <c:delete val="0"/>
        <c:axPos val="b"/>
        <c:numFmt formatCode="General" sourceLinked="1"/>
        <c:majorTickMark val="out"/>
        <c:minorTickMark val="none"/>
        <c:tickLblPos val="nextTo"/>
        <c:spPr>
          <a:ln w="3149">
            <a:solidFill>
              <a:schemeClr val="tx1"/>
            </a:solidFill>
            <a:prstDash val="solid"/>
          </a:ln>
        </c:spPr>
        <c:txPr>
          <a:bodyPr rot="-2700000" vert="horz"/>
          <a:lstStyle/>
          <a:p>
            <a:pPr>
              <a:defRPr sz="993" b="1" i="0" u="none" strike="noStrike" baseline="0">
                <a:solidFill>
                  <a:schemeClr val="tx1"/>
                </a:solidFill>
                <a:latin typeface="Arial"/>
                <a:ea typeface="Arial"/>
                <a:cs typeface="Arial"/>
              </a:defRPr>
            </a:pPr>
            <a:endParaRPr lang="pl-PL"/>
          </a:p>
        </c:txPr>
        <c:crossAx val="434471400"/>
        <c:crosses val="autoZero"/>
        <c:auto val="1"/>
        <c:lblAlgn val="ctr"/>
        <c:lblOffset val="100"/>
        <c:tickLblSkip val="1"/>
        <c:tickMarkSkip val="1"/>
        <c:noMultiLvlLbl val="0"/>
      </c:catAx>
      <c:valAx>
        <c:axId val="434471400"/>
        <c:scaling>
          <c:orientation val="minMax"/>
        </c:scaling>
        <c:delete val="1"/>
        <c:axPos val="l"/>
        <c:numFmt formatCode="General" sourceLinked="1"/>
        <c:majorTickMark val="out"/>
        <c:minorTickMark val="none"/>
        <c:tickLblPos val="nextTo"/>
        <c:crossAx val="434468264"/>
        <c:crosses val="autoZero"/>
        <c:crossBetween val="between"/>
      </c:valAx>
      <c:spPr>
        <a:noFill/>
        <a:ln w="25390">
          <a:noFill/>
        </a:ln>
      </c:spPr>
    </c:plotArea>
    <c:plotVisOnly val="1"/>
    <c:dispBlanksAs val="gap"/>
    <c:showDLblsOverMax val="0"/>
  </c:chart>
  <c:spPr>
    <a:noFill/>
    <a:ln>
      <a:noFill/>
    </a:ln>
  </c:spPr>
  <c:txPr>
    <a:bodyPr/>
    <a:lstStyle/>
    <a:p>
      <a:pPr>
        <a:defRPr sz="894" b="1" i="0" u="none" strike="noStrike" baseline="0">
          <a:solidFill>
            <a:schemeClr val="tx1"/>
          </a:solidFill>
          <a:latin typeface="Arial"/>
          <a:ea typeface="Arial"/>
          <a:cs typeface="Arial"/>
        </a:defRPr>
      </a:pPr>
      <a:endParaRPr lang="pl-PL"/>
    </a:p>
  </c:txPr>
  <c:externalData r:id="rId1">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7238917898011326E-2"/>
          <c:y val="7.5301111774324844E-2"/>
          <c:w val="0.8946778135762693"/>
          <c:h val="0.69277108433734935"/>
        </c:manualLayout>
      </c:layout>
      <c:lineChart>
        <c:grouping val="standard"/>
        <c:varyColors val="0"/>
        <c:ser>
          <c:idx val="0"/>
          <c:order val="0"/>
          <c:tx>
            <c:strRef>
              <c:f>Sheet1!$A$2</c:f>
              <c:strCache>
                <c:ptCount val="1"/>
                <c:pt idx="0">
                  <c:v>studenci</c:v>
                </c:pt>
              </c:strCache>
            </c:strRef>
          </c:tx>
          <c:spPr>
            <a:ln w="25134">
              <a:solidFill>
                <a:srgbClr val="3366FF"/>
              </a:solidFill>
              <a:prstDash val="solid"/>
            </a:ln>
          </c:spPr>
          <c:marker>
            <c:symbol val="circle"/>
            <c:size val="2"/>
            <c:spPr>
              <a:solidFill>
                <a:srgbClr val="6699FF"/>
              </a:solidFill>
              <a:ln>
                <a:solidFill>
                  <a:srgbClr val="0066CC"/>
                </a:solidFill>
                <a:prstDash val="solid"/>
              </a:ln>
              <a:effectLst>
                <a:outerShdw dist="35921" dir="2700000" algn="br">
                  <a:srgbClr val="000000"/>
                </a:outerShdw>
              </a:effectLst>
            </c:spPr>
          </c:marker>
          <c:dLbls>
            <c:dLbl>
              <c:idx val="10"/>
              <c:layout>
                <c:manualLayout>
                  <c:x val="-3.7249194533940676E-2"/>
                  <c:y val="-6.01127419083217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11C-407D-9E8B-D1C032FF0665}"/>
                </c:ext>
              </c:extLst>
            </c:dLbl>
            <c:spPr>
              <a:noFill/>
              <a:ln>
                <a:noFill/>
              </a:ln>
              <a:effectLst/>
            </c:spPr>
            <c:txPr>
              <a:bodyPr wrap="square" lIns="38100" tIns="19050" rIns="38100" bIns="19050" anchor="ctr">
                <a:spAutoFit/>
              </a:bodyPr>
              <a:lstStyle/>
              <a:p>
                <a:pPr>
                  <a:defRPr sz="1000" baseline="0"/>
                </a:pPr>
                <a:endParaRPr lang="pl-P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Sheet1!$B$1:$M$1</c:f>
              <c:strCache>
                <c:ptCount val="12"/>
                <c:pt idx="0">
                  <c:v>2012/2013</c:v>
                </c:pt>
                <c:pt idx="1">
                  <c:v>2013/2014</c:v>
                </c:pt>
                <c:pt idx="2">
                  <c:v>2014/2015</c:v>
                </c:pt>
                <c:pt idx="3">
                  <c:v>2015/2016</c:v>
                </c:pt>
                <c:pt idx="4">
                  <c:v>2016/2017</c:v>
                </c:pt>
                <c:pt idx="5">
                  <c:v>2017/2018</c:v>
                </c:pt>
                <c:pt idx="6">
                  <c:v>2018/2019</c:v>
                </c:pt>
                <c:pt idx="7">
                  <c:v>2019/2020</c:v>
                </c:pt>
                <c:pt idx="8">
                  <c:v>2020/2021</c:v>
                </c:pt>
                <c:pt idx="9">
                  <c:v>2021/2022</c:v>
                </c:pt>
                <c:pt idx="10">
                  <c:v>2022/2023</c:v>
                </c:pt>
                <c:pt idx="11">
                  <c:v>2023/2024</c:v>
                </c:pt>
              </c:strCache>
            </c:strRef>
          </c:cat>
          <c:val>
            <c:numRef>
              <c:f>Sheet1!$B$2:$M$2</c:f>
              <c:numCache>
                <c:formatCode>General</c:formatCode>
                <c:ptCount val="12"/>
                <c:pt idx="0">
                  <c:v>128</c:v>
                </c:pt>
                <c:pt idx="1">
                  <c:v>86</c:v>
                </c:pt>
                <c:pt idx="2">
                  <c:v>152</c:v>
                </c:pt>
                <c:pt idx="3">
                  <c:v>57</c:v>
                </c:pt>
                <c:pt idx="4">
                  <c:v>41</c:v>
                </c:pt>
                <c:pt idx="5">
                  <c:v>60</c:v>
                </c:pt>
                <c:pt idx="6">
                  <c:v>35</c:v>
                </c:pt>
                <c:pt idx="7">
                  <c:v>30</c:v>
                </c:pt>
                <c:pt idx="8">
                  <c:v>30</c:v>
                </c:pt>
                <c:pt idx="9">
                  <c:v>25</c:v>
                </c:pt>
                <c:pt idx="10">
                  <c:v>23</c:v>
                </c:pt>
                <c:pt idx="11">
                  <c:v>53</c:v>
                </c:pt>
              </c:numCache>
            </c:numRef>
          </c:val>
          <c:smooth val="1"/>
          <c:extLst>
            <c:ext xmlns:c16="http://schemas.microsoft.com/office/drawing/2014/chart" uri="{C3380CC4-5D6E-409C-BE32-E72D297353CC}">
              <c16:uniqueId val="{0000000A-A128-45E8-8DA1-584F3E075EB5}"/>
            </c:ext>
          </c:extLst>
        </c:ser>
        <c:ser>
          <c:idx val="1"/>
          <c:order val="1"/>
          <c:tx>
            <c:strRef>
              <c:f>Sheet1!$A$3</c:f>
              <c:strCache>
                <c:ptCount val="1"/>
                <c:pt idx="0">
                  <c:v>opiekunowie</c:v>
                </c:pt>
              </c:strCache>
            </c:strRef>
          </c:tx>
          <c:spPr>
            <a:ln w="25134">
              <a:solidFill>
                <a:schemeClr val="tx1"/>
              </a:solidFill>
              <a:prstDash val="solid"/>
            </a:ln>
          </c:spPr>
          <c:marker>
            <c:symbol val="circle"/>
            <c:size val="2"/>
            <c:spPr>
              <a:solidFill>
                <a:srgbClr val="3366CC"/>
              </a:solidFill>
              <a:ln>
                <a:solidFill>
                  <a:srgbClr val="003366"/>
                </a:solidFill>
                <a:prstDash val="solid"/>
              </a:ln>
              <a:effectLst>
                <a:outerShdw dist="35921" dir="2700000" algn="br">
                  <a:srgbClr val="000000"/>
                </a:outerShdw>
              </a:effectLst>
            </c:spPr>
          </c:marker>
          <c:dLbls>
            <c:dLbl>
              <c:idx val="10"/>
              <c:layout>
                <c:manualLayout>
                  <c:x val="-2.6667036995889345E-2"/>
                  <c:y val="-3.480211373639686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11C-407D-9E8B-D1C032FF0665}"/>
                </c:ext>
              </c:extLst>
            </c:dLbl>
            <c:spPr>
              <a:noFill/>
              <a:ln>
                <a:noFill/>
              </a:ln>
              <a:effectLst/>
            </c:spPr>
            <c:txPr>
              <a:bodyPr wrap="square" lIns="38100" tIns="19050" rIns="38100" bIns="19050" anchor="ctr">
                <a:spAutoFit/>
              </a:bodyPr>
              <a:lstStyle/>
              <a:p>
                <a:pPr>
                  <a:defRPr sz="1000" baseline="0"/>
                </a:pPr>
                <a:endParaRPr lang="pl-P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Sheet1!$B$1:$M$1</c:f>
              <c:strCache>
                <c:ptCount val="12"/>
                <c:pt idx="0">
                  <c:v>2012/2013</c:v>
                </c:pt>
                <c:pt idx="1">
                  <c:v>2013/2014</c:v>
                </c:pt>
                <c:pt idx="2">
                  <c:v>2014/2015</c:v>
                </c:pt>
                <c:pt idx="3">
                  <c:v>2015/2016</c:v>
                </c:pt>
                <c:pt idx="4">
                  <c:v>2016/2017</c:v>
                </c:pt>
                <c:pt idx="5">
                  <c:v>2017/2018</c:v>
                </c:pt>
                <c:pt idx="6">
                  <c:v>2018/2019</c:v>
                </c:pt>
                <c:pt idx="7">
                  <c:v>2019/2020</c:v>
                </c:pt>
                <c:pt idx="8">
                  <c:v>2020/2021</c:v>
                </c:pt>
                <c:pt idx="9">
                  <c:v>2021/2022</c:v>
                </c:pt>
                <c:pt idx="10">
                  <c:v>2022/2023</c:v>
                </c:pt>
                <c:pt idx="11">
                  <c:v>2023/2024</c:v>
                </c:pt>
              </c:strCache>
            </c:strRef>
          </c:cat>
          <c:val>
            <c:numRef>
              <c:f>Sheet1!$B$3:$M$3</c:f>
              <c:numCache>
                <c:formatCode>General</c:formatCode>
                <c:ptCount val="12"/>
                <c:pt idx="0">
                  <c:v>42</c:v>
                </c:pt>
                <c:pt idx="1">
                  <c:v>20</c:v>
                </c:pt>
                <c:pt idx="2">
                  <c:v>6</c:v>
                </c:pt>
                <c:pt idx="3">
                  <c:v>7</c:v>
                </c:pt>
                <c:pt idx="4">
                  <c:v>23</c:v>
                </c:pt>
                <c:pt idx="5">
                  <c:v>18</c:v>
                </c:pt>
                <c:pt idx="6">
                  <c:v>17</c:v>
                </c:pt>
                <c:pt idx="7">
                  <c:v>12</c:v>
                </c:pt>
                <c:pt idx="8">
                  <c:v>1</c:v>
                </c:pt>
                <c:pt idx="9">
                  <c:v>2</c:v>
                </c:pt>
                <c:pt idx="10">
                  <c:v>10</c:v>
                </c:pt>
                <c:pt idx="11">
                  <c:v>13</c:v>
                </c:pt>
              </c:numCache>
            </c:numRef>
          </c:val>
          <c:smooth val="1"/>
          <c:extLst>
            <c:ext xmlns:c16="http://schemas.microsoft.com/office/drawing/2014/chart" uri="{C3380CC4-5D6E-409C-BE32-E72D297353CC}">
              <c16:uniqueId val="{00000015-A128-45E8-8DA1-584F3E075EB5}"/>
            </c:ext>
          </c:extLst>
        </c:ser>
        <c:dLbls>
          <c:dLblPos val="t"/>
          <c:showLegendKey val="0"/>
          <c:showVal val="1"/>
          <c:showCatName val="0"/>
          <c:showSerName val="0"/>
          <c:showPercent val="0"/>
          <c:showBubbleSize val="0"/>
        </c:dLbls>
        <c:upDownBars>
          <c:gapWidth val="150"/>
          <c:upBars>
            <c:spPr>
              <a:solidFill>
                <a:schemeClr val="bg1"/>
              </a:solidFill>
              <a:ln w="3143">
                <a:solidFill>
                  <a:schemeClr val="tx1"/>
                </a:solidFill>
                <a:prstDash val="solid"/>
              </a:ln>
            </c:spPr>
          </c:upBars>
          <c:downBars>
            <c:spPr>
              <a:noFill/>
              <a:ln w="9424">
                <a:noFill/>
              </a:ln>
            </c:spPr>
          </c:downBars>
        </c:upDownBars>
        <c:marker val="1"/>
        <c:smooth val="0"/>
        <c:axId val="434476496"/>
        <c:axId val="434476888"/>
      </c:lineChart>
      <c:catAx>
        <c:axId val="434476496"/>
        <c:scaling>
          <c:orientation val="minMax"/>
        </c:scaling>
        <c:delete val="0"/>
        <c:axPos val="b"/>
        <c:numFmt formatCode="General" sourceLinked="0"/>
        <c:majorTickMark val="out"/>
        <c:minorTickMark val="none"/>
        <c:tickLblPos val="nextTo"/>
        <c:spPr>
          <a:ln w="3143">
            <a:solidFill>
              <a:schemeClr val="tx1"/>
            </a:solidFill>
            <a:prstDash val="solid"/>
          </a:ln>
        </c:spPr>
        <c:txPr>
          <a:bodyPr rot="-2700000" vert="horz"/>
          <a:lstStyle/>
          <a:p>
            <a:pPr>
              <a:defRPr sz="990" b="1" i="0" u="none" strike="noStrike" baseline="0">
                <a:solidFill>
                  <a:schemeClr val="tx1"/>
                </a:solidFill>
                <a:latin typeface="Arial"/>
                <a:ea typeface="Arial"/>
                <a:cs typeface="Arial"/>
              </a:defRPr>
            </a:pPr>
            <a:endParaRPr lang="pl-PL"/>
          </a:p>
        </c:txPr>
        <c:crossAx val="434476888"/>
        <c:crosses val="autoZero"/>
        <c:auto val="1"/>
        <c:lblAlgn val="ctr"/>
        <c:lblOffset val="100"/>
        <c:tickLblSkip val="1"/>
        <c:tickMarkSkip val="1"/>
        <c:noMultiLvlLbl val="0"/>
      </c:catAx>
      <c:valAx>
        <c:axId val="434476888"/>
        <c:scaling>
          <c:orientation val="minMax"/>
        </c:scaling>
        <c:delete val="1"/>
        <c:axPos val="l"/>
        <c:numFmt formatCode="General" sourceLinked="1"/>
        <c:majorTickMark val="out"/>
        <c:minorTickMark val="none"/>
        <c:tickLblPos val="nextTo"/>
        <c:crossAx val="434476496"/>
        <c:crosses val="autoZero"/>
        <c:crossBetween val="between"/>
      </c:valAx>
      <c:spPr>
        <a:noFill/>
        <a:ln w="25374">
          <a:noFill/>
        </a:ln>
      </c:spPr>
    </c:plotArea>
    <c:plotVisOnly val="1"/>
    <c:dispBlanksAs val="gap"/>
    <c:showDLblsOverMax val="0"/>
  </c:chart>
  <c:spPr>
    <a:noFill/>
    <a:ln>
      <a:noFill/>
    </a:ln>
  </c:spPr>
  <c:txPr>
    <a:bodyPr/>
    <a:lstStyle/>
    <a:p>
      <a:pPr>
        <a:defRPr sz="890" b="1" i="0" u="none" strike="noStrike" baseline="0">
          <a:solidFill>
            <a:schemeClr val="tx1"/>
          </a:solidFill>
          <a:latin typeface="Arial"/>
          <a:ea typeface="Arial"/>
          <a:cs typeface="Arial"/>
        </a:defRPr>
      </a:pPr>
      <a:endParaRPr lang="pl-PL"/>
    </a:p>
  </c:txPr>
  <c:externalData r:id="rId1">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0000"/>
                    </a:solidFill>
                    <a:latin typeface="+mn-lt"/>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Arkusz2!$B$4:$B$22</c:f>
              <c:strCache>
                <c:ptCount val="19"/>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pt idx="13">
                  <c:v>2016/2017</c:v>
                </c:pt>
                <c:pt idx="14">
                  <c:v>2017/2018</c:v>
                </c:pt>
                <c:pt idx="15">
                  <c:v>2018/2019</c:v>
                </c:pt>
                <c:pt idx="16">
                  <c:v>2019/2020</c:v>
                </c:pt>
                <c:pt idx="17">
                  <c:v>2020/2021</c:v>
                </c:pt>
                <c:pt idx="18">
                  <c:v>2021/2022</c:v>
                </c:pt>
              </c:strCache>
            </c:strRef>
          </c:cat>
          <c:val>
            <c:numRef>
              <c:f>Arkusz2!$C$4:$C$22</c:f>
              <c:numCache>
                <c:formatCode>General</c:formatCode>
                <c:ptCount val="19"/>
                <c:pt idx="0">
                  <c:v>533</c:v>
                </c:pt>
                <c:pt idx="1">
                  <c:v>475</c:v>
                </c:pt>
                <c:pt idx="2">
                  <c:v>452</c:v>
                </c:pt>
                <c:pt idx="3">
                  <c:v>249</c:v>
                </c:pt>
                <c:pt idx="4">
                  <c:v>379</c:v>
                </c:pt>
                <c:pt idx="5">
                  <c:v>467</c:v>
                </c:pt>
                <c:pt idx="6">
                  <c:v>599</c:v>
                </c:pt>
                <c:pt idx="7">
                  <c:v>620</c:v>
                </c:pt>
                <c:pt idx="8">
                  <c:v>663</c:v>
                </c:pt>
                <c:pt idx="9">
                  <c:v>603</c:v>
                </c:pt>
                <c:pt idx="10">
                  <c:v>519</c:v>
                </c:pt>
                <c:pt idx="11">
                  <c:v>572</c:v>
                </c:pt>
                <c:pt idx="12">
                  <c:v>447</c:v>
                </c:pt>
                <c:pt idx="13">
                  <c:v>402</c:v>
                </c:pt>
                <c:pt idx="14">
                  <c:v>308</c:v>
                </c:pt>
                <c:pt idx="15">
                  <c:v>229</c:v>
                </c:pt>
                <c:pt idx="16">
                  <c:v>141</c:v>
                </c:pt>
                <c:pt idx="17">
                  <c:v>177</c:v>
                </c:pt>
                <c:pt idx="18">
                  <c:v>186</c:v>
                </c:pt>
              </c:numCache>
            </c:numRef>
          </c:val>
          <c:extLst>
            <c:ext xmlns:c16="http://schemas.microsoft.com/office/drawing/2014/chart" uri="{C3380CC4-5D6E-409C-BE32-E72D297353CC}">
              <c16:uniqueId val="{00000000-2D07-4051-B640-AC6F368B3E66}"/>
            </c:ext>
          </c:extLst>
        </c:ser>
        <c:dLbls>
          <c:showLegendKey val="0"/>
          <c:showVal val="1"/>
          <c:showCatName val="0"/>
          <c:showSerName val="0"/>
          <c:showPercent val="0"/>
          <c:showBubbleSize val="0"/>
        </c:dLbls>
        <c:gapWidth val="150"/>
        <c:shape val="box"/>
        <c:axId val="75583408"/>
        <c:axId val="75579248"/>
        <c:axId val="0"/>
      </c:bar3DChart>
      <c:catAx>
        <c:axId val="7558340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pl-PL"/>
          </a:p>
        </c:txPr>
        <c:crossAx val="75579248"/>
        <c:crosses val="autoZero"/>
        <c:auto val="1"/>
        <c:lblAlgn val="ctr"/>
        <c:lblOffset val="100"/>
        <c:noMultiLvlLbl val="0"/>
      </c:catAx>
      <c:valAx>
        <c:axId val="75579248"/>
        <c:scaling>
          <c:orientation val="minMax"/>
        </c:scaling>
        <c:delete val="1"/>
        <c:axPos val="l"/>
        <c:numFmt formatCode="General" sourceLinked="1"/>
        <c:majorTickMark val="none"/>
        <c:minorTickMark val="none"/>
        <c:tickLblPos val="nextTo"/>
        <c:crossAx val="75583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0321990740740737E-2"/>
          <c:y val="7.9365079365079361E-2"/>
          <c:w val="0.89391134259259264"/>
          <c:h val="0.67619047619048533"/>
        </c:manualLayout>
      </c:layout>
      <c:barChart>
        <c:barDir val="col"/>
        <c:grouping val="clustered"/>
        <c:varyColors val="0"/>
        <c:ser>
          <c:idx val="0"/>
          <c:order val="0"/>
          <c:tx>
            <c:strRef>
              <c:f>Sheet1!$A$2</c:f>
              <c:strCache>
                <c:ptCount val="1"/>
                <c:pt idx="0">
                  <c:v>liczba spraw</c:v>
                </c:pt>
              </c:strCache>
            </c:strRef>
          </c:tx>
          <c:spPr>
            <a:solidFill>
              <a:srgbClr val="6699FF"/>
            </a:solidFill>
            <a:ln w="3174">
              <a:solidFill>
                <a:srgbClr val="003366"/>
              </a:solidFill>
              <a:prstDash val="solid"/>
            </a:ln>
            <a:effectLst>
              <a:outerShdw dist="35921" dir="2700000" algn="br">
                <a:srgbClr val="000000"/>
              </a:outerShdw>
            </a:effectLst>
          </c:spPr>
          <c:invertIfNegative val="0"/>
          <c:dLbls>
            <c:spPr>
              <a:noFill/>
              <a:ln w="25182">
                <a:noFill/>
              </a:ln>
            </c:spPr>
            <c:txPr>
              <a:bodyPr/>
              <a:lstStyle/>
              <a:p>
                <a:pPr>
                  <a:defRPr sz="894"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Sheet1!$B$1:$S$1</c:f>
              <c:strCache>
                <c:ptCount val="18"/>
                <c:pt idx="0">
                  <c:v>2006/2007</c:v>
                </c:pt>
                <c:pt idx="1">
                  <c:v>2007/2008</c:v>
                </c:pt>
                <c:pt idx="2">
                  <c:v>2008/2009</c:v>
                </c:pt>
                <c:pt idx="3">
                  <c:v>2009/2010</c:v>
                </c:pt>
                <c:pt idx="4">
                  <c:v>2010/2011</c:v>
                </c:pt>
                <c:pt idx="5">
                  <c:v>2011/2012</c:v>
                </c:pt>
                <c:pt idx="6">
                  <c:v>2012/2013</c:v>
                </c:pt>
                <c:pt idx="7">
                  <c:v>2013/2014</c:v>
                </c:pt>
                <c:pt idx="8">
                  <c:v>2014/2015</c:v>
                </c:pt>
                <c:pt idx="9">
                  <c:v>2015/2016</c:v>
                </c:pt>
                <c:pt idx="10">
                  <c:v>2016/2017</c:v>
                </c:pt>
                <c:pt idx="11">
                  <c:v>2017/2018</c:v>
                </c:pt>
                <c:pt idx="12">
                  <c:v>2018/2019</c:v>
                </c:pt>
                <c:pt idx="13">
                  <c:v>2019/2020</c:v>
                </c:pt>
                <c:pt idx="14">
                  <c:v>2020/2021</c:v>
                </c:pt>
                <c:pt idx="15">
                  <c:v>2021/2022</c:v>
                </c:pt>
                <c:pt idx="16">
                  <c:v>2022/2023</c:v>
                </c:pt>
                <c:pt idx="17">
                  <c:v>2023/2024</c:v>
                </c:pt>
              </c:strCache>
            </c:strRef>
          </c:cat>
          <c:val>
            <c:numRef>
              <c:f>Sheet1!$B$2:$S$2</c:f>
              <c:numCache>
                <c:formatCode>General</c:formatCode>
                <c:ptCount val="18"/>
                <c:pt idx="0">
                  <c:v>38</c:v>
                </c:pt>
                <c:pt idx="1">
                  <c:v>68</c:v>
                </c:pt>
                <c:pt idx="2">
                  <c:v>78</c:v>
                </c:pt>
                <c:pt idx="3">
                  <c:v>53</c:v>
                </c:pt>
                <c:pt idx="4">
                  <c:v>27</c:v>
                </c:pt>
                <c:pt idx="5">
                  <c:v>83</c:v>
                </c:pt>
                <c:pt idx="6">
                  <c:v>29</c:v>
                </c:pt>
                <c:pt idx="7">
                  <c:v>11</c:v>
                </c:pt>
                <c:pt idx="8">
                  <c:v>8</c:v>
                </c:pt>
                <c:pt idx="9">
                  <c:v>15</c:v>
                </c:pt>
                <c:pt idx="10">
                  <c:v>9</c:v>
                </c:pt>
                <c:pt idx="11">
                  <c:v>5</c:v>
                </c:pt>
                <c:pt idx="12">
                  <c:v>9</c:v>
                </c:pt>
                <c:pt idx="13">
                  <c:v>10</c:v>
                </c:pt>
                <c:pt idx="14">
                  <c:v>1</c:v>
                </c:pt>
                <c:pt idx="15">
                  <c:v>2</c:v>
                </c:pt>
                <c:pt idx="16">
                  <c:v>0</c:v>
                </c:pt>
                <c:pt idx="17">
                  <c:v>0</c:v>
                </c:pt>
              </c:numCache>
            </c:numRef>
          </c:val>
          <c:extLst>
            <c:ext xmlns:c16="http://schemas.microsoft.com/office/drawing/2014/chart" uri="{C3380CC4-5D6E-409C-BE32-E72D297353CC}">
              <c16:uniqueId val="{00000000-58A0-4BED-AD72-37428C5C11C8}"/>
            </c:ext>
          </c:extLst>
        </c:ser>
        <c:dLbls>
          <c:showLegendKey val="0"/>
          <c:showVal val="1"/>
          <c:showCatName val="0"/>
          <c:showSerName val="0"/>
          <c:showPercent val="0"/>
          <c:showBubbleSize val="0"/>
        </c:dLbls>
        <c:gapWidth val="150"/>
        <c:axId val="434475712"/>
        <c:axId val="434476104"/>
      </c:barChart>
      <c:catAx>
        <c:axId val="434475712"/>
        <c:scaling>
          <c:orientation val="minMax"/>
        </c:scaling>
        <c:delete val="0"/>
        <c:axPos val="b"/>
        <c:numFmt formatCode="General" sourceLinked="1"/>
        <c:majorTickMark val="out"/>
        <c:minorTickMark val="none"/>
        <c:tickLblPos val="nextTo"/>
        <c:spPr>
          <a:ln w="3149">
            <a:solidFill>
              <a:schemeClr val="tx1"/>
            </a:solidFill>
            <a:prstDash val="solid"/>
          </a:ln>
        </c:spPr>
        <c:txPr>
          <a:bodyPr rot="-2700000" vert="horz"/>
          <a:lstStyle/>
          <a:p>
            <a:pPr>
              <a:defRPr sz="993" b="1" i="0" u="none" strike="noStrike" baseline="0">
                <a:solidFill>
                  <a:schemeClr val="tx1"/>
                </a:solidFill>
                <a:latin typeface="Arial"/>
                <a:ea typeface="Arial"/>
                <a:cs typeface="Arial"/>
              </a:defRPr>
            </a:pPr>
            <a:endParaRPr lang="pl-PL"/>
          </a:p>
        </c:txPr>
        <c:crossAx val="434476104"/>
        <c:crosses val="autoZero"/>
        <c:auto val="1"/>
        <c:lblAlgn val="ctr"/>
        <c:lblOffset val="100"/>
        <c:tickLblSkip val="1"/>
        <c:tickMarkSkip val="1"/>
        <c:noMultiLvlLbl val="0"/>
      </c:catAx>
      <c:valAx>
        <c:axId val="434476104"/>
        <c:scaling>
          <c:orientation val="minMax"/>
        </c:scaling>
        <c:delete val="1"/>
        <c:axPos val="l"/>
        <c:numFmt formatCode="General" sourceLinked="1"/>
        <c:majorTickMark val="out"/>
        <c:minorTickMark val="none"/>
        <c:tickLblPos val="nextTo"/>
        <c:crossAx val="434475712"/>
        <c:crosses val="autoZero"/>
        <c:crossBetween val="between"/>
      </c:valAx>
      <c:spPr>
        <a:noFill/>
        <a:ln w="25390">
          <a:noFill/>
        </a:ln>
      </c:spPr>
    </c:plotArea>
    <c:plotVisOnly val="1"/>
    <c:dispBlanksAs val="gap"/>
    <c:showDLblsOverMax val="0"/>
  </c:chart>
  <c:spPr>
    <a:noFill/>
    <a:ln>
      <a:noFill/>
    </a:ln>
  </c:spPr>
  <c:txPr>
    <a:bodyPr/>
    <a:lstStyle/>
    <a:p>
      <a:pPr>
        <a:defRPr sz="894" b="1" i="0" u="none" strike="noStrike" baseline="0">
          <a:solidFill>
            <a:schemeClr val="tx1"/>
          </a:solidFill>
          <a:latin typeface="Arial"/>
          <a:ea typeface="Arial"/>
          <a:cs typeface="Arial"/>
        </a:defRPr>
      </a:pPr>
      <a:endParaRPr lang="pl-PL"/>
    </a:p>
  </c:txPr>
  <c:externalData r:id="rId1">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9489120370370365E-2"/>
          <c:y val="7.5301204819277434E-2"/>
          <c:w val="0.89529675925925922"/>
          <c:h val="0.69277108433734935"/>
        </c:manualLayout>
      </c:layout>
      <c:lineChart>
        <c:grouping val="standard"/>
        <c:varyColors val="0"/>
        <c:ser>
          <c:idx val="0"/>
          <c:order val="0"/>
          <c:tx>
            <c:strRef>
              <c:f>Sheet1!$A$2</c:f>
              <c:strCache>
                <c:ptCount val="1"/>
                <c:pt idx="0">
                  <c:v>studenci</c:v>
                </c:pt>
              </c:strCache>
            </c:strRef>
          </c:tx>
          <c:spPr>
            <a:ln w="25134">
              <a:solidFill>
                <a:srgbClr val="3366FF"/>
              </a:solidFill>
              <a:prstDash val="solid"/>
            </a:ln>
          </c:spPr>
          <c:marker>
            <c:symbol val="circle"/>
            <c:size val="2"/>
            <c:spPr>
              <a:solidFill>
                <a:srgbClr val="6699FF"/>
              </a:solidFill>
              <a:ln>
                <a:solidFill>
                  <a:srgbClr val="0066CC"/>
                </a:solidFill>
                <a:prstDash val="solid"/>
              </a:ln>
              <a:effectLst>
                <a:outerShdw dist="35921" dir="2700000" algn="br">
                  <a:srgbClr val="000000"/>
                </a:outerShdw>
              </a:effectLst>
            </c:spPr>
          </c:marker>
          <c:dLbls>
            <c:spPr>
              <a:noFill/>
              <a:ln>
                <a:noFill/>
              </a:ln>
              <a:effectLst/>
            </c:spPr>
            <c:txPr>
              <a:bodyPr wrap="square" lIns="38100" tIns="19050" rIns="38100" bIns="19050" anchor="ctr">
                <a:spAutoFit/>
              </a:bodyPr>
              <a:lstStyle/>
              <a:p>
                <a:pPr>
                  <a:defRPr sz="1000" baseline="0"/>
                </a:pPr>
                <a:endParaRPr lang="pl-P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Sheet1!$B$1:$S$1</c:f>
              <c:strCache>
                <c:ptCount val="18"/>
                <c:pt idx="0">
                  <c:v>2006/2007</c:v>
                </c:pt>
                <c:pt idx="1">
                  <c:v>2007/2008</c:v>
                </c:pt>
                <c:pt idx="2">
                  <c:v>2008/2009</c:v>
                </c:pt>
                <c:pt idx="3">
                  <c:v>2009/2010</c:v>
                </c:pt>
                <c:pt idx="4">
                  <c:v>2010/2011</c:v>
                </c:pt>
                <c:pt idx="5">
                  <c:v>2011/2012</c:v>
                </c:pt>
                <c:pt idx="6">
                  <c:v>2012/2013</c:v>
                </c:pt>
                <c:pt idx="7">
                  <c:v>2013/2014</c:v>
                </c:pt>
                <c:pt idx="8">
                  <c:v>2014/2015</c:v>
                </c:pt>
                <c:pt idx="9">
                  <c:v>2015/2016</c:v>
                </c:pt>
                <c:pt idx="10">
                  <c:v>2016/2017</c:v>
                </c:pt>
                <c:pt idx="11">
                  <c:v>2017/2018</c:v>
                </c:pt>
                <c:pt idx="12">
                  <c:v>2018/2019</c:v>
                </c:pt>
                <c:pt idx="13">
                  <c:v>2019/2020</c:v>
                </c:pt>
                <c:pt idx="14">
                  <c:v>2020/2021</c:v>
                </c:pt>
                <c:pt idx="15">
                  <c:v>2021/2022</c:v>
                </c:pt>
                <c:pt idx="16">
                  <c:v>2022/2023</c:v>
                </c:pt>
                <c:pt idx="17">
                  <c:v>2023/2024</c:v>
                </c:pt>
              </c:strCache>
            </c:strRef>
          </c:cat>
          <c:val>
            <c:numRef>
              <c:f>Sheet1!$B$2:$S$2</c:f>
              <c:numCache>
                <c:formatCode>General</c:formatCode>
                <c:ptCount val="18"/>
                <c:pt idx="0">
                  <c:v>21</c:v>
                </c:pt>
                <c:pt idx="1">
                  <c:v>27</c:v>
                </c:pt>
                <c:pt idx="2">
                  <c:v>20</c:v>
                </c:pt>
                <c:pt idx="3">
                  <c:v>35</c:v>
                </c:pt>
                <c:pt idx="4">
                  <c:v>12</c:v>
                </c:pt>
                <c:pt idx="5">
                  <c:v>40</c:v>
                </c:pt>
                <c:pt idx="6">
                  <c:v>43</c:v>
                </c:pt>
                <c:pt idx="7">
                  <c:v>31</c:v>
                </c:pt>
                <c:pt idx="8">
                  <c:v>17</c:v>
                </c:pt>
                <c:pt idx="9">
                  <c:v>13</c:v>
                </c:pt>
                <c:pt idx="10">
                  <c:v>15</c:v>
                </c:pt>
                <c:pt idx="11">
                  <c:v>13</c:v>
                </c:pt>
                <c:pt idx="12">
                  <c:v>9</c:v>
                </c:pt>
                <c:pt idx="13">
                  <c:v>14</c:v>
                </c:pt>
                <c:pt idx="14">
                  <c:v>14</c:v>
                </c:pt>
                <c:pt idx="15">
                  <c:v>4</c:v>
                </c:pt>
                <c:pt idx="16">
                  <c:v>4</c:v>
                </c:pt>
                <c:pt idx="17">
                  <c:v>11</c:v>
                </c:pt>
              </c:numCache>
            </c:numRef>
          </c:val>
          <c:smooth val="1"/>
          <c:extLst>
            <c:ext xmlns:c16="http://schemas.microsoft.com/office/drawing/2014/chart" uri="{C3380CC4-5D6E-409C-BE32-E72D297353CC}">
              <c16:uniqueId val="{0000000D-ED8B-4731-BC5C-0EB564A35E5A}"/>
            </c:ext>
          </c:extLst>
        </c:ser>
        <c:ser>
          <c:idx val="1"/>
          <c:order val="1"/>
          <c:tx>
            <c:strRef>
              <c:f>Sheet1!$A$3</c:f>
              <c:strCache>
                <c:ptCount val="1"/>
                <c:pt idx="0">
                  <c:v>opiekunowie</c:v>
                </c:pt>
              </c:strCache>
            </c:strRef>
          </c:tx>
          <c:spPr>
            <a:ln w="25134">
              <a:solidFill>
                <a:schemeClr val="tx1"/>
              </a:solidFill>
              <a:prstDash val="solid"/>
            </a:ln>
          </c:spPr>
          <c:marker>
            <c:symbol val="circle"/>
            <c:size val="2"/>
            <c:spPr>
              <a:solidFill>
                <a:srgbClr val="3366CC"/>
              </a:solidFill>
              <a:ln>
                <a:solidFill>
                  <a:srgbClr val="003366"/>
                </a:solidFill>
                <a:prstDash val="solid"/>
              </a:ln>
              <a:effectLst>
                <a:outerShdw dist="35921" dir="2700000" algn="br">
                  <a:srgbClr val="000000"/>
                </a:outerShdw>
              </a:effectLst>
            </c:spPr>
          </c:marker>
          <c:dLbls>
            <c:spPr>
              <a:noFill/>
              <a:ln>
                <a:noFill/>
              </a:ln>
              <a:effectLst/>
            </c:spPr>
            <c:txPr>
              <a:bodyPr wrap="square" lIns="38100" tIns="19050" rIns="38100" bIns="19050" anchor="ctr">
                <a:spAutoFit/>
              </a:bodyPr>
              <a:lstStyle/>
              <a:p>
                <a:pPr>
                  <a:defRPr sz="1000" baseline="0"/>
                </a:pPr>
                <a:endParaRPr lang="pl-P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Sheet1!$B$1:$S$1</c:f>
              <c:strCache>
                <c:ptCount val="18"/>
                <c:pt idx="0">
                  <c:v>2006/2007</c:v>
                </c:pt>
                <c:pt idx="1">
                  <c:v>2007/2008</c:v>
                </c:pt>
                <c:pt idx="2">
                  <c:v>2008/2009</c:v>
                </c:pt>
                <c:pt idx="3">
                  <c:v>2009/2010</c:v>
                </c:pt>
                <c:pt idx="4">
                  <c:v>2010/2011</c:v>
                </c:pt>
                <c:pt idx="5">
                  <c:v>2011/2012</c:v>
                </c:pt>
                <c:pt idx="6">
                  <c:v>2012/2013</c:v>
                </c:pt>
                <c:pt idx="7">
                  <c:v>2013/2014</c:v>
                </c:pt>
                <c:pt idx="8">
                  <c:v>2014/2015</c:v>
                </c:pt>
                <c:pt idx="9">
                  <c:v>2015/2016</c:v>
                </c:pt>
                <c:pt idx="10">
                  <c:v>2016/2017</c:v>
                </c:pt>
                <c:pt idx="11">
                  <c:v>2017/2018</c:v>
                </c:pt>
                <c:pt idx="12">
                  <c:v>2018/2019</c:v>
                </c:pt>
                <c:pt idx="13">
                  <c:v>2019/2020</c:v>
                </c:pt>
                <c:pt idx="14">
                  <c:v>2020/2021</c:v>
                </c:pt>
                <c:pt idx="15">
                  <c:v>2021/2022</c:v>
                </c:pt>
                <c:pt idx="16">
                  <c:v>2022/2023</c:v>
                </c:pt>
                <c:pt idx="17">
                  <c:v>2023/2024</c:v>
                </c:pt>
              </c:strCache>
            </c:strRef>
          </c:cat>
          <c:val>
            <c:numRef>
              <c:f>Sheet1!$B$3:$S$3</c:f>
              <c:numCache>
                <c:formatCode>General</c:formatCode>
                <c:ptCount val="18"/>
                <c:pt idx="0">
                  <c:v>8</c:v>
                </c:pt>
                <c:pt idx="1">
                  <c:v>9</c:v>
                </c:pt>
                <c:pt idx="2">
                  <c:v>9</c:v>
                </c:pt>
                <c:pt idx="3">
                  <c:v>9</c:v>
                </c:pt>
                <c:pt idx="4">
                  <c:v>1</c:v>
                </c:pt>
                <c:pt idx="5">
                  <c:v>9</c:v>
                </c:pt>
                <c:pt idx="6">
                  <c:v>9</c:v>
                </c:pt>
                <c:pt idx="7">
                  <c:v>3</c:v>
                </c:pt>
                <c:pt idx="8">
                  <c:v>3</c:v>
                </c:pt>
                <c:pt idx="9">
                  <c:v>2</c:v>
                </c:pt>
                <c:pt idx="10">
                  <c:v>2</c:v>
                </c:pt>
                <c:pt idx="11">
                  <c:v>2</c:v>
                </c:pt>
                <c:pt idx="12">
                  <c:v>2</c:v>
                </c:pt>
                <c:pt idx="13">
                  <c:v>2</c:v>
                </c:pt>
                <c:pt idx="14">
                  <c:v>2</c:v>
                </c:pt>
                <c:pt idx="15">
                  <c:v>2</c:v>
                </c:pt>
                <c:pt idx="16">
                  <c:v>2</c:v>
                </c:pt>
                <c:pt idx="17">
                  <c:v>2</c:v>
                </c:pt>
              </c:numCache>
            </c:numRef>
          </c:val>
          <c:smooth val="1"/>
          <c:extLst>
            <c:ext xmlns:c16="http://schemas.microsoft.com/office/drawing/2014/chart" uri="{C3380CC4-5D6E-409C-BE32-E72D297353CC}">
              <c16:uniqueId val="{0000001D-ED8B-4731-BC5C-0EB564A35E5A}"/>
            </c:ext>
          </c:extLst>
        </c:ser>
        <c:dLbls>
          <c:dLblPos val="t"/>
          <c:showLegendKey val="0"/>
          <c:showVal val="1"/>
          <c:showCatName val="0"/>
          <c:showSerName val="0"/>
          <c:showPercent val="0"/>
          <c:showBubbleSize val="0"/>
        </c:dLbls>
        <c:upDownBars>
          <c:gapWidth val="150"/>
          <c:upBars>
            <c:spPr>
              <a:solidFill>
                <a:schemeClr val="bg1"/>
              </a:solidFill>
              <a:ln w="3143">
                <a:solidFill>
                  <a:schemeClr val="tx1"/>
                </a:solidFill>
                <a:prstDash val="solid"/>
              </a:ln>
            </c:spPr>
          </c:upBars>
          <c:downBars>
            <c:spPr>
              <a:noFill/>
              <a:ln w="9424">
                <a:noFill/>
              </a:ln>
            </c:spPr>
          </c:downBars>
        </c:upDownBars>
        <c:marker val="1"/>
        <c:smooth val="0"/>
        <c:axId val="431717232"/>
        <c:axId val="431718016"/>
      </c:lineChart>
      <c:catAx>
        <c:axId val="431717232"/>
        <c:scaling>
          <c:orientation val="minMax"/>
        </c:scaling>
        <c:delete val="0"/>
        <c:axPos val="b"/>
        <c:numFmt formatCode="General" sourceLinked="0"/>
        <c:majorTickMark val="out"/>
        <c:minorTickMark val="none"/>
        <c:tickLblPos val="nextTo"/>
        <c:spPr>
          <a:ln w="3143">
            <a:solidFill>
              <a:schemeClr val="tx1"/>
            </a:solidFill>
            <a:prstDash val="solid"/>
          </a:ln>
        </c:spPr>
        <c:txPr>
          <a:bodyPr rot="-2700000" vert="horz"/>
          <a:lstStyle/>
          <a:p>
            <a:pPr>
              <a:defRPr sz="990" b="1" i="0" u="none" strike="noStrike" baseline="0">
                <a:solidFill>
                  <a:schemeClr val="tx1"/>
                </a:solidFill>
                <a:latin typeface="Arial"/>
                <a:ea typeface="Arial"/>
                <a:cs typeface="Arial"/>
              </a:defRPr>
            </a:pPr>
            <a:endParaRPr lang="pl-PL"/>
          </a:p>
        </c:txPr>
        <c:crossAx val="431718016"/>
        <c:crosses val="autoZero"/>
        <c:auto val="1"/>
        <c:lblAlgn val="ctr"/>
        <c:lblOffset val="100"/>
        <c:tickLblSkip val="1"/>
        <c:tickMarkSkip val="1"/>
        <c:noMultiLvlLbl val="0"/>
      </c:catAx>
      <c:valAx>
        <c:axId val="431718016"/>
        <c:scaling>
          <c:orientation val="minMax"/>
        </c:scaling>
        <c:delete val="1"/>
        <c:axPos val="l"/>
        <c:numFmt formatCode="General" sourceLinked="1"/>
        <c:majorTickMark val="out"/>
        <c:minorTickMark val="none"/>
        <c:tickLblPos val="nextTo"/>
        <c:crossAx val="431717232"/>
        <c:crosses val="autoZero"/>
        <c:crossBetween val="between"/>
      </c:valAx>
      <c:spPr>
        <a:noFill/>
        <a:ln w="25374">
          <a:noFill/>
        </a:ln>
      </c:spPr>
    </c:plotArea>
    <c:plotVisOnly val="1"/>
    <c:dispBlanksAs val="gap"/>
    <c:showDLblsOverMax val="0"/>
  </c:chart>
  <c:spPr>
    <a:noFill/>
    <a:ln>
      <a:noFill/>
    </a:ln>
  </c:spPr>
  <c:txPr>
    <a:bodyPr/>
    <a:lstStyle/>
    <a:p>
      <a:pPr>
        <a:defRPr sz="890" b="1" i="0" u="none" strike="noStrike" baseline="0">
          <a:solidFill>
            <a:schemeClr val="tx1"/>
          </a:solidFill>
          <a:latin typeface="Arial"/>
          <a:ea typeface="Arial"/>
          <a:cs typeface="Arial"/>
        </a:defRPr>
      </a:pPr>
      <a:endParaRPr lang="pl-PL"/>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8333333333333333"/>
          <c:y val="7.7639751552795039E-2"/>
          <c:w val="0.57500000000000062"/>
          <c:h val="0.85714285714285765"/>
        </c:manualLayout>
      </c:layout>
      <c:barChart>
        <c:barDir val="bar"/>
        <c:grouping val="clustered"/>
        <c:varyColors val="0"/>
        <c:ser>
          <c:idx val="0"/>
          <c:order val="0"/>
          <c:spPr>
            <a:solidFill>
              <a:srgbClr val="6699FF"/>
            </a:solidFill>
            <a:ln w="3174">
              <a:solidFill>
                <a:srgbClr val="003366"/>
              </a:solidFill>
              <a:prstDash val="solid"/>
            </a:ln>
            <a:effectLst>
              <a:outerShdw dist="35921" dir="2700000" algn="br">
                <a:srgbClr val="000000"/>
              </a:outerShdw>
            </a:effectLst>
          </c:spPr>
          <c:invertIfNegative val="0"/>
          <c:dLbls>
            <c:spPr>
              <a:noFill/>
              <a:ln w="15144">
                <a:noFill/>
              </a:ln>
            </c:spPr>
            <c:txPr>
              <a:bodyPr/>
              <a:lstStyle/>
              <a:p>
                <a:pPr>
                  <a:defRPr sz="1100"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Sheet1!$A$2:$A$22</c:f>
              <c:strCache>
                <c:ptCount val="21"/>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pt idx="13">
                  <c:v>2016/2017</c:v>
                </c:pt>
                <c:pt idx="14">
                  <c:v>2017/2018</c:v>
                </c:pt>
                <c:pt idx="15">
                  <c:v>2018/2019</c:v>
                </c:pt>
                <c:pt idx="16">
                  <c:v>2019/2020</c:v>
                </c:pt>
                <c:pt idx="17">
                  <c:v>2020/2021</c:v>
                </c:pt>
                <c:pt idx="18">
                  <c:v>2021/2022</c:v>
                </c:pt>
                <c:pt idx="19">
                  <c:v>2022/2023</c:v>
                </c:pt>
                <c:pt idx="20">
                  <c:v>2023/2024</c:v>
                </c:pt>
              </c:strCache>
            </c:strRef>
          </c:cat>
          <c:val>
            <c:numRef>
              <c:f>Sheet1!$B$2:$B$22</c:f>
              <c:numCache>
                <c:formatCode>General</c:formatCode>
                <c:ptCount val="21"/>
                <c:pt idx="0">
                  <c:v>1408</c:v>
                </c:pt>
                <c:pt idx="1">
                  <c:v>1630</c:v>
                </c:pt>
                <c:pt idx="2">
                  <c:v>2397</c:v>
                </c:pt>
                <c:pt idx="3">
                  <c:v>2327</c:v>
                </c:pt>
                <c:pt idx="4">
                  <c:v>2622</c:v>
                </c:pt>
                <c:pt idx="5">
                  <c:v>2769</c:v>
                </c:pt>
                <c:pt idx="6">
                  <c:v>3214</c:v>
                </c:pt>
                <c:pt idx="7">
                  <c:v>3934</c:v>
                </c:pt>
                <c:pt idx="8">
                  <c:v>4057</c:v>
                </c:pt>
                <c:pt idx="9">
                  <c:v>3241</c:v>
                </c:pt>
                <c:pt idx="10">
                  <c:v>3428</c:v>
                </c:pt>
                <c:pt idx="11">
                  <c:v>3383</c:v>
                </c:pt>
                <c:pt idx="12">
                  <c:v>2709</c:v>
                </c:pt>
                <c:pt idx="13">
                  <c:v>1787</c:v>
                </c:pt>
                <c:pt idx="14">
                  <c:v>1568</c:v>
                </c:pt>
                <c:pt idx="15">
                  <c:v>1265</c:v>
                </c:pt>
                <c:pt idx="16">
                  <c:v>743</c:v>
                </c:pt>
                <c:pt idx="17">
                  <c:v>480</c:v>
                </c:pt>
                <c:pt idx="18">
                  <c:v>397</c:v>
                </c:pt>
                <c:pt idx="19">
                  <c:v>595</c:v>
                </c:pt>
                <c:pt idx="20">
                  <c:v>566</c:v>
                </c:pt>
              </c:numCache>
            </c:numRef>
          </c:val>
          <c:extLst>
            <c:ext xmlns:c16="http://schemas.microsoft.com/office/drawing/2014/chart" uri="{C3380CC4-5D6E-409C-BE32-E72D297353CC}">
              <c16:uniqueId val="{00000000-2FE2-40A9-8AFA-AF9826D977D2}"/>
            </c:ext>
          </c:extLst>
        </c:ser>
        <c:dLbls>
          <c:showLegendKey val="0"/>
          <c:showVal val="0"/>
          <c:showCatName val="0"/>
          <c:showSerName val="0"/>
          <c:showPercent val="0"/>
          <c:showBubbleSize val="0"/>
        </c:dLbls>
        <c:gapWidth val="150"/>
        <c:axId val="422929696"/>
        <c:axId val="422934400"/>
      </c:barChart>
      <c:catAx>
        <c:axId val="422929696"/>
        <c:scaling>
          <c:orientation val="minMax"/>
        </c:scaling>
        <c:delete val="0"/>
        <c:axPos val="l"/>
        <c:numFmt formatCode="General" sourceLinked="1"/>
        <c:majorTickMark val="out"/>
        <c:minorTickMark val="none"/>
        <c:tickLblPos val="nextTo"/>
        <c:spPr>
          <a:ln w="1894">
            <a:solidFill>
              <a:schemeClr val="tx1"/>
            </a:solidFill>
            <a:prstDash val="solid"/>
          </a:ln>
        </c:spPr>
        <c:txPr>
          <a:bodyPr rot="0" vert="horz"/>
          <a:lstStyle/>
          <a:p>
            <a:pPr>
              <a:defRPr sz="1100" b="1" i="0" u="none" strike="noStrike" baseline="0">
                <a:solidFill>
                  <a:schemeClr val="tx1"/>
                </a:solidFill>
                <a:latin typeface="Arial"/>
                <a:ea typeface="Arial"/>
                <a:cs typeface="Arial"/>
              </a:defRPr>
            </a:pPr>
            <a:endParaRPr lang="pl-PL"/>
          </a:p>
        </c:txPr>
        <c:crossAx val="422934400"/>
        <c:crosses val="autoZero"/>
        <c:auto val="1"/>
        <c:lblAlgn val="ctr"/>
        <c:lblOffset val="100"/>
        <c:tickLblSkip val="1"/>
        <c:tickMarkSkip val="1"/>
        <c:noMultiLvlLbl val="0"/>
      </c:catAx>
      <c:valAx>
        <c:axId val="422934400"/>
        <c:scaling>
          <c:orientation val="minMax"/>
        </c:scaling>
        <c:delete val="1"/>
        <c:axPos val="b"/>
        <c:numFmt formatCode="General" sourceLinked="1"/>
        <c:majorTickMark val="out"/>
        <c:minorTickMark val="none"/>
        <c:tickLblPos val="none"/>
        <c:crossAx val="422929696"/>
        <c:crosses val="autoZero"/>
        <c:crossBetween val="between"/>
      </c:valAx>
      <c:spPr>
        <a:noFill/>
        <a:ln w="25391">
          <a:noFill/>
        </a:ln>
      </c:spPr>
    </c:plotArea>
    <c:plotVisOnly val="1"/>
    <c:dispBlanksAs val="gap"/>
    <c:showDLblsOverMax val="0"/>
  </c:chart>
  <c:spPr>
    <a:noFill/>
    <a:ln>
      <a:noFill/>
    </a:ln>
  </c:spPr>
  <c:txPr>
    <a:bodyPr/>
    <a:lstStyle/>
    <a:p>
      <a:pPr>
        <a:defRPr sz="343" b="0" i="0" u="none" strike="noStrike" baseline="0">
          <a:solidFill>
            <a:schemeClr val="tx1"/>
          </a:solidFill>
          <a:latin typeface="Arial"/>
          <a:ea typeface="Arial"/>
          <a:cs typeface="Arial"/>
        </a:defRPr>
      </a:pPr>
      <a:endParaRPr lang="pl-PL"/>
    </a:p>
  </c:txPr>
  <c:externalData r:id="rId1">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manualLayout>
          <c:layoutTarget val="inner"/>
          <c:xMode val="edge"/>
          <c:yMode val="edge"/>
          <c:x val="4.0974529346622372E-2"/>
          <c:y val="2.6607538802660816E-2"/>
          <c:w val="0.95570321151716564"/>
          <c:h val="0.80266075388026559"/>
        </c:manualLayout>
      </c:layout>
      <c:barChart>
        <c:barDir val="col"/>
        <c:grouping val="clustered"/>
        <c:varyColors val="0"/>
        <c:ser>
          <c:idx val="0"/>
          <c:order val="0"/>
          <c:tx>
            <c:strRef>
              <c:f>Sheet1!$B$1</c:f>
              <c:strCache>
                <c:ptCount val="1"/>
              </c:strCache>
            </c:strRef>
          </c:tx>
          <c:spPr>
            <a:solidFill>
              <a:srgbClr val="6699FF"/>
            </a:solidFill>
            <a:ln w="3174">
              <a:solidFill>
                <a:srgbClr val="003366"/>
              </a:solidFill>
              <a:prstDash val="solid"/>
            </a:ln>
            <a:effectLst>
              <a:outerShdw dist="35921" dir="2700000" algn="br">
                <a:srgbClr val="000000"/>
              </a:outerShdw>
            </a:effectLst>
          </c:spPr>
          <c:invertIfNegative val="0"/>
          <c:cat>
            <c:strRef>
              <c:f>Sheet1!$A$2:$A$16</c:f>
              <c:strCache>
                <c:ptCount val="15"/>
                <c:pt idx="0">
                  <c:v>Karne</c:v>
                </c:pt>
                <c:pt idx="1">
                  <c:v>Cywilne</c:v>
                </c:pt>
                <c:pt idx="2">
                  <c:v>Rodzinne</c:v>
                </c:pt>
                <c:pt idx="3">
                  <c:v>Spadko-we</c:v>
                </c:pt>
                <c:pt idx="4">
                  <c:v>Praca i bezro-bocie</c:v>
                </c:pt>
                <c:pt idx="5">
                  <c:v>Świadcze-nia społeczne</c:v>
                </c:pt>
                <c:pt idx="6">
                  <c:v>Administra-cyjne</c:v>
                </c:pt>
                <c:pt idx="7">
                  <c:v>Lokalowe i spół-dzielcze</c:v>
                </c:pt>
                <c:pt idx="8">
                  <c:v>Finan-sowe</c:v>
                </c:pt>
                <c:pt idx="9">
                  <c:v>Przemoc wobec kobiet</c:v>
                </c:pt>
                <c:pt idx="10">
                  <c:v>Uchodźcy i cudzo-ziemcy</c:v>
                </c:pt>
                <c:pt idx="11">
                  <c:v>Niepełno-sprawni</c:v>
                </c:pt>
                <c:pt idx="12">
                  <c:v>Służba zdrowia</c:v>
                </c:pt>
                <c:pt idx="13">
                  <c:v>NGO</c:v>
                </c:pt>
                <c:pt idx="14">
                  <c:v>inne</c:v>
                </c:pt>
              </c:strCache>
            </c:strRef>
          </c:cat>
          <c:val>
            <c:numRef>
              <c:f>Sheet1!$B$2:$B$16</c:f>
              <c:numCache>
                <c:formatCode>General</c:formatCode>
                <c:ptCount val="15"/>
                <c:pt idx="0">
                  <c:v>83</c:v>
                </c:pt>
                <c:pt idx="1">
                  <c:v>38</c:v>
                </c:pt>
                <c:pt idx="2">
                  <c:v>34</c:v>
                </c:pt>
                <c:pt idx="3">
                  <c:v>16</c:v>
                </c:pt>
                <c:pt idx="4">
                  <c:v>20</c:v>
                </c:pt>
                <c:pt idx="5">
                  <c:v>3</c:v>
                </c:pt>
                <c:pt idx="6">
                  <c:v>15</c:v>
                </c:pt>
                <c:pt idx="7">
                  <c:v>10</c:v>
                </c:pt>
                <c:pt idx="8">
                  <c:v>24</c:v>
                </c:pt>
                <c:pt idx="9">
                  <c:v>0</c:v>
                </c:pt>
                <c:pt idx="10">
                  <c:v>16</c:v>
                </c:pt>
                <c:pt idx="11">
                  <c:v>0</c:v>
                </c:pt>
                <c:pt idx="12">
                  <c:v>6</c:v>
                </c:pt>
                <c:pt idx="13">
                  <c:v>0</c:v>
                </c:pt>
                <c:pt idx="14">
                  <c:v>3</c:v>
                </c:pt>
              </c:numCache>
            </c:numRef>
          </c:val>
          <c:extLst>
            <c:ext xmlns:c16="http://schemas.microsoft.com/office/drawing/2014/chart" uri="{C3380CC4-5D6E-409C-BE32-E72D297353CC}">
              <c16:uniqueId val="{00000000-A981-4223-963A-25CA4405EE85}"/>
            </c:ext>
          </c:extLst>
        </c:ser>
        <c:dLbls>
          <c:showLegendKey val="0"/>
          <c:showVal val="0"/>
          <c:showCatName val="0"/>
          <c:showSerName val="0"/>
          <c:showPercent val="0"/>
          <c:showBubbleSize val="0"/>
        </c:dLbls>
        <c:gapWidth val="150"/>
        <c:axId val="431711744"/>
        <c:axId val="431720760"/>
      </c:barChart>
      <c:catAx>
        <c:axId val="431711744"/>
        <c:scaling>
          <c:orientation val="minMax"/>
        </c:scaling>
        <c:delete val="0"/>
        <c:axPos val="b"/>
        <c:numFmt formatCode="General" sourceLinked="1"/>
        <c:majorTickMark val="out"/>
        <c:minorTickMark val="none"/>
        <c:tickLblPos val="low"/>
        <c:spPr>
          <a:ln w="3065">
            <a:solidFill>
              <a:schemeClr val="tx1"/>
            </a:solidFill>
            <a:prstDash val="solid"/>
          </a:ln>
        </c:spPr>
        <c:txPr>
          <a:bodyPr rot="-2700000" vert="horz"/>
          <a:lstStyle/>
          <a:p>
            <a:pPr>
              <a:defRPr sz="1088" b="0" i="0" u="none" strike="noStrike" baseline="0">
                <a:solidFill>
                  <a:schemeClr val="tx1"/>
                </a:solidFill>
                <a:latin typeface="Arial"/>
                <a:ea typeface="Arial"/>
                <a:cs typeface="Arial"/>
              </a:defRPr>
            </a:pPr>
            <a:endParaRPr lang="pl-PL"/>
          </a:p>
        </c:txPr>
        <c:crossAx val="431720760"/>
        <c:crosses val="autoZero"/>
        <c:auto val="1"/>
        <c:lblAlgn val="ctr"/>
        <c:lblOffset val="100"/>
        <c:tickMarkSkip val="1"/>
        <c:noMultiLvlLbl val="0"/>
      </c:catAx>
      <c:valAx>
        <c:axId val="431720760"/>
        <c:scaling>
          <c:orientation val="minMax"/>
        </c:scaling>
        <c:delete val="0"/>
        <c:axPos val="l"/>
        <c:numFmt formatCode="General" sourceLinked="1"/>
        <c:majorTickMark val="out"/>
        <c:minorTickMark val="none"/>
        <c:tickLblPos val="nextTo"/>
        <c:spPr>
          <a:ln w="3065">
            <a:solidFill>
              <a:schemeClr val="tx1"/>
            </a:solidFill>
            <a:prstDash val="solid"/>
          </a:ln>
        </c:spPr>
        <c:txPr>
          <a:bodyPr rot="0" vert="horz"/>
          <a:lstStyle/>
          <a:p>
            <a:pPr>
              <a:defRPr sz="942" b="0" i="0" u="none" strike="noStrike" baseline="0">
                <a:solidFill>
                  <a:schemeClr val="tx1"/>
                </a:solidFill>
                <a:latin typeface="Arial"/>
                <a:ea typeface="Arial"/>
                <a:cs typeface="Arial"/>
              </a:defRPr>
            </a:pPr>
            <a:endParaRPr lang="pl-PL"/>
          </a:p>
        </c:txPr>
        <c:crossAx val="431711744"/>
        <c:crosses val="autoZero"/>
        <c:crossBetween val="between"/>
      </c:valAx>
      <c:dTable>
        <c:showHorzBorder val="0"/>
        <c:showVertBorder val="1"/>
        <c:showOutline val="0"/>
        <c:showKeys val="0"/>
        <c:spPr>
          <a:ln w="3065">
            <a:solidFill>
              <a:schemeClr val="tx1"/>
            </a:solidFill>
            <a:prstDash val="solid"/>
          </a:ln>
        </c:spPr>
        <c:txPr>
          <a:bodyPr/>
          <a:lstStyle/>
          <a:p>
            <a:pPr rtl="0">
              <a:defRPr sz="773" b="0" i="0" u="none" strike="noStrike" baseline="0">
                <a:solidFill>
                  <a:schemeClr val="tx1"/>
                </a:solidFill>
                <a:latin typeface="Arial"/>
                <a:ea typeface="Arial"/>
                <a:cs typeface="Arial"/>
              </a:defRPr>
            </a:pPr>
            <a:endParaRPr lang="pl-PL"/>
          </a:p>
        </c:txPr>
      </c:dTable>
      <c:spPr>
        <a:solidFill>
          <a:schemeClr val="bg1"/>
        </a:solidFill>
        <a:ln w="24530">
          <a:noFill/>
        </a:ln>
      </c:spPr>
    </c:plotArea>
    <c:plotVisOnly val="1"/>
    <c:dispBlanksAs val="gap"/>
    <c:showDLblsOverMax val="0"/>
  </c:chart>
  <c:spPr>
    <a:noFill/>
    <a:ln>
      <a:noFill/>
    </a:ln>
  </c:spPr>
  <c:txPr>
    <a:bodyPr/>
    <a:lstStyle/>
    <a:p>
      <a:pPr>
        <a:defRPr sz="967" b="0" i="0" u="none" strike="noStrike" baseline="0">
          <a:solidFill>
            <a:schemeClr val="tx1"/>
          </a:solidFill>
          <a:latin typeface="Arial"/>
          <a:ea typeface="Arial"/>
          <a:cs typeface="Arial"/>
        </a:defRPr>
      </a:pPr>
      <a:endParaRPr lang="pl-PL"/>
    </a:p>
  </c:txPr>
  <c:externalData r:id="rId1">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0000"/>
                    </a:solidFill>
                    <a:latin typeface="+mn-lt"/>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Arkusz2!$B$4:$B$22</c:f>
              <c:strCache>
                <c:ptCount val="19"/>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pt idx="13">
                  <c:v>2016/2017</c:v>
                </c:pt>
                <c:pt idx="14">
                  <c:v>2017/2018</c:v>
                </c:pt>
                <c:pt idx="15">
                  <c:v>2018/2019</c:v>
                </c:pt>
                <c:pt idx="16">
                  <c:v>2019/2020</c:v>
                </c:pt>
                <c:pt idx="17">
                  <c:v>2020/2021</c:v>
                </c:pt>
                <c:pt idx="18">
                  <c:v>2021/2022</c:v>
                </c:pt>
              </c:strCache>
            </c:strRef>
          </c:cat>
          <c:val>
            <c:numRef>
              <c:f>Arkusz2!$C$4:$C$22</c:f>
              <c:numCache>
                <c:formatCode>General</c:formatCode>
                <c:ptCount val="19"/>
                <c:pt idx="0">
                  <c:v>533</c:v>
                </c:pt>
                <c:pt idx="1">
                  <c:v>475</c:v>
                </c:pt>
                <c:pt idx="2">
                  <c:v>452</c:v>
                </c:pt>
                <c:pt idx="3">
                  <c:v>249</c:v>
                </c:pt>
                <c:pt idx="4">
                  <c:v>379</c:v>
                </c:pt>
                <c:pt idx="5">
                  <c:v>467</c:v>
                </c:pt>
                <c:pt idx="6">
                  <c:v>599</c:v>
                </c:pt>
                <c:pt idx="7">
                  <c:v>620</c:v>
                </c:pt>
                <c:pt idx="8">
                  <c:v>663</c:v>
                </c:pt>
                <c:pt idx="9">
                  <c:v>603</c:v>
                </c:pt>
                <c:pt idx="10">
                  <c:v>519</c:v>
                </c:pt>
                <c:pt idx="11">
                  <c:v>572</c:v>
                </c:pt>
                <c:pt idx="12">
                  <c:v>447</c:v>
                </c:pt>
                <c:pt idx="13">
                  <c:v>402</c:v>
                </c:pt>
                <c:pt idx="14">
                  <c:v>308</c:v>
                </c:pt>
                <c:pt idx="15">
                  <c:v>229</c:v>
                </c:pt>
                <c:pt idx="16">
                  <c:v>141</c:v>
                </c:pt>
                <c:pt idx="17">
                  <c:v>177</c:v>
                </c:pt>
                <c:pt idx="18">
                  <c:v>186</c:v>
                </c:pt>
              </c:numCache>
            </c:numRef>
          </c:val>
          <c:extLst>
            <c:ext xmlns:c16="http://schemas.microsoft.com/office/drawing/2014/chart" uri="{C3380CC4-5D6E-409C-BE32-E72D297353CC}">
              <c16:uniqueId val="{00000000-2D07-4051-B640-AC6F368B3E66}"/>
            </c:ext>
          </c:extLst>
        </c:ser>
        <c:dLbls>
          <c:showLegendKey val="0"/>
          <c:showVal val="1"/>
          <c:showCatName val="0"/>
          <c:showSerName val="0"/>
          <c:showPercent val="0"/>
          <c:showBubbleSize val="0"/>
        </c:dLbls>
        <c:gapWidth val="150"/>
        <c:shape val="box"/>
        <c:axId val="75583408"/>
        <c:axId val="75579248"/>
        <c:axId val="0"/>
      </c:bar3DChart>
      <c:catAx>
        <c:axId val="7558340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pl-PL"/>
          </a:p>
        </c:txPr>
        <c:crossAx val="75579248"/>
        <c:crosses val="autoZero"/>
        <c:auto val="1"/>
        <c:lblAlgn val="ctr"/>
        <c:lblOffset val="100"/>
        <c:noMultiLvlLbl val="0"/>
      </c:catAx>
      <c:valAx>
        <c:axId val="75579248"/>
        <c:scaling>
          <c:orientation val="minMax"/>
        </c:scaling>
        <c:delete val="1"/>
        <c:axPos val="l"/>
        <c:numFmt formatCode="General" sourceLinked="1"/>
        <c:majorTickMark val="none"/>
        <c:minorTickMark val="none"/>
        <c:tickLblPos val="nextTo"/>
        <c:crossAx val="75583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048148148148144E-2"/>
          <c:y val="7.9365079365079361E-2"/>
          <c:w val="0.88845902777777774"/>
          <c:h val="0.67619047619048533"/>
        </c:manualLayout>
      </c:layout>
      <c:barChart>
        <c:barDir val="col"/>
        <c:grouping val="clustered"/>
        <c:varyColors val="0"/>
        <c:ser>
          <c:idx val="0"/>
          <c:order val="0"/>
          <c:tx>
            <c:strRef>
              <c:f>Sheet1!$A$2</c:f>
              <c:strCache>
                <c:ptCount val="1"/>
                <c:pt idx="0">
                  <c:v>liczba spraw</c:v>
                </c:pt>
              </c:strCache>
            </c:strRef>
          </c:tx>
          <c:spPr>
            <a:solidFill>
              <a:srgbClr val="6699FF"/>
            </a:solidFill>
            <a:ln w="3174">
              <a:solidFill>
                <a:srgbClr val="003366"/>
              </a:solidFill>
              <a:prstDash val="solid"/>
            </a:ln>
            <a:effectLst>
              <a:outerShdw dist="35921" dir="2700000" algn="br">
                <a:srgbClr val="000000"/>
              </a:outerShdw>
            </a:effectLst>
          </c:spPr>
          <c:invertIfNegative val="0"/>
          <c:dLbls>
            <c:dLbl>
              <c:idx val="3"/>
              <c:layout>
                <c:manualLayout>
                  <c:x val="-1.751589325952568E-2"/>
                  <c:y val="7.956241922378409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4C7-4B0D-A5E2-53AD3BF90C2F}"/>
                </c:ext>
              </c:extLst>
            </c:dLbl>
            <c:spPr>
              <a:noFill/>
              <a:ln w="25174">
                <a:noFill/>
              </a:ln>
            </c:spPr>
            <c:txPr>
              <a:bodyPr/>
              <a:lstStyle/>
              <a:p>
                <a:pPr>
                  <a:defRPr sz="894"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Sheet1!$B$1:$V$1</c:f>
              <c:strCache>
                <c:ptCount val="21"/>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pt idx="13">
                  <c:v>2016/2017</c:v>
                </c:pt>
                <c:pt idx="14">
                  <c:v>2017/2018</c:v>
                </c:pt>
                <c:pt idx="15">
                  <c:v>2018/2019</c:v>
                </c:pt>
                <c:pt idx="16">
                  <c:v>2019/2020</c:v>
                </c:pt>
                <c:pt idx="17">
                  <c:v>2020/2021</c:v>
                </c:pt>
                <c:pt idx="18">
                  <c:v>2021/2022</c:v>
                </c:pt>
                <c:pt idx="19">
                  <c:v>2022/2023</c:v>
                </c:pt>
                <c:pt idx="20">
                  <c:v>2023/2024</c:v>
                </c:pt>
              </c:strCache>
            </c:strRef>
          </c:cat>
          <c:val>
            <c:numRef>
              <c:f>Sheet1!$B$2:$V$2</c:f>
              <c:numCache>
                <c:formatCode>General</c:formatCode>
                <c:ptCount val="21"/>
                <c:pt idx="0">
                  <c:v>1030</c:v>
                </c:pt>
                <c:pt idx="1">
                  <c:v>892</c:v>
                </c:pt>
                <c:pt idx="2">
                  <c:v>821</c:v>
                </c:pt>
                <c:pt idx="3">
                  <c:v>1012</c:v>
                </c:pt>
                <c:pt idx="4">
                  <c:v>1018</c:v>
                </c:pt>
                <c:pt idx="5">
                  <c:v>1159</c:v>
                </c:pt>
                <c:pt idx="6">
                  <c:v>1046</c:v>
                </c:pt>
                <c:pt idx="7">
                  <c:v>1215</c:v>
                </c:pt>
                <c:pt idx="8">
                  <c:v>1434</c:v>
                </c:pt>
                <c:pt idx="9">
                  <c:v>1101</c:v>
                </c:pt>
                <c:pt idx="10">
                  <c:v>915</c:v>
                </c:pt>
                <c:pt idx="11">
                  <c:v>964</c:v>
                </c:pt>
                <c:pt idx="12">
                  <c:v>823</c:v>
                </c:pt>
                <c:pt idx="13">
                  <c:v>684</c:v>
                </c:pt>
                <c:pt idx="14">
                  <c:v>561</c:v>
                </c:pt>
                <c:pt idx="15">
                  <c:v>453</c:v>
                </c:pt>
                <c:pt idx="16">
                  <c:v>273</c:v>
                </c:pt>
                <c:pt idx="17">
                  <c:v>228</c:v>
                </c:pt>
                <c:pt idx="18">
                  <c:v>253</c:v>
                </c:pt>
                <c:pt idx="19">
                  <c:v>250</c:v>
                </c:pt>
                <c:pt idx="20">
                  <c:v>268</c:v>
                </c:pt>
              </c:numCache>
            </c:numRef>
          </c:val>
          <c:extLst>
            <c:ext xmlns:c16="http://schemas.microsoft.com/office/drawing/2014/chart" uri="{C3380CC4-5D6E-409C-BE32-E72D297353CC}">
              <c16:uniqueId val="{00000001-54C7-4B0D-A5E2-53AD3BF90C2F}"/>
            </c:ext>
          </c:extLst>
        </c:ser>
        <c:dLbls>
          <c:showLegendKey val="0"/>
          <c:showVal val="1"/>
          <c:showCatName val="0"/>
          <c:showSerName val="0"/>
          <c:showPercent val="0"/>
          <c:showBubbleSize val="0"/>
        </c:dLbls>
        <c:gapWidth val="150"/>
        <c:axId val="431713704"/>
        <c:axId val="431716056"/>
      </c:barChart>
      <c:catAx>
        <c:axId val="431713704"/>
        <c:scaling>
          <c:orientation val="minMax"/>
        </c:scaling>
        <c:delete val="0"/>
        <c:axPos val="b"/>
        <c:numFmt formatCode="General" sourceLinked="1"/>
        <c:majorTickMark val="out"/>
        <c:minorTickMark val="none"/>
        <c:tickLblPos val="nextTo"/>
        <c:spPr>
          <a:ln w="3149">
            <a:solidFill>
              <a:schemeClr val="tx1"/>
            </a:solidFill>
            <a:prstDash val="solid"/>
          </a:ln>
        </c:spPr>
        <c:txPr>
          <a:bodyPr rot="-2700000" vert="horz"/>
          <a:lstStyle/>
          <a:p>
            <a:pPr>
              <a:defRPr sz="993" b="1" i="0" u="none" strike="noStrike" baseline="0">
                <a:solidFill>
                  <a:schemeClr val="tx1"/>
                </a:solidFill>
                <a:latin typeface="Arial"/>
                <a:ea typeface="Arial"/>
                <a:cs typeface="Arial"/>
              </a:defRPr>
            </a:pPr>
            <a:endParaRPr lang="pl-PL"/>
          </a:p>
        </c:txPr>
        <c:crossAx val="431716056"/>
        <c:crosses val="autoZero"/>
        <c:auto val="1"/>
        <c:lblAlgn val="ctr"/>
        <c:lblOffset val="100"/>
        <c:tickLblSkip val="1"/>
        <c:tickMarkSkip val="1"/>
        <c:noMultiLvlLbl val="0"/>
      </c:catAx>
      <c:valAx>
        <c:axId val="431716056"/>
        <c:scaling>
          <c:orientation val="minMax"/>
        </c:scaling>
        <c:delete val="1"/>
        <c:axPos val="l"/>
        <c:numFmt formatCode="General" sourceLinked="1"/>
        <c:majorTickMark val="out"/>
        <c:minorTickMark val="none"/>
        <c:tickLblPos val="nextTo"/>
        <c:crossAx val="431713704"/>
        <c:crosses val="autoZero"/>
        <c:crossBetween val="between"/>
      </c:valAx>
      <c:spPr>
        <a:noFill/>
        <a:ln w="25388">
          <a:noFill/>
        </a:ln>
      </c:spPr>
    </c:plotArea>
    <c:plotVisOnly val="1"/>
    <c:dispBlanksAs val="gap"/>
    <c:showDLblsOverMax val="0"/>
  </c:chart>
  <c:spPr>
    <a:noFill/>
    <a:ln>
      <a:noFill/>
    </a:ln>
  </c:spPr>
  <c:txPr>
    <a:bodyPr/>
    <a:lstStyle/>
    <a:p>
      <a:pPr>
        <a:defRPr sz="894" b="1" i="0" u="none" strike="noStrike" baseline="0">
          <a:solidFill>
            <a:schemeClr val="tx1"/>
          </a:solidFill>
          <a:latin typeface="Arial"/>
          <a:ea typeface="Arial"/>
          <a:cs typeface="Arial"/>
        </a:defRPr>
      </a:pPr>
      <a:endParaRPr lang="pl-PL"/>
    </a:p>
  </c:txPr>
  <c:externalData r:id="rId1">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314837962962963E-2"/>
          <c:y val="8.3042016381607284E-2"/>
          <c:w val="0.88832037037037037"/>
          <c:h val="0.69277108433734935"/>
        </c:manualLayout>
      </c:layout>
      <c:lineChart>
        <c:grouping val="standard"/>
        <c:varyColors val="0"/>
        <c:ser>
          <c:idx val="0"/>
          <c:order val="0"/>
          <c:tx>
            <c:strRef>
              <c:f>Sheet1!$A$2</c:f>
              <c:strCache>
                <c:ptCount val="1"/>
                <c:pt idx="0">
                  <c:v>studenci</c:v>
                </c:pt>
              </c:strCache>
            </c:strRef>
          </c:tx>
          <c:spPr>
            <a:ln w="25210">
              <a:solidFill>
                <a:srgbClr val="3366FF"/>
              </a:solidFill>
              <a:prstDash val="solid"/>
            </a:ln>
          </c:spPr>
          <c:marker>
            <c:symbol val="circle"/>
            <c:size val="2"/>
            <c:spPr>
              <a:solidFill>
                <a:srgbClr val="6699FF"/>
              </a:solidFill>
              <a:ln>
                <a:solidFill>
                  <a:srgbClr val="0066CC"/>
                </a:solidFill>
                <a:prstDash val="solid"/>
              </a:ln>
              <a:effectLst>
                <a:outerShdw dist="35921" dir="2700000" algn="br">
                  <a:srgbClr val="000000"/>
                </a:outerShdw>
              </a:effectLst>
            </c:spPr>
          </c:marker>
          <c:dLbls>
            <c:spPr>
              <a:noFill/>
              <a:ln>
                <a:noFill/>
              </a:ln>
              <a:effectLst/>
            </c:spPr>
            <c:txPr>
              <a:bodyPr wrap="square" lIns="38100" tIns="19050" rIns="38100" bIns="19050" anchor="ctr">
                <a:spAutoFit/>
              </a:bodyPr>
              <a:lstStyle/>
              <a:p>
                <a:pPr>
                  <a:defRPr sz="1000" baseline="0"/>
                </a:pPr>
                <a:endParaRPr lang="pl-P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Sheet1!$B$1:$V$1</c:f>
              <c:strCache>
                <c:ptCount val="21"/>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pt idx="13">
                  <c:v>2016/2017</c:v>
                </c:pt>
                <c:pt idx="14">
                  <c:v>2017/2018</c:v>
                </c:pt>
                <c:pt idx="15">
                  <c:v>2018/2019</c:v>
                </c:pt>
                <c:pt idx="16">
                  <c:v>2019/2020</c:v>
                </c:pt>
                <c:pt idx="17">
                  <c:v>2020/2021</c:v>
                </c:pt>
                <c:pt idx="18">
                  <c:v>2021/2022</c:v>
                </c:pt>
                <c:pt idx="19">
                  <c:v>2022/2023</c:v>
                </c:pt>
                <c:pt idx="20">
                  <c:v>2023/2024</c:v>
                </c:pt>
              </c:strCache>
            </c:strRef>
          </c:cat>
          <c:val>
            <c:numRef>
              <c:f>Sheet1!$B$2:$V$2</c:f>
              <c:numCache>
                <c:formatCode>General</c:formatCode>
                <c:ptCount val="21"/>
                <c:pt idx="0">
                  <c:v>77</c:v>
                </c:pt>
                <c:pt idx="1">
                  <c:v>79</c:v>
                </c:pt>
                <c:pt idx="2">
                  <c:v>82</c:v>
                </c:pt>
                <c:pt idx="3">
                  <c:v>85</c:v>
                </c:pt>
                <c:pt idx="4">
                  <c:v>93</c:v>
                </c:pt>
                <c:pt idx="5">
                  <c:v>118</c:v>
                </c:pt>
                <c:pt idx="6">
                  <c:v>116</c:v>
                </c:pt>
                <c:pt idx="7">
                  <c:v>150</c:v>
                </c:pt>
                <c:pt idx="8">
                  <c:v>150</c:v>
                </c:pt>
                <c:pt idx="9">
                  <c:v>128</c:v>
                </c:pt>
                <c:pt idx="10">
                  <c:v>128</c:v>
                </c:pt>
                <c:pt idx="11">
                  <c:v>130</c:v>
                </c:pt>
                <c:pt idx="12">
                  <c:v>143</c:v>
                </c:pt>
                <c:pt idx="13">
                  <c:v>112</c:v>
                </c:pt>
                <c:pt idx="14">
                  <c:v>94</c:v>
                </c:pt>
                <c:pt idx="15">
                  <c:v>96</c:v>
                </c:pt>
                <c:pt idx="16">
                  <c:v>86</c:v>
                </c:pt>
                <c:pt idx="17">
                  <c:v>112</c:v>
                </c:pt>
                <c:pt idx="18">
                  <c:v>122</c:v>
                </c:pt>
                <c:pt idx="19">
                  <c:v>108</c:v>
                </c:pt>
                <c:pt idx="20">
                  <c:v>121</c:v>
                </c:pt>
              </c:numCache>
            </c:numRef>
          </c:val>
          <c:smooth val="1"/>
          <c:extLst>
            <c:ext xmlns:c16="http://schemas.microsoft.com/office/drawing/2014/chart" uri="{C3380CC4-5D6E-409C-BE32-E72D297353CC}">
              <c16:uniqueId val="{00000012-7E79-4759-B13B-2978AB2A0EF0}"/>
            </c:ext>
          </c:extLst>
        </c:ser>
        <c:ser>
          <c:idx val="1"/>
          <c:order val="1"/>
          <c:tx>
            <c:strRef>
              <c:f>Sheet1!$A$3</c:f>
              <c:strCache>
                <c:ptCount val="1"/>
                <c:pt idx="0">
                  <c:v>opiekunowie</c:v>
                </c:pt>
              </c:strCache>
            </c:strRef>
          </c:tx>
          <c:spPr>
            <a:ln w="25210">
              <a:solidFill>
                <a:schemeClr val="tx1"/>
              </a:solidFill>
              <a:prstDash val="solid"/>
            </a:ln>
          </c:spPr>
          <c:marker>
            <c:symbol val="circle"/>
            <c:size val="2"/>
            <c:spPr>
              <a:solidFill>
                <a:srgbClr val="3366CC"/>
              </a:solidFill>
              <a:ln>
                <a:solidFill>
                  <a:srgbClr val="003366"/>
                </a:solidFill>
                <a:prstDash val="solid"/>
              </a:ln>
              <a:effectLst>
                <a:outerShdw dist="35921" dir="2700000" algn="br">
                  <a:srgbClr val="000000"/>
                </a:outerShdw>
              </a:effectLst>
            </c:spPr>
          </c:marker>
          <c:dLbls>
            <c:spPr>
              <a:noFill/>
              <a:ln>
                <a:noFill/>
              </a:ln>
              <a:effectLst/>
            </c:spPr>
            <c:txPr>
              <a:bodyPr wrap="square" lIns="38100" tIns="19050" rIns="38100" bIns="19050" anchor="ctr">
                <a:spAutoFit/>
              </a:bodyPr>
              <a:lstStyle/>
              <a:p>
                <a:pPr>
                  <a:defRPr sz="1000" baseline="0"/>
                </a:pPr>
                <a:endParaRPr lang="pl-P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Sheet1!$B$1:$V$1</c:f>
              <c:strCache>
                <c:ptCount val="21"/>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pt idx="13">
                  <c:v>2016/2017</c:v>
                </c:pt>
                <c:pt idx="14">
                  <c:v>2017/2018</c:v>
                </c:pt>
                <c:pt idx="15">
                  <c:v>2018/2019</c:v>
                </c:pt>
                <c:pt idx="16">
                  <c:v>2019/2020</c:v>
                </c:pt>
                <c:pt idx="17">
                  <c:v>2020/2021</c:v>
                </c:pt>
                <c:pt idx="18">
                  <c:v>2021/2022</c:v>
                </c:pt>
                <c:pt idx="19">
                  <c:v>2022/2023</c:v>
                </c:pt>
                <c:pt idx="20">
                  <c:v>2023/2024</c:v>
                </c:pt>
              </c:strCache>
            </c:strRef>
          </c:cat>
          <c:val>
            <c:numRef>
              <c:f>Sheet1!$B$3:$V$3</c:f>
              <c:numCache>
                <c:formatCode>General</c:formatCode>
                <c:ptCount val="21"/>
                <c:pt idx="0">
                  <c:v>7</c:v>
                </c:pt>
                <c:pt idx="1">
                  <c:v>6</c:v>
                </c:pt>
                <c:pt idx="2">
                  <c:v>7</c:v>
                </c:pt>
                <c:pt idx="3">
                  <c:v>6</c:v>
                </c:pt>
                <c:pt idx="4">
                  <c:v>8</c:v>
                </c:pt>
                <c:pt idx="5">
                  <c:v>9</c:v>
                </c:pt>
                <c:pt idx="6">
                  <c:v>7</c:v>
                </c:pt>
                <c:pt idx="7">
                  <c:v>9</c:v>
                </c:pt>
                <c:pt idx="8">
                  <c:v>9</c:v>
                </c:pt>
                <c:pt idx="9">
                  <c:v>8</c:v>
                </c:pt>
                <c:pt idx="10">
                  <c:v>8</c:v>
                </c:pt>
                <c:pt idx="11">
                  <c:v>9</c:v>
                </c:pt>
                <c:pt idx="12">
                  <c:v>10</c:v>
                </c:pt>
                <c:pt idx="13">
                  <c:v>9</c:v>
                </c:pt>
                <c:pt idx="14">
                  <c:v>23</c:v>
                </c:pt>
                <c:pt idx="15">
                  <c:v>20</c:v>
                </c:pt>
                <c:pt idx="16">
                  <c:v>18</c:v>
                </c:pt>
                <c:pt idx="17">
                  <c:v>26</c:v>
                </c:pt>
                <c:pt idx="18">
                  <c:v>18</c:v>
                </c:pt>
                <c:pt idx="19">
                  <c:v>26</c:v>
                </c:pt>
                <c:pt idx="20">
                  <c:v>26</c:v>
                </c:pt>
              </c:numCache>
            </c:numRef>
          </c:val>
          <c:smooth val="1"/>
          <c:extLst>
            <c:ext xmlns:c16="http://schemas.microsoft.com/office/drawing/2014/chart" uri="{C3380CC4-5D6E-409C-BE32-E72D297353CC}">
              <c16:uniqueId val="{00000025-7E79-4759-B13B-2978AB2A0EF0}"/>
            </c:ext>
          </c:extLst>
        </c:ser>
        <c:dLbls>
          <c:dLblPos val="t"/>
          <c:showLegendKey val="0"/>
          <c:showVal val="1"/>
          <c:showCatName val="0"/>
          <c:showSerName val="0"/>
          <c:showPercent val="0"/>
          <c:showBubbleSize val="0"/>
        </c:dLbls>
        <c:upDownBars>
          <c:gapWidth val="150"/>
          <c:upBars>
            <c:spPr>
              <a:solidFill>
                <a:schemeClr val="bg1"/>
              </a:solidFill>
              <a:ln w="3151">
                <a:solidFill>
                  <a:schemeClr val="tx1"/>
                </a:solidFill>
                <a:prstDash val="solid"/>
              </a:ln>
            </c:spPr>
          </c:upBars>
          <c:downBars>
            <c:spPr>
              <a:noFill/>
              <a:ln w="9456">
                <a:noFill/>
              </a:ln>
            </c:spPr>
          </c:downBars>
        </c:upDownBars>
        <c:marker val="1"/>
        <c:smooth val="0"/>
        <c:axId val="431716840"/>
        <c:axId val="431718800"/>
      </c:lineChart>
      <c:catAx>
        <c:axId val="431716840"/>
        <c:scaling>
          <c:orientation val="minMax"/>
        </c:scaling>
        <c:delete val="0"/>
        <c:axPos val="b"/>
        <c:numFmt formatCode="General" sourceLinked="0"/>
        <c:majorTickMark val="out"/>
        <c:minorTickMark val="none"/>
        <c:tickLblPos val="nextTo"/>
        <c:spPr>
          <a:ln w="3151">
            <a:solidFill>
              <a:schemeClr val="tx1"/>
            </a:solidFill>
            <a:prstDash val="solid"/>
          </a:ln>
        </c:spPr>
        <c:txPr>
          <a:bodyPr rot="-2700000" vert="horz"/>
          <a:lstStyle/>
          <a:p>
            <a:pPr>
              <a:defRPr sz="994" b="1" i="0" u="none" strike="noStrike" baseline="0">
                <a:solidFill>
                  <a:schemeClr val="tx1"/>
                </a:solidFill>
                <a:latin typeface="Arial"/>
                <a:ea typeface="Arial"/>
                <a:cs typeface="Arial"/>
              </a:defRPr>
            </a:pPr>
            <a:endParaRPr lang="pl-PL"/>
          </a:p>
        </c:txPr>
        <c:crossAx val="431718800"/>
        <c:crosses val="autoZero"/>
        <c:auto val="1"/>
        <c:lblAlgn val="ctr"/>
        <c:lblOffset val="100"/>
        <c:tickLblSkip val="1"/>
        <c:tickMarkSkip val="1"/>
        <c:noMultiLvlLbl val="0"/>
      </c:catAx>
      <c:valAx>
        <c:axId val="431718800"/>
        <c:scaling>
          <c:orientation val="minMax"/>
        </c:scaling>
        <c:delete val="1"/>
        <c:axPos val="l"/>
        <c:numFmt formatCode="General" sourceLinked="1"/>
        <c:majorTickMark val="out"/>
        <c:minorTickMark val="none"/>
        <c:tickLblPos val="nextTo"/>
        <c:crossAx val="431716840"/>
        <c:crosses val="autoZero"/>
        <c:crossBetween val="between"/>
      </c:valAx>
      <c:spPr>
        <a:noFill/>
        <a:ln w="25393">
          <a:noFill/>
        </a:ln>
      </c:spPr>
    </c:plotArea>
    <c:plotVisOnly val="1"/>
    <c:dispBlanksAs val="gap"/>
    <c:showDLblsOverMax val="0"/>
  </c:chart>
  <c:spPr>
    <a:noFill/>
    <a:ln>
      <a:noFill/>
    </a:ln>
  </c:spPr>
  <c:txPr>
    <a:bodyPr/>
    <a:lstStyle/>
    <a:p>
      <a:pPr>
        <a:defRPr sz="894" b="1" i="0" u="none" strike="noStrike" baseline="0">
          <a:solidFill>
            <a:schemeClr val="tx1"/>
          </a:solidFill>
          <a:latin typeface="Arial"/>
          <a:ea typeface="Arial"/>
          <a:cs typeface="Arial"/>
        </a:defRPr>
      </a:pPr>
      <a:endParaRPr lang="pl-PL"/>
    </a:p>
  </c:txPr>
  <c:externalData r:id="rId1">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0974529346622372E-2"/>
          <c:y val="2.6607538802660816E-2"/>
          <c:w val="0.95570321151716564"/>
          <c:h val="0.80266075388026559"/>
        </c:manualLayout>
      </c:layout>
      <c:barChart>
        <c:barDir val="col"/>
        <c:grouping val="clustered"/>
        <c:varyColors val="0"/>
        <c:ser>
          <c:idx val="0"/>
          <c:order val="0"/>
          <c:spPr>
            <a:solidFill>
              <a:srgbClr val="6699FF"/>
            </a:solidFill>
            <a:ln w="3171">
              <a:solidFill>
                <a:srgbClr val="003366"/>
              </a:solidFill>
              <a:prstDash val="solid"/>
            </a:ln>
            <a:effectLst>
              <a:outerShdw dist="35921" dir="2700000" algn="br">
                <a:srgbClr val="000000"/>
              </a:outerShdw>
            </a:effectLst>
          </c:spPr>
          <c:invertIfNegative val="0"/>
          <c:cat>
            <c:strRef>
              <c:f>Sheet1!$A$2:$A$16</c:f>
              <c:strCache>
                <c:ptCount val="15"/>
                <c:pt idx="0">
                  <c:v>Karne</c:v>
                </c:pt>
                <c:pt idx="1">
                  <c:v>Cywilne</c:v>
                </c:pt>
                <c:pt idx="2">
                  <c:v>Rodzinne</c:v>
                </c:pt>
                <c:pt idx="3">
                  <c:v>Spadko-we</c:v>
                </c:pt>
                <c:pt idx="4">
                  <c:v>Praca i bezro-bocie</c:v>
                </c:pt>
                <c:pt idx="5">
                  <c:v>Świadcze-nia społeczne</c:v>
                </c:pt>
                <c:pt idx="6">
                  <c:v>Administra-cyjne</c:v>
                </c:pt>
                <c:pt idx="7">
                  <c:v>Lokalowe i spół-dzielcze</c:v>
                </c:pt>
                <c:pt idx="8">
                  <c:v>Finan-sowe</c:v>
                </c:pt>
                <c:pt idx="9">
                  <c:v>Przemoc wobec kobiet</c:v>
                </c:pt>
                <c:pt idx="10">
                  <c:v>Uchodźcy i cudzo-ziemcy</c:v>
                </c:pt>
                <c:pt idx="11">
                  <c:v>Niepełno-sprawni</c:v>
                </c:pt>
                <c:pt idx="12">
                  <c:v>Służba zdrowia</c:v>
                </c:pt>
                <c:pt idx="13">
                  <c:v>NGO</c:v>
                </c:pt>
                <c:pt idx="14">
                  <c:v>inne</c:v>
                </c:pt>
              </c:strCache>
            </c:strRef>
          </c:cat>
          <c:val>
            <c:numRef>
              <c:f>Sheet1!$B$2:$B$16</c:f>
              <c:numCache>
                <c:formatCode>General</c:formatCode>
                <c:ptCount val="15"/>
                <c:pt idx="0">
                  <c:v>17</c:v>
                </c:pt>
                <c:pt idx="1">
                  <c:v>66</c:v>
                </c:pt>
                <c:pt idx="2">
                  <c:v>22</c:v>
                </c:pt>
                <c:pt idx="3">
                  <c:v>35</c:v>
                </c:pt>
                <c:pt idx="4">
                  <c:v>25</c:v>
                </c:pt>
                <c:pt idx="5">
                  <c:v>7</c:v>
                </c:pt>
                <c:pt idx="6">
                  <c:v>6</c:v>
                </c:pt>
                <c:pt idx="7">
                  <c:v>31</c:v>
                </c:pt>
                <c:pt idx="8">
                  <c:v>9</c:v>
                </c:pt>
                <c:pt idx="9">
                  <c:v>0</c:v>
                </c:pt>
                <c:pt idx="10">
                  <c:v>3</c:v>
                </c:pt>
                <c:pt idx="11">
                  <c:v>1</c:v>
                </c:pt>
                <c:pt idx="12">
                  <c:v>1</c:v>
                </c:pt>
                <c:pt idx="13">
                  <c:v>0</c:v>
                </c:pt>
                <c:pt idx="14">
                  <c:v>3</c:v>
                </c:pt>
              </c:numCache>
            </c:numRef>
          </c:val>
          <c:extLst>
            <c:ext xmlns:c16="http://schemas.microsoft.com/office/drawing/2014/chart" uri="{C3380CC4-5D6E-409C-BE32-E72D297353CC}">
              <c16:uniqueId val="{00000000-0A17-4261-B27E-369F3C1B9584}"/>
            </c:ext>
          </c:extLst>
        </c:ser>
        <c:dLbls>
          <c:showLegendKey val="0"/>
          <c:showVal val="0"/>
          <c:showCatName val="0"/>
          <c:showSerName val="0"/>
          <c:showPercent val="0"/>
          <c:showBubbleSize val="0"/>
        </c:dLbls>
        <c:gapWidth val="150"/>
        <c:axId val="431721152"/>
        <c:axId val="431721544"/>
      </c:barChart>
      <c:catAx>
        <c:axId val="431721152"/>
        <c:scaling>
          <c:orientation val="minMax"/>
        </c:scaling>
        <c:delete val="0"/>
        <c:axPos val="b"/>
        <c:numFmt formatCode="General" sourceLinked="1"/>
        <c:majorTickMark val="out"/>
        <c:minorTickMark val="none"/>
        <c:tickLblPos val="low"/>
        <c:spPr>
          <a:ln w="3062">
            <a:solidFill>
              <a:schemeClr val="tx1"/>
            </a:solidFill>
            <a:prstDash val="solid"/>
          </a:ln>
        </c:spPr>
        <c:txPr>
          <a:bodyPr rot="-2700000" vert="horz"/>
          <a:lstStyle/>
          <a:p>
            <a:pPr>
              <a:defRPr sz="1087" b="0" i="0" u="none" strike="noStrike" baseline="0">
                <a:solidFill>
                  <a:schemeClr val="tx1"/>
                </a:solidFill>
                <a:latin typeface="Arial"/>
                <a:ea typeface="Arial"/>
                <a:cs typeface="Arial"/>
              </a:defRPr>
            </a:pPr>
            <a:endParaRPr lang="pl-PL"/>
          </a:p>
        </c:txPr>
        <c:crossAx val="431721544"/>
        <c:crosses val="autoZero"/>
        <c:auto val="1"/>
        <c:lblAlgn val="ctr"/>
        <c:lblOffset val="100"/>
        <c:tickMarkSkip val="1"/>
        <c:noMultiLvlLbl val="0"/>
      </c:catAx>
      <c:valAx>
        <c:axId val="431721544"/>
        <c:scaling>
          <c:orientation val="minMax"/>
        </c:scaling>
        <c:delete val="0"/>
        <c:axPos val="l"/>
        <c:numFmt formatCode="General" sourceLinked="1"/>
        <c:majorTickMark val="out"/>
        <c:minorTickMark val="none"/>
        <c:tickLblPos val="nextTo"/>
        <c:spPr>
          <a:ln w="3062">
            <a:solidFill>
              <a:schemeClr val="tx1"/>
            </a:solidFill>
            <a:prstDash val="solid"/>
          </a:ln>
        </c:spPr>
        <c:txPr>
          <a:bodyPr rot="0" vert="horz"/>
          <a:lstStyle/>
          <a:p>
            <a:pPr>
              <a:defRPr sz="941" b="0" i="0" u="none" strike="noStrike" baseline="0">
                <a:solidFill>
                  <a:schemeClr val="tx1"/>
                </a:solidFill>
                <a:latin typeface="Arial"/>
                <a:ea typeface="Arial"/>
                <a:cs typeface="Arial"/>
              </a:defRPr>
            </a:pPr>
            <a:endParaRPr lang="pl-PL"/>
          </a:p>
        </c:txPr>
        <c:crossAx val="431721152"/>
        <c:crosses val="autoZero"/>
        <c:crossBetween val="between"/>
      </c:valAx>
      <c:dTable>
        <c:showHorzBorder val="0"/>
        <c:showVertBorder val="1"/>
        <c:showOutline val="0"/>
        <c:showKeys val="0"/>
        <c:spPr>
          <a:ln w="3062">
            <a:solidFill>
              <a:schemeClr val="tx1"/>
            </a:solidFill>
            <a:prstDash val="solid"/>
          </a:ln>
        </c:spPr>
        <c:txPr>
          <a:bodyPr/>
          <a:lstStyle/>
          <a:p>
            <a:pPr rtl="0">
              <a:defRPr sz="772" b="0" i="0" u="none" strike="noStrike" baseline="0">
                <a:solidFill>
                  <a:schemeClr val="tx1"/>
                </a:solidFill>
                <a:latin typeface="Arial"/>
                <a:ea typeface="Arial"/>
                <a:cs typeface="Arial"/>
              </a:defRPr>
            </a:pPr>
            <a:endParaRPr lang="pl-PL"/>
          </a:p>
        </c:txPr>
      </c:dTable>
      <c:spPr>
        <a:solidFill>
          <a:schemeClr val="bg1"/>
        </a:solidFill>
        <a:ln w="24508">
          <a:noFill/>
        </a:ln>
      </c:spPr>
    </c:plotArea>
    <c:plotVisOnly val="1"/>
    <c:dispBlanksAs val="gap"/>
    <c:showDLblsOverMax val="0"/>
  </c:chart>
  <c:spPr>
    <a:noFill/>
    <a:ln>
      <a:noFill/>
    </a:ln>
  </c:spPr>
  <c:txPr>
    <a:bodyPr/>
    <a:lstStyle/>
    <a:p>
      <a:pPr>
        <a:defRPr sz="966" b="0" i="0" u="none" strike="noStrike" baseline="0">
          <a:solidFill>
            <a:schemeClr val="tx1"/>
          </a:solidFill>
          <a:latin typeface="Arial"/>
          <a:ea typeface="Arial"/>
          <a:cs typeface="Arial"/>
        </a:defRPr>
      </a:pPr>
      <a:endParaRPr lang="pl-PL"/>
    </a:p>
  </c:txPr>
  <c:externalData r:id="rId1">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0000"/>
                    </a:solidFill>
                    <a:latin typeface="+mn-lt"/>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Arkusz2!$B$4:$B$22</c:f>
              <c:strCache>
                <c:ptCount val="19"/>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pt idx="13">
                  <c:v>2016/2017</c:v>
                </c:pt>
                <c:pt idx="14">
                  <c:v>2017/2018</c:v>
                </c:pt>
                <c:pt idx="15">
                  <c:v>2018/2019</c:v>
                </c:pt>
                <c:pt idx="16">
                  <c:v>2019/2020</c:v>
                </c:pt>
                <c:pt idx="17">
                  <c:v>2020/2021</c:v>
                </c:pt>
                <c:pt idx="18">
                  <c:v>2021/2022</c:v>
                </c:pt>
              </c:strCache>
            </c:strRef>
          </c:cat>
          <c:val>
            <c:numRef>
              <c:f>Arkusz2!$C$4:$C$22</c:f>
              <c:numCache>
                <c:formatCode>General</c:formatCode>
                <c:ptCount val="19"/>
                <c:pt idx="0">
                  <c:v>533</c:v>
                </c:pt>
                <c:pt idx="1">
                  <c:v>475</c:v>
                </c:pt>
                <c:pt idx="2">
                  <c:v>452</c:v>
                </c:pt>
                <c:pt idx="3">
                  <c:v>249</c:v>
                </c:pt>
                <c:pt idx="4">
                  <c:v>379</c:v>
                </c:pt>
                <c:pt idx="5">
                  <c:v>467</c:v>
                </c:pt>
                <c:pt idx="6">
                  <c:v>599</c:v>
                </c:pt>
                <c:pt idx="7">
                  <c:v>620</c:v>
                </c:pt>
                <c:pt idx="8">
                  <c:v>663</c:v>
                </c:pt>
                <c:pt idx="9">
                  <c:v>603</c:v>
                </c:pt>
                <c:pt idx="10">
                  <c:v>519</c:v>
                </c:pt>
                <c:pt idx="11">
                  <c:v>572</c:v>
                </c:pt>
                <c:pt idx="12">
                  <c:v>447</c:v>
                </c:pt>
                <c:pt idx="13">
                  <c:v>402</c:v>
                </c:pt>
                <c:pt idx="14">
                  <c:v>308</c:v>
                </c:pt>
                <c:pt idx="15">
                  <c:v>229</c:v>
                </c:pt>
                <c:pt idx="16">
                  <c:v>141</c:v>
                </c:pt>
                <c:pt idx="17">
                  <c:v>177</c:v>
                </c:pt>
                <c:pt idx="18">
                  <c:v>186</c:v>
                </c:pt>
              </c:numCache>
            </c:numRef>
          </c:val>
          <c:extLst>
            <c:ext xmlns:c16="http://schemas.microsoft.com/office/drawing/2014/chart" uri="{C3380CC4-5D6E-409C-BE32-E72D297353CC}">
              <c16:uniqueId val="{00000000-2D07-4051-B640-AC6F368B3E66}"/>
            </c:ext>
          </c:extLst>
        </c:ser>
        <c:dLbls>
          <c:showLegendKey val="0"/>
          <c:showVal val="1"/>
          <c:showCatName val="0"/>
          <c:showSerName val="0"/>
          <c:showPercent val="0"/>
          <c:showBubbleSize val="0"/>
        </c:dLbls>
        <c:gapWidth val="150"/>
        <c:shape val="box"/>
        <c:axId val="75583408"/>
        <c:axId val="75579248"/>
        <c:axId val="0"/>
      </c:bar3DChart>
      <c:catAx>
        <c:axId val="7558340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pl-PL"/>
          </a:p>
        </c:txPr>
        <c:crossAx val="75579248"/>
        <c:crosses val="autoZero"/>
        <c:auto val="1"/>
        <c:lblAlgn val="ctr"/>
        <c:lblOffset val="100"/>
        <c:noMultiLvlLbl val="0"/>
      </c:catAx>
      <c:valAx>
        <c:axId val="75579248"/>
        <c:scaling>
          <c:orientation val="minMax"/>
        </c:scaling>
        <c:delete val="1"/>
        <c:axPos val="l"/>
        <c:numFmt formatCode="General" sourceLinked="1"/>
        <c:majorTickMark val="none"/>
        <c:minorTickMark val="none"/>
        <c:tickLblPos val="nextTo"/>
        <c:crossAx val="75583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048379629629627E-2"/>
          <c:y val="7.5305587520777401E-2"/>
          <c:w val="0.88839236111111108"/>
          <c:h val="0.67619047619048533"/>
        </c:manualLayout>
      </c:layout>
      <c:barChart>
        <c:barDir val="col"/>
        <c:grouping val="clustered"/>
        <c:varyColors val="0"/>
        <c:ser>
          <c:idx val="0"/>
          <c:order val="0"/>
          <c:tx>
            <c:strRef>
              <c:f>Sheet1!$A$2</c:f>
              <c:strCache>
                <c:ptCount val="1"/>
                <c:pt idx="0">
                  <c:v>liczba spraw</c:v>
                </c:pt>
              </c:strCache>
            </c:strRef>
          </c:tx>
          <c:spPr>
            <a:solidFill>
              <a:srgbClr val="6699FF"/>
            </a:solidFill>
            <a:ln w="3174">
              <a:solidFill>
                <a:srgbClr val="003366"/>
              </a:solidFill>
              <a:prstDash val="solid"/>
            </a:ln>
            <a:effectLst>
              <a:outerShdw dist="35921" dir="2700000" algn="br">
                <a:srgbClr val="000000"/>
              </a:outerShdw>
            </a:effectLst>
          </c:spPr>
          <c:invertIfNegative val="0"/>
          <c:dLbls>
            <c:spPr>
              <a:noFill/>
              <a:ln w="25174">
                <a:noFill/>
              </a:ln>
            </c:spPr>
            <c:txPr>
              <a:bodyPr/>
              <a:lstStyle/>
              <a:p>
                <a:pPr>
                  <a:defRPr sz="894"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Sheet1!$B$1:$V$1</c:f>
              <c:strCache>
                <c:ptCount val="21"/>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pt idx="13">
                  <c:v>2016/2017</c:v>
                </c:pt>
                <c:pt idx="14">
                  <c:v>2017/2018</c:v>
                </c:pt>
                <c:pt idx="15">
                  <c:v>2018/2019</c:v>
                </c:pt>
                <c:pt idx="16">
                  <c:v>2019/2020</c:v>
                </c:pt>
                <c:pt idx="17">
                  <c:v>2020/2021</c:v>
                </c:pt>
                <c:pt idx="18">
                  <c:v>2021/2022</c:v>
                </c:pt>
                <c:pt idx="19">
                  <c:v>2022/2023</c:v>
                </c:pt>
                <c:pt idx="20">
                  <c:v>2023/2024</c:v>
                </c:pt>
              </c:strCache>
            </c:strRef>
          </c:cat>
          <c:val>
            <c:numRef>
              <c:f>Sheet1!$B$2:$V$2</c:f>
              <c:numCache>
                <c:formatCode>General</c:formatCode>
                <c:ptCount val="21"/>
                <c:pt idx="0">
                  <c:v>1315</c:v>
                </c:pt>
                <c:pt idx="1">
                  <c:v>1214</c:v>
                </c:pt>
                <c:pt idx="2">
                  <c:v>2284</c:v>
                </c:pt>
                <c:pt idx="3">
                  <c:v>1958</c:v>
                </c:pt>
                <c:pt idx="4">
                  <c:v>2384</c:v>
                </c:pt>
                <c:pt idx="5">
                  <c:v>2347</c:v>
                </c:pt>
                <c:pt idx="6">
                  <c:v>2664</c:v>
                </c:pt>
                <c:pt idx="7">
                  <c:v>3271</c:v>
                </c:pt>
                <c:pt idx="8">
                  <c:v>3607</c:v>
                </c:pt>
                <c:pt idx="9">
                  <c:v>3102</c:v>
                </c:pt>
                <c:pt idx="10">
                  <c:v>2989</c:v>
                </c:pt>
                <c:pt idx="11">
                  <c:v>2524</c:v>
                </c:pt>
                <c:pt idx="12">
                  <c:v>1825</c:v>
                </c:pt>
                <c:pt idx="13">
                  <c:v>1294</c:v>
                </c:pt>
                <c:pt idx="14">
                  <c:v>1074</c:v>
                </c:pt>
                <c:pt idx="15">
                  <c:v>859</c:v>
                </c:pt>
                <c:pt idx="16">
                  <c:v>543</c:v>
                </c:pt>
                <c:pt idx="17">
                  <c:v>401</c:v>
                </c:pt>
                <c:pt idx="18">
                  <c:v>200</c:v>
                </c:pt>
                <c:pt idx="19">
                  <c:v>315</c:v>
                </c:pt>
                <c:pt idx="20">
                  <c:v>226</c:v>
                </c:pt>
              </c:numCache>
            </c:numRef>
          </c:val>
          <c:extLst>
            <c:ext xmlns:c16="http://schemas.microsoft.com/office/drawing/2014/chart" uri="{C3380CC4-5D6E-409C-BE32-E72D297353CC}">
              <c16:uniqueId val="{00000000-A7B6-4F22-BE71-0735C80E28A0}"/>
            </c:ext>
          </c:extLst>
        </c:ser>
        <c:dLbls>
          <c:showLegendKey val="0"/>
          <c:showVal val="1"/>
          <c:showCatName val="0"/>
          <c:showSerName val="0"/>
          <c:showPercent val="0"/>
          <c:showBubbleSize val="0"/>
        </c:dLbls>
        <c:gapWidth val="150"/>
        <c:axId val="434463952"/>
        <c:axId val="434473360"/>
      </c:barChart>
      <c:catAx>
        <c:axId val="434463952"/>
        <c:scaling>
          <c:orientation val="minMax"/>
        </c:scaling>
        <c:delete val="0"/>
        <c:axPos val="b"/>
        <c:numFmt formatCode="General" sourceLinked="1"/>
        <c:majorTickMark val="out"/>
        <c:minorTickMark val="none"/>
        <c:tickLblPos val="nextTo"/>
        <c:spPr>
          <a:ln w="3149">
            <a:solidFill>
              <a:schemeClr val="tx1"/>
            </a:solidFill>
            <a:prstDash val="solid"/>
          </a:ln>
        </c:spPr>
        <c:txPr>
          <a:bodyPr rot="-2700000" vert="horz"/>
          <a:lstStyle/>
          <a:p>
            <a:pPr>
              <a:defRPr sz="993" b="1" i="0" u="none" strike="noStrike" baseline="0">
                <a:solidFill>
                  <a:schemeClr val="tx1"/>
                </a:solidFill>
                <a:latin typeface="Arial"/>
                <a:ea typeface="Arial"/>
                <a:cs typeface="Arial"/>
              </a:defRPr>
            </a:pPr>
            <a:endParaRPr lang="pl-PL"/>
          </a:p>
        </c:txPr>
        <c:crossAx val="434473360"/>
        <c:crosses val="autoZero"/>
        <c:auto val="1"/>
        <c:lblAlgn val="ctr"/>
        <c:lblOffset val="100"/>
        <c:tickLblSkip val="1"/>
        <c:tickMarkSkip val="1"/>
        <c:noMultiLvlLbl val="0"/>
      </c:catAx>
      <c:valAx>
        <c:axId val="434473360"/>
        <c:scaling>
          <c:orientation val="minMax"/>
        </c:scaling>
        <c:delete val="1"/>
        <c:axPos val="l"/>
        <c:numFmt formatCode="General" sourceLinked="1"/>
        <c:majorTickMark val="out"/>
        <c:minorTickMark val="none"/>
        <c:tickLblPos val="nextTo"/>
        <c:crossAx val="434463952"/>
        <c:crosses val="autoZero"/>
        <c:crossBetween val="between"/>
      </c:valAx>
      <c:spPr>
        <a:noFill/>
        <a:ln w="25388">
          <a:noFill/>
        </a:ln>
      </c:spPr>
    </c:plotArea>
    <c:plotVisOnly val="1"/>
    <c:dispBlanksAs val="gap"/>
    <c:showDLblsOverMax val="0"/>
  </c:chart>
  <c:spPr>
    <a:noFill/>
    <a:ln>
      <a:noFill/>
    </a:ln>
  </c:spPr>
  <c:txPr>
    <a:bodyPr/>
    <a:lstStyle/>
    <a:p>
      <a:pPr>
        <a:defRPr sz="894" b="1" i="0" u="none" strike="noStrike" baseline="0">
          <a:solidFill>
            <a:schemeClr val="tx1"/>
          </a:solidFill>
          <a:latin typeface="Arial"/>
          <a:ea typeface="Arial"/>
          <a:cs typeface="Arial"/>
        </a:defRPr>
      </a:pPr>
      <a:endParaRPr lang="pl-PL"/>
    </a:p>
  </c:txPr>
  <c:externalData r:id="rId1">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2779166666666663E-2"/>
          <c:y val="7.5301204819277434E-2"/>
          <c:w val="0.88878865740740742"/>
          <c:h val="0.69277108433734935"/>
        </c:manualLayout>
      </c:layout>
      <c:lineChart>
        <c:grouping val="standard"/>
        <c:varyColors val="0"/>
        <c:ser>
          <c:idx val="0"/>
          <c:order val="0"/>
          <c:tx>
            <c:strRef>
              <c:f>Sheet1!$A$2</c:f>
              <c:strCache>
                <c:ptCount val="1"/>
                <c:pt idx="0">
                  <c:v>studenci</c:v>
                </c:pt>
              </c:strCache>
            </c:strRef>
          </c:tx>
          <c:spPr>
            <a:ln w="25186">
              <a:solidFill>
                <a:srgbClr val="3366FF"/>
              </a:solidFill>
              <a:prstDash val="solid"/>
            </a:ln>
          </c:spPr>
          <c:marker>
            <c:symbol val="circle"/>
            <c:size val="2"/>
            <c:spPr>
              <a:solidFill>
                <a:srgbClr val="6699FF"/>
              </a:solidFill>
              <a:ln>
                <a:solidFill>
                  <a:srgbClr val="0066CC"/>
                </a:solidFill>
                <a:prstDash val="solid"/>
              </a:ln>
              <a:effectLst>
                <a:outerShdw dist="35921" dir="2700000" algn="br">
                  <a:srgbClr val="000000"/>
                </a:outerShdw>
              </a:effectLst>
            </c:spPr>
          </c:marker>
          <c:dLbls>
            <c:spPr>
              <a:noFill/>
              <a:ln>
                <a:noFill/>
              </a:ln>
              <a:effectLst/>
            </c:spPr>
            <c:txPr>
              <a:bodyPr wrap="square" lIns="38100" tIns="19050" rIns="38100" bIns="19050" anchor="ctr">
                <a:spAutoFit/>
              </a:bodyPr>
              <a:lstStyle/>
              <a:p>
                <a:pPr>
                  <a:defRPr sz="1000" baseline="0"/>
                </a:pPr>
                <a:endParaRPr lang="pl-P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Sheet1!$B$1:$V$1</c:f>
              <c:strCache>
                <c:ptCount val="21"/>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pt idx="13">
                  <c:v>2016/2017</c:v>
                </c:pt>
                <c:pt idx="14">
                  <c:v>2017/2018</c:v>
                </c:pt>
                <c:pt idx="15">
                  <c:v>2018/2019</c:v>
                </c:pt>
                <c:pt idx="16">
                  <c:v>2019/2020</c:v>
                </c:pt>
                <c:pt idx="17">
                  <c:v>2020/2021</c:v>
                </c:pt>
                <c:pt idx="18">
                  <c:v>2021/2022</c:v>
                </c:pt>
                <c:pt idx="19">
                  <c:v>2022/2023</c:v>
                </c:pt>
                <c:pt idx="20">
                  <c:v>2023/2024</c:v>
                </c:pt>
              </c:strCache>
            </c:strRef>
          </c:cat>
          <c:val>
            <c:numRef>
              <c:f>Sheet1!$B$2:$V$2</c:f>
              <c:numCache>
                <c:formatCode>General</c:formatCode>
                <c:ptCount val="21"/>
                <c:pt idx="0">
                  <c:v>180</c:v>
                </c:pt>
                <c:pt idx="1">
                  <c:v>215</c:v>
                </c:pt>
                <c:pt idx="2">
                  <c:v>225</c:v>
                </c:pt>
                <c:pt idx="3">
                  <c:v>222</c:v>
                </c:pt>
                <c:pt idx="4">
                  <c:v>271</c:v>
                </c:pt>
                <c:pt idx="5">
                  <c:v>285</c:v>
                </c:pt>
                <c:pt idx="6">
                  <c:v>257</c:v>
                </c:pt>
                <c:pt idx="7">
                  <c:v>295</c:v>
                </c:pt>
                <c:pt idx="8">
                  <c:v>257</c:v>
                </c:pt>
                <c:pt idx="9">
                  <c:v>279</c:v>
                </c:pt>
                <c:pt idx="10">
                  <c:v>273</c:v>
                </c:pt>
                <c:pt idx="11">
                  <c:v>238</c:v>
                </c:pt>
                <c:pt idx="12">
                  <c:v>192</c:v>
                </c:pt>
                <c:pt idx="13">
                  <c:v>197</c:v>
                </c:pt>
                <c:pt idx="14">
                  <c:v>156</c:v>
                </c:pt>
                <c:pt idx="15">
                  <c:v>102</c:v>
                </c:pt>
                <c:pt idx="16">
                  <c:v>109</c:v>
                </c:pt>
                <c:pt idx="17">
                  <c:v>65</c:v>
                </c:pt>
                <c:pt idx="18">
                  <c:v>51</c:v>
                </c:pt>
                <c:pt idx="19">
                  <c:v>45</c:v>
                </c:pt>
                <c:pt idx="20">
                  <c:v>57</c:v>
                </c:pt>
              </c:numCache>
            </c:numRef>
          </c:val>
          <c:smooth val="1"/>
          <c:extLst>
            <c:ext xmlns:c16="http://schemas.microsoft.com/office/drawing/2014/chart" uri="{C3380CC4-5D6E-409C-BE32-E72D297353CC}">
              <c16:uniqueId val="{00000012-0E25-46B4-8CF6-81DDDE4B827A}"/>
            </c:ext>
          </c:extLst>
        </c:ser>
        <c:ser>
          <c:idx val="1"/>
          <c:order val="1"/>
          <c:tx>
            <c:strRef>
              <c:f>Sheet1!$A$3</c:f>
              <c:strCache>
                <c:ptCount val="1"/>
                <c:pt idx="0">
                  <c:v>opiekunowie</c:v>
                </c:pt>
              </c:strCache>
            </c:strRef>
          </c:tx>
          <c:spPr>
            <a:ln w="25186">
              <a:solidFill>
                <a:schemeClr val="tx1"/>
              </a:solidFill>
              <a:prstDash val="solid"/>
            </a:ln>
          </c:spPr>
          <c:marker>
            <c:symbol val="circle"/>
            <c:size val="2"/>
            <c:spPr>
              <a:solidFill>
                <a:srgbClr val="3366CC"/>
              </a:solidFill>
              <a:ln>
                <a:solidFill>
                  <a:srgbClr val="003366"/>
                </a:solidFill>
                <a:prstDash val="solid"/>
              </a:ln>
              <a:effectLst>
                <a:outerShdw dist="35921" dir="2700000" algn="br">
                  <a:srgbClr val="000000"/>
                </a:outerShdw>
              </a:effectLst>
            </c:spPr>
          </c:marker>
          <c:dLbls>
            <c:spPr>
              <a:noFill/>
              <a:ln>
                <a:noFill/>
              </a:ln>
              <a:effectLst/>
            </c:spPr>
            <c:txPr>
              <a:bodyPr wrap="square" lIns="38100" tIns="19050" rIns="38100" bIns="19050" anchor="ctr">
                <a:spAutoFit/>
              </a:bodyPr>
              <a:lstStyle/>
              <a:p>
                <a:pPr>
                  <a:defRPr sz="1000" baseline="0"/>
                </a:pPr>
                <a:endParaRPr lang="pl-P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Sheet1!$B$1:$V$1</c:f>
              <c:strCache>
                <c:ptCount val="21"/>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pt idx="13">
                  <c:v>2016/2017</c:v>
                </c:pt>
                <c:pt idx="14">
                  <c:v>2017/2018</c:v>
                </c:pt>
                <c:pt idx="15">
                  <c:v>2018/2019</c:v>
                </c:pt>
                <c:pt idx="16">
                  <c:v>2019/2020</c:v>
                </c:pt>
                <c:pt idx="17">
                  <c:v>2020/2021</c:v>
                </c:pt>
                <c:pt idx="18">
                  <c:v>2021/2022</c:v>
                </c:pt>
                <c:pt idx="19">
                  <c:v>2022/2023</c:v>
                </c:pt>
                <c:pt idx="20">
                  <c:v>2023/2024</c:v>
                </c:pt>
              </c:strCache>
            </c:strRef>
          </c:cat>
          <c:val>
            <c:numRef>
              <c:f>Sheet1!$B$3:$V$3</c:f>
              <c:numCache>
                <c:formatCode>General</c:formatCode>
                <c:ptCount val="21"/>
                <c:pt idx="0">
                  <c:v>15</c:v>
                </c:pt>
                <c:pt idx="1">
                  <c:v>20</c:v>
                </c:pt>
                <c:pt idx="2">
                  <c:v>17</c:v>
                </c:pt>
                <c:pt idx="3">
                  <c:v>27</c:v>
                </c:pt>
                <c:pt idx="4">
                  <c:v>33</c:v>
                </c:pt>
                <c:pt idx="5">
                  <c:v>21</c:v>
                </c:pt>
                <c:pt idx="6">
                  <c:v>27</c:v>
                </c:pt>
                <c:pt idx="7">
                  <c:v>33</c:v>
                </c:pt>
                <c:pt idx="8">
                  <c:v>37</c:v>
                </c:pt>
                <c:pt idx="9">
                  <c:v>40</c:v>
                </c:pt>
                <c:pt idx="10">
                  <c:v>41</c:v>
                </c:pt>
                <c:pt idx="11">
                  <c:v>23</c:v>
                </c:pt>
                <c:pt idx="12">
                  <c:v>33</c:v>
                </c:pt>
                <c:pt idx="13">
                  <c:v>25</c:v>
                </c:pt>
                <c:pt idx="14">
                  <c:v>22</c:v>
                </c:pt>
                <c:pt idx="15">
                  <c:v>17</c:v>
                </c:pt>
                <c:pt idx="16">
                  <c:v>20</c:v>
                </c:pt>
                <c:pt idx="17">
                  <c:v>18</c:v>
                </c:pt>
                <c:pt idx="18">
                  <c:v>9</c:v>
                </c:pt>
                <c:pt idx="19">
                  <c:v>11</c:v>
                </c:pt>
                <c:pt idx="20">
                  <c:v>18</c:v>
                </c:pt>
              </c:numCache>
            </c:numRef>
          </c:val>
          <c:smooth val="1"/>
          <c:extLst>
            <c:ext xmlns:c16="http://schemas.microsoft.com/office/drawing/2014/chart" uri="{C3380CC4-5D6E-409C-BE32-E72D297353CC}">
              <c16:uniqueId val="{00000025-0E25-46B4-8CF6-81DDDE4B827A}"/>
            </c:ext>
          </c:extLst>
        </c:ser>
        <c:dLbls>
          <c:dLblPos val="t"/>
          <c:showLegendKey val="0"/>
          <c:showVal val="1"/>
          <c:showCatName val="0"/>
          <c:showSerName val="0"/>
          <c:showPercent val="0"/>
          <c:showBubbleSize val="0"/>
        </c:dLbls>
        <c:upDownBars>
          <c:gapWidth val="150"/>
          <c:upBars>
            <c:spPr>
              <a:solidFill>
                <a:schemeClr val="bg1"/>
              </a:solidFill>
              <a:ln w="3149">
                <a:solidFill>
                  <a:schemeClr val="tx1"/>
                </a:solidFill>
                <a:prstDash val="solid"/>
              </a:ln>
            </c:spPr>
          </c:upBars>
          <c:downBars>
            <c:spPr>
              <a:noFill/>
              <a:ln w="9445">
                <a:noFill/>
              </a:ln>
            </c:spPr>
          </c:downBars>
        </c:upDownBars>
        <c:marker val="1"/>
        <c:smooth val="0"/>
        <c:axId val="432297160"/>
        <c:axId val="432297552"/>
      </c:lineChart>
      <c:catAx>
        <c:axId val="432297160"/>
        <c:scaling>
          <c:orientation val="minMax"/>
        </c:scaling>
        <c:delete val="0"/>
        <c:axPos val="b"/>
        <c:numFmt formatCode="General" sourceLinked="0"/>
        <c:majorTickMark val="out"/>
        <c:minorTickMark val="none"/>
        <c:tickLblPos val="nextTo"/>
        <c:spPr>
          <a:ln w="3149">
            <a:solidFill>
              <a:schemeClr val="tx1"/>
            </a:solidFill>
            <a:prstDash val="solid"/>
          </a:ln>
        </c:spPr>
        <c:txPr>
          <a:bodyPr rot="-2700000" vert="horz"/>
          <a:lstStyle/>
          <a:p>
            <a:pPr>
              <a:defRPr sz="991" b="1" i="0" u="none" strike="noStrike" baseline="0">
                <a:solidFill>
                  <a:schemeClr val="tx1"/>
                </a:solidFill>
                <a:latin typeface="Arial"/>
                <a:ea typeface="Arial"/>
                <a:cs typeface="Arial"/>
              </a:defRPr>
            </a:pPr>
            <a:endParaRPr lang="pl-PL"/>
          </a:p>
        </c:txPr>
        <c:crossAx val="432297552"/>
        <c:crosses val="autoZero"/>
        <c:auto val="1"/>
        <c:lblAlgn val="ctr"/>
        <c:lblOffset val="100"/>
        <c:tickLblSkip val="1"/>
        <c:tickMarkSkip val="1"/>
        <c:noMultiLvlLbl val="0"/>
      </c:catAx>
      <c:valAx>
        <c:axId val="432297552"/>
        <c:scaling>
          <c:orientation val="minMax"/>
        </c:scaling>
        <c:delete val="1"/>
        <c:axPos val="l"/>
        <c:numFmt formatCode="General" sourceLinked="1"/>
        <c:majorTickMark val="out"/>
        <c:minorTickMark val="none"/>
        <c:tickLblPos val="nextTo"/>
        <c:crossAx val="432297160"/>
        <c:crosses val="autoZero"/>
        <c:crossBetween val="between"/>
      </c:valAx>
      <c:spPr>
        <a:noFill/>
        <a:ln w="25384">
          <a:noFill/>
        </a:ln>
      </c:spPr>
    </c:plotArea>
    <c:plotVisOnly val="1"/>
    <c:dispBlanksAs val="gap"/>
    <c:showDLblsOverMax val="0"/>
  </c:chart>
  <c:spPr>
    <a:noFill/>
    <a:ln>
      <a:noFill/>
    </a:ln>
  </c:spPr>
  <c:txPr>
    <a:bodyPr/>
    <a:lstStyle/>
    <a:p>
      <a:pPr>
        <a:defRPr sz="891" b="1" i="0" u="none" strike="noStrike" baseline="0">
          <a:solidFill>
            <a:schemeClr val="tx1"/>
          </a:solidFill>
          <a:latin typeface="Arial"/>
          <a:ea typeface="Arial"/>
          <a:cs typeface="Arial"/>
        </a:defRPr>
      </a:pPr>
      <a:endParaRPr lang="pl-PL"/>
    </a:p>
  </c:txPr>
  <c:externalData r:id="rId1">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2310911845798518E-2"/>
          <c:y val="1.7311399915022202E-2"/>
          <c:w val="0.96245733788395849"/>
          <c:h val="0.80266075388026559"/>
        </c:manualLayout>
      </c:layout>
      <c:barChart>
        <c:barDir val="col"/>
        <c:grouping val="clustered"/>
        <c:varyColors val="0"/>
        <c:ser>
          <c:idx val="0"/>
          <c:order val="0"/>
          <c:spPr>
            <a:solidFill>
              <a:srgbClr val="6699FF"/>
            </a:solidFill>
            <a:ln w="3176">
              <a:solidFill>
                <a:srgbClr val="003366"/>
              </a:solidFill>
              <a:prstDash val="solid"/>
            </a:ln>
            <a:effectLst>
              <a:outerShdw dist="35921" dir="2700000" algn="br">
                <a:srgbClr val="000000"/>
              </a:outerShdw>
            </a:effectLst>
          </c:spPr>
          <c:invertIfNegative val="0"/>
          <c:cat>
            <c:strRef>
              <c:f>Sheet1!$A$2:$A$16</c:f>
              <c:strCache>
                <c:ptCount val="15"/>
                <c:pt idx="0">
                  <c:v>Karne</c:v>
                </c:pt>
                <c:pt idx="1">
                  <c:v>Cywilne</c:v>
                </c:pt>
                <c:pt idx="2">
                  <c:v>Rodzinne</c:v>
                </c:pt>
                <c:pt idx="3">
                  <c:v>Spadko-we</c:v>
                </c:pt>
                <c:pt idx="4">
                  <c:v>Praca i bezro-bocie</c:v>
                </c:pt>
                <c:pt idx="5">
                  <c:v>Świadcze-nia społeczne</c:v>
                </c:pt>
                <c:pt idx="6">
                  <c:v>Administra-cyjne</c:v>
                </c:pt>
                <c:pt idx="7">
                  <c:v>Lokalowe i spół-dzielcze</c:v>
                </c:pt>
                <c:pt idx="8">
                  <c:v>Finan-sowe</c:v>
                </c:pt>
                <c:pt idx="9">
                  <c:v>Przemoc wobec kobiet</c:v>
                </c:pt>
                <c:pt idx="10">
                  <c:v>Uchodźcy i cudzo-ziemcy</c:v>
                </c:pt>
                <c:pt idx="11">
                  <c:v>Niepełno-sprawni</c:v>
                </c:pt>
                <c:pt idx="12">
                  <c:v>Służba zdrowia</c:v>
                </c:pt>
                <c:pt idx="13">
                  <c:v>NGO</c:v>
                </c:pt>
                <c:pt idx="14">
                  <c:v>inne</c:v>
                </c:pt>
              </c:strCache>
            </c:strRef>
          </c:cat>
          <c:val>
            <c:numRef>
              <c:f>Sheet1!$B$2:$B$16</c:f>
              <c:numCache>
                <c:formatCode>General</c:formatCode>
                <c:ptCount val="15"/>
                <c:pt idx="0">
                  <c:v>24</c:v>
                </c:pt>
                <c:pt idx="1">
                  <c:v>16</c:v>
                </c:pt>
                <c:pt idx="2">
                  <c:v>8</c:v>
                </c:pt>
                <c:pt idx="3">
                  <c:v>1</c:v>
                </c:pt>
                <c:pt idx="4">
                  <c:v>9</c:v>
                </c:pt>
                <c:pt idx="5">
                  <c:v>1</c:v>
                </c:pt>
                <c:pt idx="6">
                  <c:v>3</c:v>
                </c:pt>
                <c:pt idx="7">
                  <c:v>2</c:v>
                </c:pt>
                <c:pt idx="8">
                  <c:v>2</c:v>
                </c:pt>
                <c:pt idx="9">
                  <c:v>0</c:v>
                </c:pt>
                <c:pt idx="10">
                  <c:v>0</c:v>
                </c:pt>
                <c:pt idx="11">
                  <c:v>0</c:v>
                </c:pt>
                <c:pt idx="12">
                  <c:v>0</c:v>
                </c:pt>
                <c:pt idx="13">
                  <c:v>0</c:v>
                </c:pt>
                <c:pt idx="14">
                  <c:v>5</c:v>
                </c:pt>
              </c:numCache>
            </c:numRef>
          </c:val>
          <c:extLst>
            <c:ext xmlns:c16="http://schemas.microsoft.com/office/drawing/2014/chart" uri="{C3380CC4-5D6E-409C-BE32-E72D297353CC}">
              <c16:uniqueId val="{00000000-E084-4A7E-BC2A-5C98E43B78A3}"/>
            </c:ext>
          </c:extLst>
        </c:ser>
        <c:dLbls>
          <c:showLegendKey val="0"/>
          <c:showVal val="0"/>
          <c:showCatName val="0"/>
          <c:showSerName val="0"/>
          <c:showPercent val="0"/>
          <c:showBubbleSize val="0"/>
        </c:dLbls>
        <c:gapWidth val="150"/>
        <c:axId val="432293240"/>
        <c:axId val="432294808"/>
      </c:barChart>
      <c:catAx>
        <c:axId val="432293240"/>
        <c:scaling>
          <c:orientation val="minMax"/>
        </c:scaling>
        <c:delete val="0"/>
        <c:axPos val="b"/>
        <c:numFmt formatCode="General" sourceLinked="1"/>
        <c:majorTickMark val="out"/>
        <c:minorTickMark val="none"/>
        <c:tickLblPos val="low"/>
        <c:spPr>
          <a:ln w="3165">
            <a:solidFill>
              <a:schemeClr val="tx1"/>
            </a:solidFill>
            <a:prstDash val="solid"/>
          </a:ln>
        </c:spPr>
        <c:txPr>
          <a:bodyPr rot="-2700000" vert="horz"/>
          <a:lstStyle/>
          <a:p>
            <a:pPr>
              <a:defRPr sz="1121" b="0" i="0" u="none" strike="noStrike" baseline="0">
                <a:solidFill>
                  <a:schemeClr val="tx1"/>
                </a:solidFill>
                <a:latin typeface="Arial"/>
                <a:ea typeface="Arial"/>
                <a:cs typeface="Arial"/>
              </a:defRPr>
            </a:pPr>
            <a:endParaRPr lang="pl-PL"/>
          </a:p>
        </c:txPr>
        <c:crossAx val="432294808"/>
        <c:crosses val="autoZero"/>
        <c:auto val="1"/>
        <c:lblAlgn val="ctr"/>
        <c:lblOffset val="100"/>
        <c:tickMarkSkip val="1"/>
        <c:noMultiLvlLbl val="0"/>
      </c:catAx>
      <c:valAx>
        <c:axId val="432294808"/>
        <c:scaling>
          <c:orientation val="minMax"/>
        </c:scaling>
        <c:delete val="0"/>
        <c:axPos val="l"/>
        <c:numFmt formatCode="General" sourceLinked="1"/>
        <c:majorTickMark val="out"/>
        <c:minorTickMark val="none"/>
        <c:tickLblPos val="nextTo"/>
        <c:spPr>
          <a:ln w="3165">
            <a:solidFill>
              <a:schemeClr val="tx1"/>
            </a:solidFill>
            <a:prstDash val="solid"/>
          </a:ln>
        </c:spPr>
        <c:txPr>
          <a:bodyPr rot="0" vert="horz"/>
          <a:lstStyle/>
          <a:p>
            <a:pPr>
              <a:defRPr sz="971" b="0" i="0" u="none" strike="noStrike" baseline="0">
                <a:solidFill>
                  <a:schemeClr val="tx1"/>
                </a:solidFill>
                <a:latin typeface="Arial"/>
                <a:ea typeface="Arial"/>
                <a:cs typeface="Arial"/>
              </a:defRPr>
            </a:pPr>
            <a:endParaRPr lang="pl-PL"/>
          </a:p>
        </c:txPr>
        <c:crossAx val="432293240"/>
        <c:crosses val="autoZero"/>
        <c:crossBetween val="between"/>
      </c:valAx>
      <c:dTable>
        <c:showHorzBorder val="0"/>
        <c:showVertBorder val="1"/>
        <c:showOutline val="0"/>
        <c:showKeys val="0"/>
        <c:spPr>
          <a:ln w="3165">
            <a:solidFill>
              <a:schemeClr val="tx1"/>
            </a:solidFill>
            <a:prstDash val="solid"/>
          </a:ln>
        </c:spPr>
        <c:txPr>
          <a:bodyPr/>
          <a:lstStyle/>
          <a:p>
            <a:pPr rtl="0">
              <a:defRPr sz="796" b="0" i="0" u="none" strike="noStrike" baseline="0">
                <a:solidFill>
                  <a:schemeClr val="tx1"/>
                </a:solidFill>
                <a:latin typeface="Arial"/>
                <a:ea typeface="Arial"/>
                <a:cs typeface="Arial"/>
              </a:defRPr>
            </a:pPr>
            <a:endParaRPr lang="pl-PL"/>
          </a:p>
        </c:txPr>
      </c:dTable>
      <c:spPr>
        <a:solidFill>
          <a:schemeClr val="bg1"/>
        </a:solidFill>
        <a:ln w="25312">
          <a:noFill/>
        </a:ln>
      </c:spPr>
    </c:plotArea>
    <c:plotVisOnly val="1"/>
    <c:dispBlanksAs val="gap"/>
    <c:showDLblsOverMax val="0"/>
  </c:chart>
  <c:spPr>
    <a:noFill/>
    <a:ln>
      <a:noFill/>
    </a:ln>
  </c:spPr>
  <c:txPr>
    <a:bodyPr/>
    <a:lstStyle/>
    <a:p>
      <a:pPr>
        <a:defRPr sz="996" b="0" i="0" u="none" strike="noStrike" baseline="0">
          <a:solidFill>
            <a:schemeClr val="tx1"/>
          </a:solidFill>
          <a:latin typeface="Arial"/>
          <a:ea typeface="Arial"/>
          <a:cs typeface="Arial"/>
        </a:defRPr>
      </a:pPr>
      <a:endParaRPr lang="pl-PL"/>
    </a:p>
  </c:txPr>
  <c:externalData r:id="rId1">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0000"/>
                    </a:solidFill>
                    <a:latin typeface="+mn-lt"/>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Arkusz2!$B$4:$B$22</c:f>
              <c:strCache>
                <c:ptCount val="19"/>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pt idx="13">
                  <c:v>2016/2017</c:v>
                </c:pt>
                <c:pt idx="14">
                  <c:v>2017/2018</c:v>
                </c:pt>
                <c:pt idx="15">
                  <c:v>2018/2019</c:v>
                </c:pt>
                <c:pt idx="16">
                  <c:v>2019/2020</c:v>
                </c:pt>
                <c:pt idx="17">
                  <c:v>2020/2021</c:v>
                </c:pt>
                <c:pt idx="18">
                  <c:v>2021/2022</c:v>
                </c:pt>
              </c:strCache>
            </c:strRef>
          </c:cat>
          <c:val>
            <c:numRef>
              <c:f>Arkusz2!$C$4:$C$22</c:f>
              <c:numCache>
                <c:formatCode>General</c:formatCode>
                <c:ptCount val="19"/>
                <c:pt idx="0">
                  <c:v>533</c:v>
                </c:pt>
                <c:pt idx="1">
                  <c:v>475</c:v>
                </c:pt>
                <c:pt idx="2">
                  <c:v>452</c:v>
                </c:pt>
                <c:pt idx="3">
                  <c:v>249</c:v>
                </c:pt>
                <c:pt idx="4">
                  <c:v>379</c:v>
                </c:pt>
                <c:pt idx="5">
                  <c:v>467</c:v>
                </c:pt>
                <c:pt idx="6">
                  <c:v>599</c:v>
                </c:pt>
                <c:pt idx="7">
                  <c:v>620</c:v>
                </c:pt>
                <c:pt idx="8">
                  <c:v>663</c:v>
                </c:pt>
                <c:pt idx="9">
                  <c:v>603</c:v>
                </c:pt>
                <c:pt idx="10">
                  <c:v>519</c:v>
                </c:pt>
                <c:pt idx="11">
                  <c:v>572</c:v>
                </c:pt>
                <c:pt idx="12">
                  <c:v>447</c:v>
                </c:pt>
                <c:pt idx="13">
                  <c:v>402</c:v>
                </c:pt>
                <c:pt idx="14">
                  <c:v>308</c:v>
                </c:pt>
                <c:pt idx="15">
                  <c:v>229</c:v>
                </c:pt>
                <c:pt idx="16">
                  <c:v>141</c:v>
                </c:pt>
                <c:pt idx="17">
                  <c:v>177</c:v>
                </c:pt>
                <c:pt idx="18">
                  <c:v>186</c:v>
                </c:pt>
              </c:numCache>
            </c:numRef>
          </c:val>
          <c:extLst>
            <c:ext xmlns:c16="http://schemas.microsoft.com/office/drawing/2014/chart" uri="{C3380CC4-5D6E-409C-BE32-E72D297353CC}">
              <c16:uniqueId val="{00000000-2D07-4051-B640-AC6F368B3E66}"/>
            </c:ext>
          </c:extLst>
        </c:ser>
        <c:dLbls>
          <c:showLegendKey val="0"/>
          <c:showVal val="1"/>
          <c:showCatName val="0"/>
          <c:showSerName val="0"/>
          <c:showPercent val="0"/>
          <c:showBubbleSize val="0"/>
        </c:dLbls>
        <c:gapWidth val="150"/>
        <c:shape val="box"/>
        <c:axId val="75583408"/>
        <c:axId val="75579248"/>
        <c:axId val="0"/>
      </c:bar3DChart>
      <c:catAx>
        <c:axId val="7558340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pl-PL"/>
          </a:p>
        </c:txPr>
        <c:crossAx val="75579248"/>
        <c:crosses val="autoZero"/>
        <c:auto val="1"/>
        <c:lblAlgn val="ctr"/>
        <c:lblOffset val="100"/>
        <c:noMultiLvlLbl val="0"/>
      </c:catAx>
      <c:valAx>
        <c:axId val="75579248"/>
        <c:scaling>
          <c:orientation val="minMax"/>
        </c:scaling>
        <c:delete val="1"/>
        <c:axPos val="l"/>
        <c:numFmt formatCode="General" sourceLinked="1"/>
        <c:majorTickMark val="none"/>
        <c:minorTickMark val="none"/>
        <c:tickLblPos val="nextTo"/>
        <c:crossAx val="75583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Arkusz1!$B$1</c:f>
              <c:strCache>
                <c:ptCount val="1"/>
                <c:pt idx="0">
                  <c:v>Kolumna1</c:v>
                </c:pt>
              </c:strCache>
            </c:strRef>
          </c:tx>
          <c:explosion val="8"/>
          <c:dLbls>
            <c:dLbl>
              <c:idx val="0"/>
              <c:tx>
                <c:rich>
                  <a:bodyPr/>
                  <a:lstStyle/>
                  <a:p>
                    <a:r>
                      <a:rPr lang="en-US" dirty="0" err="1"/>
                      <a:t>Kobiety</a:t>
                    </a:r>
                    <a:r>
                      <a:rPr lang="en-US" dirty="0"/>
                      <a:t> 52%</a:t>
                    </a:r>
                  </a:p>
                </c:rich>
              </c:tx>
              <c:showLegendKey val="0"/>
              <c:showVal val="0"/>
              <c:showCatName val="1"/>
              <c:showSerName val="0"/>
              <c:showPercent val="1"/>
              <c:showBubbleSize val="0"/>
              <c:separator> </c:separator>
              <c:extLst>
                <c:ext xmlns:c15="http://schemas.microsoft.com/office/drawing/2012/chart" uri="{CE6537A1-D6FC-4f65-9D91-7224C49458BB}">
                  <c15:showDataLabelsRange val="0"/>
                </c:ext>
                <c:ext xmlns:c16="http://schemas.microsoft.com/office/drawing/2014/chart" uri="{C3380CC4-5D6E-409C-BE32-E72D297353CC}">
                  <c16:uniqueId val="{00000000-C108-4AF2-9052-4980A798F5E4}"/>
                </c:ext>
              </c:extLst>
            </c:dLbl>
            <c:dLbl>
              <c:idx val="1"/>
              <c:layout>
                <c:manualLayout>
                  <c:x val="6.3811899223719978E-2"/>
                  <c:y val="-0.17079255114859113"/>
                </c:manualLayout>
              </c:layout>
              <c:tx>
                <c:rich>
                  <a:bodyPr/>
                  <a:lstStyle/>
                  <a:p>
                    <a:r>
                      <a:rPr lang="en-US" dirty="0" err="1"/>
                      <a:t>Mężczyźni</a:t>
                    </a:r>
                    <a:r>
                      <a:rPr lang="en-US" dirty="0"/>
                      <a:t> 48%</a:t>
                    </a:r>
                  </a:p>
                </c:rich>
              </c:tx>
              <c:showLegendKey val="0"/>
              <c:showVal val="0"/>
              <c:showCatName val="1"/>
              <c:showSerName val="0"/>
              <c:showPercent val="1"/>
              <c:showBubbleSize val="0"/>
              <c:separator> </c:separator>
              <c:extLst>
                <c:ext xmlns:c15="http://schemas.microsoft.com/office/drawing/2012/chart" uri="{CE6537A1-D6FC-4f65-9D91-7224C49458BB}">
                  <c15:showDataLabelsRange val="0"/>
                </c:ext>
                <c:ext xmlns:c16="http://schemas.microsoft.com/office/drawing/2014/chart" uri="{C3380CC4-5D6E-409C-BE32-E72D297353CC}">
                  <c16:uniqueId val="{00000001-C108-4AF2-9052-4980A798F5E4}"/>
                </c:ext>
              </c:extLst>
            </c:dLbl>
            <c:spPr>
              <a:noFill/>
              <a:ln>
                <a:noFill/>
              </a:ln>
              <a:effectLst/>
            </c:spPr>
            <c:txPr>
              <a:bodyPr/>
              <a:lstStyle/>
              <a:p>
                <a:pPr>
                  <a:defRPr sz="1196"/>
                </a:pPr>
                <a:endParaRPr lang="pl-PL"/>
              </a:p>
            </c:txPr>
            <c:showLegendKey val="0"/>
            <c:showVal val="0"/>
            <c:showCatName val="1"/>
            <c:showSerName val="0"/>
            <c:showPercent val="1"/>
            <c:showBubbleSize val="0"/>
            <c:separator> </c:separator>
            <c:showLeaderLines val="1"/>
            <c:extLst>
              <c:ext xmlns:c15="http://schemas.microsoft.com/office/drawing/2012/chart" uri="{CE6537A1-D6FC-4f65-9D91-7224C49458BB}"/>
            </c:extLst>
          </c:dLbls>
          <c:cat>
            <c:strRef>
              <c:f>Arkusz1!$A$2:$A$3</c:f>
              <c:strCache>
                <c:ptCount val="2"/>
                <c:pt idx="0">
                  <c:v>Kobiety</c:v>
                </c:pt>
                <c:pt idx="1">
                  <c:v>Mężczyźni</c:v>
                </c:pt>
              </c:strCache>
            </c:strRef>
          </c:cat>
          <c:val>
            <c:numRef>
              <c:f>Arkusz1!$B$2:$B$3</c:f>
              <c:numCache>
                <c:formatCode>General</c:formatCode>
                <c:ptCount val="2"/>
                <c:pt idx="0">
                  <c:v>297</c:v>
                </c:pt>
                <c:pt idx="1">
                  <c:v>269</c:v>
                </c:pt>
              </c:numCache>
            </c:numRef>
          </c:val>
          <c:extLst>
            <c:ext xmlns:c16="http://schemas.microsoft.com/office/drawing/2014/chart" uri="{C3380CC4-5D6E-409C-BE32-E72D297353CC}">
              <c16:uniqueId val="{00000002-C108-4AF2-9052-4980A798F5E4}"/>
            </c:ext>
          </c:extLst>
        </c:ser>
        <c:dLbls>
          <c:showLegendKey val="0"/>
          <c:showVal val="0"/>
          <c:showCatName val="1"/>
          <c:showSerName val="0"/>
          <c:showPercent val="1"/>
          <c:showBubbleSize val="0"/>
          <c:showLeaderLines val="1"/>
        </c:dLbls>
        <c:firstSliceAng val="0"/>
      </c:pieChart>
      <c:spPr>
        <a:noFill/>
        <a:ln w="25351">
          <a:noFill/>
        </a:ln>
      </c:spPr>
    </c:plotArea>
    <c:plotVisOnly val="1"/>
    <c:dispBlanksAs val="zero"/>
    <c:showDLblsOverMax val="0"/>
  </c:chart>
  <c:spPr>
    <a:noFill/>
  </c:spPr>
  <c:txPr>
    <a:bodyPr/>
    <a:lstStyle/>
    <a:p>
      <a:pPr>
        <a:defRPr sz="1794"/>
      </a:pPr>
      <a:endParaRPr lang="pl-PL"/>
    </a:p>
  </c:txPr>
  <c:externalData r:id="rId1">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14849537037037E-2"/>
          <c:y val="6.7458686649028404E-2"/>
          <c:w val="0.89130509259259261"/>
          <c:h val="0.69277108433734935"/>
        </c:manualLayout>
      </c:layout>
      <c:lineChart>
        <c:grouping val="standard"/>
        <c:varyColors val="0"/>
        <c:ser>
          <c:idx val="0"/>
          <c:order val="0"/>
          <c:tx>
            <c:strRef>
              <c:f>Sheet1!$A$2</c:f>
              <c:strCache>
                <c:ptCount val="1"/>
                <c:pt idx="0">
                  <c:v>studenci</c:v>
                </c:pt>
              </c:strCache>
            </c:strRef>
          </c:tx>
          <c:spPr>
            <a:ln w="25133">
              <a:solidFill>
                <a:srgbClr val="3366FF"/>
              </a:solidFill>
              <a:prstDash val="solid"/>
            </a:ln>
          </c:spPr>
          <c:marker>
            <c:symbol val="circle"/>
            <c:size val="2"/>
            <c:spPr>
              <a:solidFill>
                <a:srgbClr val="6699FF"/>
              </a:solidFill>
              <a:ln>
                <a:solidFill>
                  <a:srgbClr val="0066CC"/>
                </a:solidFill>
                <a:prstDash val="solid"/>
              </a:ln>
              <a:effectLst>
                <a:outerShdw dist="35921" dir="2700000" algn="br">
                  <a:srgbClr val="000000"/>
                </a:outerShdw>
              </a:effectLst>
            </c:spPr>
          </c:marker>
          <c:dLbls>
            <c:spPr>
              <a:noFill/>
              <a:ln>
                <a:noFill/>
              </a:ln>
              <a:effectLst/>
            </c:spPr>
            <c:txPr>
              <a:bodyPr wrap="square" lIns="38100" tIns="19050" rIns="38100" bIns="19050" anchor="ctr">
                <a:spAutoFit/>
              </a:bodyPr>
              <a:lstStyle/>
              <a:p>
                <a:pPr>
                  <a:defRPr sz="1000" baseline="0"/>
                </a:pPr>
                <a:endParaRPr lang="pl-P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Sheet1!$B$1:$U$1</c:f>
              <c:strCache>
                <c:ptCount val="20"/>
                <c:pt idx="0">
                  <c:v>2004/2005</c:v>
                </c:pt>
                <c:pt idx="1">
                  <c:v>2005/2006</c:v>
                </c:pt>
                <c:pt idx="2">
                  <c:v>2006/2007</c:v>
                </c:pt>
                <c:pt idx="3">
                  <c:v>2007/2008</c:v>
                </c:pt>
                <c:pt idx="4">
                  <c:v>2008/2009</c:v>
                </c:pt>
                <c:pt idx="5">
                  <c:v>2009/2010</c:v>
                </c:pt>
                <c:pt idx="6">
                  <c:v>2010/2011</c:v>
                </c:pt>
                <c:pt idx="7">
                  <c:v>2011/2012</c:v>
                </c:pt>
                <c:pt idx="8">
                  <c:v>2012/2013</c:v>
                </c:pt>
                <c:pt idx="9">
                  <c:v>2013/2014</c:v>
                </c:pt>
                <c:pt idx="10">
                  <c:v>2014/2015</c:v>
                </c:pt>
                <c:pt idx="11">
                  <c:v>2015/2016</c:v>
                </c:pt>
                <c:pt idx="12">
                  <c:v>2016/2017</c:v>
                </c:pt>
                <c:pt idx="13">
                  <c:v>2017/2018</c:v>
                </c:pt>
                <c:pt idx="14">
                  <c:v>2018/2019</c:v>
                </c:pt>
                <c:pt idx="15">
                  <c:v>2019/2020</c:v>
                </c:pt>
                <c:pt idx="16">
                  <c:v>2020/2021</c:v>
                </c:pt>
                <c:pt idx="17">
                  <c:v>2021/2022</c:v>
                </c:pt>
                <c:pt idx="18">
                  <c:v>2022/2023</c:v>
                </c:pt>
                <c:pt idx="19">
                  <c:v>2023/2024</c:v>
                </c:pt>
              </c:strCache>
            </c:strRef>
          </c:cat>
          <c:val>
            <c:numRef>
              <c:f>Sheet1!$B$2:$U$2</c:f>
              <c:numCache>
                <c:formatCode>General</c:formatCode>
                <c:ptCount val="20"/>
                <c:pt idx="0">
                  <c:v>32</c:v>
                </c:pt>
                <c:pt idx="1">
                  <c:v>38</c:v>
                </c:pt>
                <c:pt idx="2">
                  <c:v>43</c:v>
                </c:pt>
                <c:pt idx="3">
                  <c:v>32</c:v>
                </c:pt>
                <c:pt idx="4">
                  <c:v>43</c:v>
                </c:pt>
                <c:pt idx="5">
                  <c:v>61</c:v>
                </c:pt>
                <c:pt idx="6">
                  <c:v>51</c:v>
                </c:pt>
                <c:pt idx="7">
                  <c:v>47</c:v>
                </c:pt>
                <c:pt idx="8">
                  <c:v>48</c:v>
                </c:pt>
                <c:pt idx="9">
                  <c:v>54</c:v>
                </c:pt>
                <c:pt idx="10">
                  <c:v>66</c:v>
                </c:pt>
                <c:pt idx="11">
                  <c:v>59</c:v>
                </c:pt>
                <c:pt idx="12">
                  <c:v>67</c:v>
                </c:pt>
                <c:pt idx="13">
                  <c:v>54</c:v>
                </c:pt>
                <c:pt idx="14">
                  <c:v>41</c:v>
                </c:pt>
                <c:pt idx="15">
                  <c:v>31</c:v>
                </c:pt>
                <c:pt idx="16">
                  <c:v>58</c:v>
                </c:pt>
                <c:pt idx="17">
                  <c:v>46</c:v>
                </c:pt>
                <c:pt idx="18">
                  <c:v>40</c:v>
                </c:pt>
                <c:pt idx="19">
                  <c:v>39</c:v>
                </c:pt>
              </c:numCache>
            </c:numRef>
          </c:val>
          <c:smooth val="1"/>
          <c:extLst>
            <c:ext xmlns:c16="http://schemas.microsoft.com/office/drawing/2014/chart" uri="{C3380CC4-5D6E-409C-BE32-E72D297353CC}">
              <c16:uniqueId val="{00000011-8924-44F8-9FD3-F3D1C1973380}"/>
            </c:ext>
          </c:extLst>
        </c:ser>
        <c:ser>
          <c:idx val="1"/>
          <c:order val="1"/>
          <c:tx>
            <c:strRef>
              <c:f>Sheet1!$A$3</c:f>
              <c:strCache>
                <c:ptCount val="1"/>
                <c:pt idx="0">
                  <c:v>opiekunowie</c:v>
                </c:pt>
              </c:strCache>
            </c:strRef>
          </c:tx>
          <c:spPr>
            <a:ln>
              <a:solidFill>
                <a:schemeClr val="tx1"/>
              </a:solidFill>
            </a:ln>
          </c:spPr>
          <c:marker>
            <c:spPr>
              <a:ln>
                <a:solidFill>
                  <a:schemeClr val="tx1"/>
                </a:solidFill>
              </a:ln>
            </c:spPr>
          </c:marker>
          <c:dLbls>
            <c:spPr>
              <a:noFill/>
              <a:ln>
                <a:noFill/>
              </a:ln>
              <a:effectLst/>
            </c:spPr>
            <c:txPr>
              <a:bodyPr wrap="square" lIns="38100" tIns="19050" rIns="38100" bIns="19050" anchor="ctr">
                <a:spAutoFit/>
              </a:bodyPr>
              <a:lstStyle/>
              <a:p>
                <a:pPr>
                  <a:defRPr sz="1000" baseline="0"/>
                </a:pPr>
                <a:endParaRPr lang="pl-P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Sheet1!$B$1:$U$1</c:f>
              <c:strCache>
                <c:ptCount val="20"/>
                <c:pt idx="0">
                  <c:v>2004/2005</c:v>
                </c:pt>
                <c:pt idx="1">
                  <c:v>2005/2006</c:v>
                </c:pt>
                <c:pt idx="2">
                  <c:v>2006/2007</c:v>
                </c:pt>
                <c:pt idx="3">
                  <c:v>2007/2008</c:v>
                </c:pt>
                <c:pt idx="4">
                  <c:v>2008/2009</c:v>
                </c:pt>
                <c:pt idx="5">
                  <c:v>2009/2010</c:v>
                </c:pt>
                <c:pt idx="6">
                  <c:v>2010/2011</c:v>
                </c:pt>
                <c:pt idx="7">
                  <c:v>2011/2012</c:v>
                </c:pt>
                <c:pt idx="8">
                  <c:v>2012/2013</c:v>
                </c:pt>
                <c:pt idx="9">
                  <c:v>2013/2014</c:v>
                </c:pt>
                <c:pt idx="10">
                  <c:v>2014/2015</c:v>
                </c:pt>
                <c:pt idx="11">
                  <c:v>2015/2016</c:v>
                </c:pt>
                <c:pt idx="12">
                  <c:v>2016/2017</c:v>
                </c:pt>
                <c:pt idx="13">
                  <c:v>2017/2018</c:v>
                </c:pt>
                <c:pt idx="14">
                  <c:v>2018/2019</c:v>
                </c:pt>
                <c:pt idx="15">
                  <c:v>2019/2020</c:v>
                </c:pt>
                <c:pt idx="16">
                  <c:v>2020/2021</c:v>
                </c:pt>
                <c:pt idx="17">
                  <c:v>2021/2022</c:v>
                </c:pt>
                <c:pt idx="18">
                  <c:v>2022/2023</c:v>
                </c:pt>
                <c:pt idx="19">
                  <c:v>2023/2024</c:v>
                </c:pt>
              </c:strCache>
            </c:strRef>
          </c:cat>
          <c:val>
            <c:numRef>
              <c:f>Sheet1!$B$3:$U$3</c:f>
              <c:numCache>
                <c:formatCode>General</c:formatCode>
                <c:ptCount val="20"/>
                <c:pt idx="0">
                  <c:v>6</c:v>
                </c:pt>
                <c:pt idx="1">
                  <c:v>5</c:v>
                </c:pt>
                <c:pt idx="2">
                  <c:v>8</c:v>
                </c:pt>
                <c:pt idx="3">
                  <c:v>5</c:v>
                </c:pt>
                <c:pt idx="4">
                  <c:v>7</c:v>
                </c:pt>
                <c:pt idx="5">
                  <c:v>7</c:v>
                </c:pt>
                <c:pt idx="6">
                  <c:v>5</c:v>
                </c:pt>
                <c:pt idx="7">
                  <c:v>6</c:v>
                </c:pt>
                <c:pt idx="8">
                  <c:v>8</c:v>
                </c:pt>
                <c:pt idx="9">
                  <c:v>6</c:v>
                </c:pt>
                <c:pt idx="10">
                  <c:v>7</c:v>
                </c:pt>
                <c:pt idx="11">
                  <c:v>5</c:v>
                </c:pt>
                <c:pt idx="12">
                  <c:v>7</c:v>
                </c:pt>
                <c:pt idx="13">
                  <c:v>7</c:v>
                </c:pt>
                <c:pt idx="14">
                  <c:v>8</c:v>
                </c:pt>
                <c:pt idx="15">
                  <c:v>9</c:v>
                </c:pt>
                <c:pt idx="16">
                  <c:v>9</c:v>
                </c:pt>
                <c:pt idx="17">
                  <c:v>9</c:v>
                </c:pt>
                <c:pt idx="18">
                  <c:v>9</c:v>
                </c:pt>
                <c:pt idx="19">
                  <c:v>12</c:v>
                </c:pt>
              </c:numCache>
            </c:numRef>
          </c:val>
          <c:smooth val="1"/>
          <c:extLst>
            <c:ext xmlns:c16="http://schemas.microsoft.com/office/drawing/2014/chart" uri="{C3380CC4-5D6E-409C-BE32-E72D297353CC}">
              <c16:uniqueId val="{00000023-8924-44F8-9FD3-F3D1C1973380}"/>
            </c:ext>
          </c:extLst>
        </c:ser>
        <c:dLbls>
          <c:dLblPos val="t"/>
          <c:showLegendKey val="0"/>
          <c:showVal val="1"/>
          <c:showCatName val="0"/>
          <c:showSerName val="0"/>
          <c:showPercent val="0"/>
          <c:showBubbleSize val="0"/>
        </c:dLbls>
        <c:upDownBars>
          <c:gapWidth val="150"/>
          <c:upBars>
            <c:spPr>
              <a:solidFill>
                <a:schemeClr val="bg1"/>
              </a:solidFill>
              <a:ln w="3141">
                <a:solidFill>
                  <a:schemeClr val="tx1"/>
                </a:solidFill>
                <a:prstDash val="solid"/>
              </a:ln>
            </c:spPr>
          </c:upBars>
          <c:downBars>
            <c:spPr>
              <a:noFill/>
              <a:ln w="9425">
                <a:noFill/>
              </a:ln>
            </c:spPr>
          </c:downBars>
        </c:upDownBars>
        <c:marker val="1"/>
        <c:smooth val="0"/>
        <c:axId val="432291672"/>
        <c:axId val="432292064"/>
      </c:lineChart>
      <c:catAx>
        <c:axId val="432291672"/>
        <c:scaling>
          <c:orientation val="minMax"/>
        </c:scaling>
        <c:delete val="0"/>
        <c:axPos val="b"/>
        <c:numFmt formatCode="General" sourceLinked="0"/>
        <c:majorTickMark val="out"/>
        <c:minorTickMark val="none"/>
        <c:tickLblPos val="nextTo"/>
        <c:spPr>
          <a:ln w="3141">
            <a:solidFill>
              <a:schemeClr val="tx1"/>
            </a:solidFill>
            <a:prstDash val="solid"/>
          </a:ln>
        </c:spPr>
        <c:txPr>
          <a:bodyPr rot="-2700000" vert="horz"/>
          <a:lstStyle/>
          <a:p>
            <a:pPr>
              <a:defRPr sz="990" b="1" i="0" u="none" strike="noStrike" baseline="0">
                <a:solidFill>
                  <a:schemeClr val="tx1"/>
                </a:solidFill>
                <a:latin typeface="Arial"/>
                <a:ea typeface="Arial"/>
                <a:cs typeface="Arial"/>
              </a:defRPr>
            </a:pPr>
            <a:endParaRPr lang="pl-PL"/>
          </a:p>
        </c:txPr>
        <c:crossAx val="432292064"/>
        <c:crosses val="autoZero"/>
        <c:auto val="1"/>
        <c:lblAlgn val="ctr"/>
        <c:lblOffset val="100"/>
        <c:tickLblSkip val="1"/>
        <c:tickMarkSkip val="1"/>
        <c:noMultiLvlLbl val="0"/>
      </c:catAx>
      <c:valAx>
        <c:axId val="432292064"/>
        <c:scaling>
          <c:orientation val="minMax"/>
        </c:scaling>
        <c:delete val="1"/>
        <c:axPos val="l"/>
        <c:numFmt formatCode="General" sourceLinked="1"/>
        <c:majorTickMark val="out"/>
        <c:minorTickMark val="none"/>
        <c:tickLblPos val="nextTo"/>
        <c:crossAx val="432291672"/>
        <c:crosses val="autoZero"/>
        <c:crossBetween val="between"/>
      </c:valAx>
      <c:spPr>
        <a:noFill/>
        <a:ln w="25360">
          <a:noFill/>
        </a:ln>
      </c:spPr>
    </c:plotArea>
    <c:plotVisOnly val="1"/>
    <c:dispBlanksAs val="gap"/>
    <c:showDLblsOverMax val="0"/>
  </c:chart>
  <c:spPr>
    <a:noFill/>
    <a:ln>
      <a:noFill/>
    </a:ln>
  </c:spPr>
  <c:txPr>
    <a:bodyPr/>
    <a:lstStyle/>
    <a:p>
      <a:pPr>
        <a:defRPr sz="891" b="1" i="0" u="none" strike="noStrike" baseline="0">
          <a:solidFill>
            <a:schemeClr val="tx1"/>
          </a:solidFill>
          <a:latin typeface="Arial"/>
          <a:ea typeface="Arial"/>
          <a:cs typeface="Arial"/>
        </a:defRPr>
      </a:pPr>
      <a:endParaRPr lang="pl-PL"/>
    </a:p>
  </c:txPr>
  <c:externalData r:id="rId1">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1814814814814821E-2"/>
          <c:y val="7.9365079365079361E-2"/>
          <c:w val="0.89092569444444447"/>
          <c:h val="0.67619047619048533"/>
        </c:manualLayout>
      </c:layout>
      <c:barChart>
        <c:barDir val="col"/>
        <c:grouping val="clustered"/>
        <c:varyColors val="0"/>
        <c:ser>
          <c:idx val="0"/>
          <c:order val="0"/>
          <c:tx>
            <c:strRef>
              <c:f>Sheet1!$A$2</c:f>
              <c:strCache>
                <c:ptCount val="1"/>
                <c:pt idx="0">
                  <c:v>liczba spraw</c:v>
                </c:pt>
              </c:strCache>
            </c:strRef>
          </c:tx>
          <c:spPr>
            <a:solidFill>
              <a:srgbClr val="6699FF"/>
            </a:solidFill>
            <a:ln w="3174">
              <a:solidFill>
                <a:srgbClr val="003366"/>
              </a:solidFill>
              <a:prstDash val="solid"/>
            </a:ln>
            <a:effectLst>
              <a:outerShdw dist="35921" dir="2700000" algn="br">
                <a:srgbClr val="000000"/>
              </a:outerShdw>
            </a:effectLst>
          </c:spPr>
          <c:invertIfNegative val="0"/>
          <c:dLbls>
            <c:spPr>
              <a:noFill/>
              <a:ln w="25174">
                <a:noFill/>
              </a:ln>
            </c:spPr>
            <c:txPr>
              <a:bodyPr/>
              <a:lstStyle/>
              <a:p>
                <a:pPr>
                  <a:defRPr sz="894"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Sheet1!$B$1:$U$1</c:f>
              <c:strCache>
                <c:ptCount val="20"/>
                <c:pt idx="0">
                  <c:v>2004/2005</c:v>
                </c:pt>
                <c:pt idx="1">
                  <c:v>2005/2006</c:v>
                </c:pt>
                <c:pt idx="2">
                  <c:v>2006/2007</c:v>
                </c:pt>
                <c:pt idx="3">
                  <c:v>2007/2008</c:v>
                </c:pt>
                <c:pt idx="4">
                  <c:v>2008/2009</c:v>
                </c:pt>
                <c:pt idx="5">
                  <c:v>2009/2010</c:v>
                </c:pt>
                <c:pt idx="6">
                  <c:v>2010/2011</c:v>
                </c:pt>
                <c:pt idx="7">
                  <c:v>2011/2012</c:v>
                </c:pt>
                <c:pt idx="8">
                  <c:v>2012/2013</c:v>
                </c:pt>
                <c:pt idx="9">
                  <c:v>2013/2014</c:v>
                </c:pt>
                <c:pt idx="10">
                  <c:v>2014/2015</c:v>
                </c:pt>
                <c:pt idx="11">
                  <c:v>2015/2016</c:v>
                </c:pt>
                <c:pt idx="12">
                  <c:v>2016/2017</c:v>
                </c:pt>
                <c:pt idx="13">
                  <c:v>2017/2018</c:v>
                </c:pt>
                <c:pt idx="14">
                  <c:v>2018/2019</c:v>
                </c:pt>
                <c:pt idx="15">
                  <c:v>2019/2020</c:v>
                </c:pt>
                <c:pt idx="16">
                  <c:v>2020/2021</c:v>
                </c:pt>
                <c:pt idx="17">
                  <c:v>2021/2022</c:v>
                </c:pt>
                <c:pt idx="18">
                  <c:v>2022/2023</c:v>
                </c:pt>
                <c:pt idx="19">
                  <c:v>2023/2024</c:v>
                </c:pt>
              </c:strCache>
            </c:strRef>
          </c:cat>
          <c:val>
            <c:numRef>
              <c:f>Sheet1!$B$2:$U$2</c:f>
              <c:numCache>
                <c:formatCode>General</c:formatCode>
                <c:ptCount val="20"/>
                <c:pt idx="0">
                  <c:v>77</c:v>
                </c:pt>
                <c:pt idx="1">
                  <c:v>100</c:v>
                </c:pt>
                <c:pt idx="2">
                  <c:v>80</c:v>
                </c:pt>
                <c:pt idx="3">
                  <c:v>68</c:v>
                </c:pt>
                <c:pt idx="4">
                  <c:v>208</c:v>
                </c:pt>
                <c:pt idx="5">
                  <c:v>218</c:v>
                </c:pt>
                <c:pt idx="6">
                  <c:v>233</c:v>
                </c:pt>
                <c:pt idx="7">
                  <c:v>276</c:v>
                </c:pt>
                <c:pt idx="8">
                  <c:v>117</c:v>
                </c:pt>
                <c:pt idx="9">
                  <c:v>110</c:v>
                </c:pt>
                <c:pt idx="10">
                  <c:v>159</c:v>
                </c:pt>
                <c:pt idx="11">
                  <c:v>142</c:v>
                </c:pt>
                <c:pt idx="12">
                  <c:v>99</c:v>
                </c:pt>
                <c:pt idx="13">
                  <c:v>59</c:v>
                </c:pt>
                <c:pt idx="14">
                  <c:v>64</c:v>
                </c:pt>
                <c:pt idx="15">
                  <c:v>96</c:v>
                </c:pt>
                <c:pt idx="16">
                  <c:v>54</c:v>
                </c:pt>
                <c:pt idx="17">
                  <c:v>57</c:v>
                </c:pt>
                <c:pt idx="18">
                  <c:v>91</c:v>
                </c:pt>
                <c:pt idx="19">
                  <c:v>71</c:v>
                </c:pt>
              </c:numCache>
            </c:numRef>
          </c:val>
          <c:extLst>
            <c:ext xmlns:c16="http://schemas.microsoft.com/office/drawing/2014/chart" uri="{C3380CC4-5D6E-409C-BE32-E72D297353CC}">
              <c16:uniqueId val="{00000000-3B99-4BD9-97C5-B0744653A58F}"/>
            </c:ext>
          </c:extLst>
        </c:ser>
        <c:dLbls>
          <c:showLegendKey val="0"/>
          <c:showVal val="1"/>
          <c:showCatName val="0"/>
          <c:showSerName val="0"/>
          <c:showPercent val="0"/>
          <c:showBubbleSize val="0"/>
        </c:dLbls>
        <c:gapWidth val="150"/>
        <c:axId val="432301472"/>
        <c:axId val="432292848"/>
      </c:barChart>
      <c:catAx>
        <c:axId val="432301472"/>
        <c:scaling>
          <c:orientation val="minMax"/>
        </c:scaling>
        <c:delete val="0"/>
        <c:axPos val="b"/>
        <c:numFmt formatCode="General" sourceLinked="1"/>
        <c:majorTickMark val="out"/>
        <c:minorTickMark val="none"/>
        <c:tickLblPos val="nextTo"/>
        <c:spPr>
          <a:ln w="3149">
            <a:solidFill>
              <a:schemeClr val="tx1"/>
            </a:solidFill>
            <a:prstDash val="solid"/>
          </a:ln>
        </c:spPr>
        <c:txPr>
          <a:bodyPr rot="-2700000" vert="horz"/>
          <a:lstStyle/>
          <a:p>
            <a:pPr>
              <a:defRPr sz="993" b="1" i="0" u="none" strike="noStrike" baseline="0">
                <a:solidFill>
                  <a:schemeClr val="tx1"/>
                </a:solidFill>
                <a:latin typeface="Arial"/>
                <a:ea typeface="Arial"/>
                <a:cs typeface="Arial"/>
              </a:defRPr>
            </a:pPr>
            <a:endParaRPr lang="pl-PL"/>
          </a:p>
        </c:txPr>
        <c:crossAx val="432292848"/>
        <c:crosses val="autoZero"/>
        <c:auto val="1"/>
        <c:lblAlgn val="ctr"/>
        <c:lblOffset val="100"/>
        <c:tickLblSkip val="1"/>
        <c:tickMarkSkip val="1"/>
        <c:noMultiLvlLbl val="0"/>
      </c:catAx>
      <c:valAx>
        <c:axId val="432292848"/>
        <c:scaling>
          <c:orientation val="minMax"/>
        </c:scaling>
        <c:delete val="1"/>
        <c:axPos val="l"/>
        <c:numFmt formatCode="General" sourceLinked="1"/>
        <c:majorTickMark val="out"/>
        <c:minorTickMark val="none"/>
        <c:tickLblPos val="nextTo"/>
        <c:crossAx val="432301472"/>
        <c:crosses val="autoZero"/>
        <c:crossBetween val="between"/>
      </c:valAx>
      <c:spPr>
        <a:noFill/>
        <a:ln w="25388">
          <a:noFill/>
        </a:ln>
      </c:spPr>
    </c:plotArea>
    <c:plotVisOnly val="1"/>
    <c:dispBlanksAs val="gap"/>
    <c:showDLblsOverMax val="0"/>
  </c:chart>
  <c:spPr>
    <a:noFill/>
    <a:ln>
      <a:noFill/>
    </a:ln>
  </c:spPr>
  <c:txPr>
    <a:bodyPr/>
    <a:lstStyle/>
    <a:p>
      <a:pPr>
        <a:defRPr sz="894" b="1" i="0" u="none" strike="noStrike" baseline="0">
          <a:solidFill>
            <a:schemeClr val="tx1"/>
          </a:solidFill>
          <a:latin typeface="Arial"/>
          <a:ea typeface="Arial"/>
          <a:cs typeface="Arial"/>
        </a:defRPr>
      </a:pPr>
      <a:endParaRPr lang="pl-PL"/>
    </a:p>
  </c:txPr>
  <c:externalData r:id="rId1">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manualLayout>
          <c:layoutTarget val="inner"/>
          <c:xMode val="edge"/>
          <c:yMode val="edge"/>
          <c:x val="3.7542620256580075E-2"/>
          <c:y val="2.3495986610683472E-2"/>
          <c:w val="0.96245733788395849"/>
          <c:h val="0.80266075388026559"/>
        </c:manualLayout>
      </c:layout>
      <c:barChart>
        <c:barDir val="col"/>
        <c:grouping val="clustered"/>
        <c:varyColors val="0"/>
        <c:ser>
          <c:idx val="0"/>
          <c:order val="0"/>
          <c:tx>
            <c:strRef>
              <c:f>Sheet1!$B$1</c:f>
              <c:strCache>
                <c:ptCount val="1"/>
              </c:strCache>
            </c:strRef>
          </c:tx>
          <c:spPr>
            <a:solidFill>
              <a:srgbClr val="6699FF"/>
            </a:solidFill>
            <a:ln w="3175">
              <a:solidFill>
                <a:srgbClr val="003366"/>
              </a:solidFill>
              <a:prstDash val="solid"/>
            </a:ln>
            <a:effectLst>
              <a:outerShdw dist="35921" dir="2700000" algn="br">
                <a:srgbClr val="000000"/>
              </a:outerShdw>
            </a:effectLst>
          </c:spPr>
          <c:invertIfNegative val="0"/>
          <c:cat>
            <c:strRef>
              <c:f>Sheet1!$A$2:$A$16</c:f>
              <c:strCache>
                <c:ptCount val="15"/>
                <c:pt idx="0">
                  <c:v>Karne</c:v>
                </c:pt>
                <c:pt idx="1">
                  <c:v>Cywilne</c:v>
                </c:pt>
                <c:pt idx="2">
                  <c:v>Rodzinne</c:v>
                </c:pt>
                <c:pt idx="3">
                  <c:v>Spadkowe</c:v>
                </c:pt>
                <c:pt idx="4">
                  <c:v>Praca i bezro-bocie</c:v>
                </c:pt>
                <c:pt idx="5">
                  <c:v>Świadcze-nia społeczne</c:v>
                </c:pt>
                <c:pt idx="6">
                  <c:v>Administra-cyjne</c:v>
                </c:pt>
                <c:pt idx="7">
                  <c:v>Lokalowe i spół-dzielcze</c:v>
                </c:pt>
                <c:pt idx="8">
                  <c:v>Finan-sowe</c:v>
                </c:pt>
                <c:pt idx="9">
                  <c:v>Przemoc wobec kobiet</c:v>
                </c:pt>
                <c:pt idx="10">
                  <c:v>Uchodźcy i cudzo-ziemcy</c:v>
                </c:pt>
                <c:pt idx="11">
                  <c:v>Niepełno-sprawni</c:v>
                </c:pt>
                <c:pt idx="12">
                  <c:v>Służba zdrowia</c:v>
                </c:pt>
                <c:pt idx="13">
                  <c:v>NGO</c:v>
                </c:pt>
                <c:pt idx="14">
                  <c:v>inne</c:v>
                </c:pt>
              </c:strCache>
            </c:strRef>
          </c:cat>
          <c:val>
            <c:numRef>
              <c:f>Sheet1!$B$2:$B$16</c:f>
              <c:numCache>
                <c:formatCode>General</c:formatCode>
                <c:ptCount val="15"/>
                <c:pt idx="0">
                  <c:v>15</c:v>
                </c:pt>
                <c:pt idx="1">
                  <c:v>8</c:v>
                </c:pt>
                <c:pt idx="2">
                  <c:v>20</c:v>
                </c:pt>
                <c:pt idx="3">
                  <c:v>8</c:v>
                </c:pt>
                <c:pt idx="4">
                  <c:v>3</c:v>
                </c:pt>
                <c:pt idx="5">
                  <c:v>0</c:v>
                </c:pt>
                <c:pt idx="6">
                  <c:v>2</c:v>
                </c:pt>
                <c:pt idx="7">
                  <c:v>1</c:v>
                </c:pt>
                <c:pt idx="8">
                  <c:v>3</c:v>
                </c:pt>
                <c:pt idx="9">
                  <c:v>0</c:v>
                </c:pt>
                <c:pt idx="10">
                  <c:v>0</c:v>
                </c:pt>
                <c:pt idx="11">
                  <c:v>0</c:v>
                </c:pt>
                <c:pt idx="12">
                  <c:v>0</c:v>
                </c:pt>
                <c:pt idx="13">
                  <c:v>0</c:v>
                </c:pt>
                <c:pt idx="14">
                  <c:v>0</c:v>
                </c:pt>
              </c:numCache>
            </c:numRef>
          </c:val>
          <c:extLst>
            <c:ext xmlns:c16="http://schemas.microsoft.com/office/drawing/2014/chart" uri="{C3380CC4-5D6E-409C-BE32-E72D297353CC}">
              <c16:uniqueId val="{00000000-4014-4DFF-AB6F-7252E7A0A767}"/>
            </c:ext>
          </c:extLst>
        </c:ser>
        <c:dLbls>
          <c:showLegendKey val="0"/>
          <c:showVal val="0"/>
          <c:showCatName val="0"/>
          <c:showSerName val="0"/>
          <c:showPercent val="0"/>
          <c:showBubbleSize val="0"/>
        </c:dLbls>
        <c:gapWidth val="150"/>
        <c:axId val="432297944"/>
        <c:axId val="432298336"/>
      </c:barChart>
      <c:catAx>
        <c:axId val="432297944"/>
        <c:scaling>
          <c:orientation val="minMax"/>
        </c:scaling>
        <c:delete val="0"/>
        <c:axPos val="b"/>
        <c:numFmt formatCode="General" sourceLinked="1"/>
        <c:majorTickMark val="out"/>
        <c:minorTickMark val="none"/>
        <c:tickLblPos val="low"/>
        <c:spPr>
          <a:ln w="3170">
            <a:solidFill>
              <a:schemeClr val="tx1"/>
            </a:solidFill>
            <a:prstDash val="solid"/>
          </a:ln>
        </c:spPr>
        <c:txPr>
          <a:bodyPr rot="-2700000" vert="horz"/>
          <a:lstStyle/>
          <a:p>
            <a:pPr>
              <a:defRPr sz="1124" b="0" i="0" u="none" strike="noStrike" baseline="0">
                <a:solidFill>
                  <a:schemeClr val="tx1"/>
                </a:solidFill>
                <a:latin typeface="Arial"/>
                <a:ea typeface="Arial"/>
                <a:cs typeface="Arial"/>
              </a:defRPr>
            </a:pPr>
            <a:endParaRPr lang="pl-PL"/>
          </a:p>
        </c:txPr>
        <c:crossAx val="432298336"/>
        <c:crosses val="autoZero"/>
        <c:auto val="1"/>
        <c:lblAlgn val="ctr"/>
        <c:lblOffset val="100"/>
        <c:tickMarkSkip val="1"/>
        <c:noMultiLvlLbl val="0"/>
      </c:catAx>
      <c:valAx>
        <c:axId val="432298336"/>
        <c:scaling>
          <c:orientation val="minMax"/>
        </c:scaling>
        <c:delete val="0"/>
        <c:axPos val="l"/>
        <c:numFmt formatCode="General" sourceLinked="1"/>
        <c:majorTickMark val="out"/>
        <c:minorTickMark val="none"/>
        <c:tickLblPos val="nextTo"/>
        <c:spPr>
          <a:ln w="3170">
            <a:solidFill>
              <a:schemeClr val="tx1"/>
            </a:solidFill>
            <a:prstDash val="solid"/>
          </a:ln>
        </c:spPr>
        <c:txPr>
          <a:bodyPr rot="0" vert="horz"/>
          <a:lstStyle/>
          <a:p>
            <a:pPr>
              <a:defRPr sz="974" b="0" i="0" u="none" strike="noStrike" baseline="0">
                <a:solidFill>
                  <a:schemeClr val="tx1"/>
                </a:solidFill>
                <a:latin typeface="Arial"/>
                <a:ea typeface="Arial"/>
                <a:cs typeface="Arial"/>
              </a:defRPr>
            </a:pPr>
            <a:endParaRPr lang="pl-PL"/>
          </a:p>
        </c:txPr>
        <c:crossAx val="432297944"/>
        <c:crosses val="autoZero"/>
        <c:crossBetween val="between"/>
      </c:valAx>
      <c:dTable>
        <c:showHorzBorder val="0"/>
        <c:showVertBorder val="1"/>
        <c:showOutline val="0"/>
        <c:showKeys val="0"/>
        <c:spPr>
          <a:ln w="3170">
            <a:solidFill>
              <a:schemeClr val="tx1"/>
            </a:solidFill>
            <a:prstDash val="solid"/>
          </a:ln>
        </c:spPr>
        <c:txPr>
          <a:bodyPr/>
          <a:lstStyle/>
          <a:p>
            <a:pPr rtl="0">
              <a:defRPr sz="799" b="0" i="0" u="none" strike="noStrike" baseline="0">
                <a:solidFill>
                  <a:schemeClr val="tx1"/>
                </a:solidFill>
                <a:latin typeface="Arial"/>
                <a:ea typeface="Arial"/>
                <a:cs typeface="Arial"/>
              </a:defRPr>
            </a:pPr>
            <a:endParaRPr lang="pl-PL"/>
          </a:p>
        </c:txPr>
      </c:dTable>
      <c:spPr>
        <a:solidFill>
          <a:schemeClr val="bg1"/>
        </a:solidFill>
        <a:ln w="25368">
          <a:noFill/>
        </a:ln>
      </c:spPr>
    </c:plotArea>
    <c:plotVisOnly val="1"/>
    <c:dispBlanksAs val="gap"/>
    <c:showDLblsOverMax val="0"/>
  </c:chart>
  <c:spPr>
    <a:noFill/>
    <a:ln>
      <a:noFill/>
    </a:ln>
  </c:spPr>
  <c:txPr>
    <a:bodyPr/>
    <a:lstStyle/>
    <a:p>
      <a:pPr>
        <a:defRPr sz="999" b="0" i="0" u="none" strike="noStrike" baseline="0">
          <a:solidFill>
            <a:schemeClr val="tx1"/>
          </a:solidFill>
          <a:latin typeface="Arial"/>
          <a:ea typeface="Arial"/>
          <a:cs typeface="Arial"/>
        </a:defRPr>
      </a:pPr>
      <a:endParaRPr lang="pl-PL"/>
    </a:p>
  </c:txPr>
  <c:externalData r:id="rId1">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0000"/>
                    </a:solidFill>
                    <a:latin typeface="+mn-lt"/>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Arkusz2!$B$4:$B$22</c:f>
              <c:strCache>
                <c:ptCount val="19"/>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pt idx="13">
                  <c:v>2016/2017</c:v>
                </c:pt>
                <c:pt idx="14">
                  <c:v>2017/2018</c:v>
                </c:pt>
                <c:pt idx="15">
                  <c:v>2018/2019</c:v>
                </c:pt>
                <c:pt idx="16">
                  <c:v>2019/2020</c:v>
                </c:pt>
                <c:pt idx="17">
                  <c:v>2020/2021</c:v>
                </c:pt>
                <c:pt idx="18">
                  <c:v>2021/2022</c:v>
                </c:pt>
              </c:strCache>
            </c:strRef>
          </c:cat>
          <c:val>
            <c:numRef>
              <c:f>Arkusz2!$C$4:$C$22</c:f>
              <c:numCache>
                <c:formatCode>General</c:formatCode>
                <c:ptCount val="19"/>
                <c:pt idx="0">
                  <c:v>533</c:v>
                </c:pt>
                <c:pt idx="1">
                  <c:v>475</c:v>
                </c:pt>
                <c:pt idx="2">
                  <c:v>452</c:v>
                </c:pt>
                <c:pt idx="3">
                  <c:v>249</c:v>
                </c:pt>
                <c:pt idx="4">
                  <c:v>379</c:v>
                </c:pt>
                <c:pt idx="5">
                  <c:v>467</c:v>
                </c:pt>
                <c:pt idx="6">
                  <c:v>599</c:v>
                </c:pt>
                <c:pt idx="7">
                  <c:v>620</c:v>
                </c:pt>
                <c:pt idx="8">
                  <c:v>663</c:v>
                </c:pt>
                <c:pt idx="9">
                  <c:v>603</c:v>
                </c:pt>
                <c:pt idx="10">
                  <c:v>519</c:v>
                </c:pt>
                <c:pt idx="11">
                  <c:v>572</c:v>
                </c:pt>
                <c:pt idx="12">
                  <c:v>447</c:v>
                </c:pt>
                <c:pt idx="13">
                  <c:v>402</c:v>
                </c:pt>
                <c:pt idx="14">
                  <c:v>308</c:v>
                </c:pt>
                <c:pt idx="15">
                  <c:v>229</c:v>
                </c:pt>
                <c:pt idx="16">
                  <c:v>141</c:v>
                </c:pt>
                <c:pt idx="17">
                  <c:v>177</c:v>
                </c:pt>
                <c:pt idx="18">
                  <c:v>186</c:v>
                </c:pt>
              </c:numCache>
            </c:numRef>
          </c:val>
          <c:extLst>
            <c:ext xmlns:c16="http://schemas.microsoft.com/office/drawing/2014/chart" uri="{C3380CC4-5D6E-409C-BE32-E72D297353CC}">
              <c16:uniqueId val="{00000000-2D07-4051-B640-AC6F368B3E66}"/>
            </c:ext>
          </c:extLst>
        </c:ser>
        <c:dLbls>
          <c:showLegendKey val="0"/>
          <c:showVal val="1"/>
          <c:showCatName val="0"/>
          <c:showSerName val="0"/>
          <c:showPercent val="0"/>
          <c:showBubbleSize val="0"/>
        </c:dLbls>
        <c:gapWidth val="150"/>
        <c:shape val="box"/>
        <c:axId val="75583408"/>
        <c:axId val="75579248"/>
        <c:axId val="0"/>
      </c:bar3DChart>
      <c:catAx>
        <c:axId val="7558340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pl-PL"/>
          </a:p>
        </c:txPr>
        <c:crossAx val="75579248"/>
        <c:crosses val="autoZero"/>
        <c:auto val="1"/>
        <c:lblAlgn val="ctr"/>
        <c:lblOffset val="100"/>
        <c:noMultiLvlLbl val="0"/>
      </c:catAx>
      <c:valAx>
        <c:axId val="75579248"/>
        <c:scaling>
          <c:orientation val="minMax"/>
        </c:scaling>
        <c:delete val="1"/>
        <c:axPos val="l"/>
        <c:numFmt formatCode="General" sourceLinked="1"/>
        <c:majorTickMark val="none"/>
        <c:minorTickMark val="none"/>
        <c:tickLblPos val="nextTo"/>
        <c:crossAx val="75583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18625E-2"/>
          <c:y val="7.9365079365079361E-2"/>
          <c:w val="0.89083032407407403"/>
          <c:h val="0.67619047619048533"/>
        </c:manualLayout>
      </c:layout>
      <c:barChart>
        <c:barDir val="col"/>
        <c:grouping val="clustered"/>
        <c:varyColors val="0"/>
        <c:ser>
          <c:idx val="0"/>
          <c:order val="0"/>
          <c:tx>
            <c:strRef>
              <c:f>Sheet1!$A$2</c:f>
              <c:strCache>
                <c:ptCount val="1"/>
                <c:pt idx="0">
                  <c:v>liczba spraw</c:v>
                </c:pt>
              </c:strCache>
            </c:strRef>
          </c:tx>
          <c:spPr>
            <a:solidFill>
              <a:srgbClr val="6699FF"/>
            </a:solidFill>
            <a:ln w="3174">
              <a:solidFill>
                <a:srgbClr val="003366"/>
              </a:solidFill>
              <a:prstDash val="solid"/>
            </a:ln>
            <a:effectLst>
              <a:outerShdw dist="35921" dir="2700000" algn="br">
                <a:srgbClr val="000000"/>
              </a:outerShdw>
            </a:effectLst>
          </c:spPr>
          <c:invertIfNegative val="0"/>
          <c:dLbls>
            <c:spPr>
              <a:noFill/>
              <a:ln w="25178">
                <a:noFill/>
              </a:ln>
            </c:spPr>
            <c:txPr>
              <a:bodyPr/>
              <a:lstStyle/>
              <a:p>
                <a:pPr>
                  <a:defRPr sz="894"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Sheet1!$B$1:$U$1</c:f>
              <c:strCache>
                <c:ptCount val="20"/>
                <c:pt idx="0">
                  <c:v>2004/2005</c:v>
                </c:pt>
                <c:pt idx="1">
                  <c:v>2005/2006</c:v>
                </c:pt>
                <c:pt idx="2">
                  <c:v>2006/2007</c:v>
                </c:pt>
                <c:pt idx="3">
                  <c:v>2007/2008</c:v>
                </c:pt>
                <c:pt idx="4">
                  <c:v>2008/2009</c:v>
                </c:pt>
                <c:pt idx="5">
                  <c:v>2009/2010</c:v>
                </c:pt>
                <c:pt idx="6">
                  <c:v>2010/2011</c:v>
                </c:pt>
                <c:pt idx="7">
                  <c:v>2011/2012</c:v>
                </c:pt>
                <c:pt idx="8">
                  <c:v>2012/2013</c:v>
                </c:pt>
                <c:pt idx="9">
                  <c:v>2013/2014</c:v>
                </c:pt>
                <c:pt idx="10">
                  <c:v>2014/2015</c:v>
                </c:pt>
                <c:pt idx="11">
                  <c:v>2015/2016</c:v>
                </c:pt>
                <c:pt idx="12">
                  <c:v>2016/2017</c:v>
                </c:pt>
                <c:pt idx="13">
                  <c:v>2017/2018</c:v>
                </c:pt>
                <c:pt idx="14">
                  <c:v>2018/2019</c:v>
                </c:pt>
                <c:pt idx="15">
                  <c:v>2019/2020</c:v>
                </c:pt>
                <c:pt idx="16">
                  <c:v>2020/2021</c:v>
                </c:pt>
                <c:pt idx="17">
                  <c:v>2021/2022</c:v>
                </c:pt>
                <c:pt idx="18">
                  <c:v>2022/2023</c:v>
                </c:pt>
                <c:pt idx="19">
                  <c:v>2023/2024</c:v>
                </c:pt>
              </c:strCache>
            </c:strRef>
          </c:cat>
          <c:val>
            <c:numRef>
              <c:f>Sheet1!$B$2:$U$2</c:f>
              <c:numCache>
                <c:formatCode>General</c:formatCode>
                <c:ptCount val="20"/>
                <c:pt idx="0">
                  <c:v>33</c:v>
                </c:pt>
                <c:pt idx="1">
                  <c:v>131</c:v>
                </c:pt>
                <c:pt idx="2">
                  <c:v>205</c:v>
                </c:pt>
                <c:pt idx="3">
                  <c:v>167</c:v>
                </c:pt>
                <c:pt idx="4">
                  <c:v>200</c:v>
                </c:pt>
                <c:pt idx="5">
                  <c:v>107</c:v>
                </c:pt>
                <c:pt idx="6">
                  <c:v>119</c:v>
                </c:pt>
                <c:pt idx="7">
                  <c:v>140</c:v>
                </c:pt>
                <c:pt idx="8">
                  <c:v>209</c:v>
                </c:pt>
                <c:pt idx="9">
                  <c:v>248</c:v>
                </c:pt>
                <c:pt idx="10">
                  <c:v>271</c:v>
                </c:pt>
                <c:pt idx="11">
                  <c:v>352</c:v>
                </c:pt>
                <c:pt idx="12">
                  <c:v>215</c:v>
                </c:pt>
                <c:pt idx="13">
                  <c:v>310</c:v>
                </c:pt>
                <c:pt idx="14">
                  <c:v>113</c:v>
                </c:pt>
                <c:pt idx="15">
                  <c:v>103</c:v>
                </c:pt>
                <c:pt idx="16">
                  <c:v>73</c:v>
                </c:pt>
                <c:pt idx="17">
                  <c:v>70</c:v>
                </c:pt>
                <c:pt idx="18">
                  <c:v>76</c:v>
                </c:pt>
                <c:pt idx="19">
                  <c:v>60</c:v>
                </c:pt>
              </c:numCache>
            </c:numRef>
          </c:val>
          <c:extLst>
            <c:ext xmlns:c16="http://schemas.microsoft.com/office/drawing/2014/chart" uri="{C3380CC4-5D6E-409C-BE32-E72D297353CC}">
              <c16:uniqueId val="{00000000-D5EF-4A0F-A799-C593DD253D35}"/>
            </c:ext>
          </c:extLst>
        </c:ser>
        <c:dLbls>
          <c:showLegendKey val="0"/>
          <c:showVal val="1"/>
          <c:showCatName val="0"/>
          <c:showSerName val="0"/>
          <c:showPercent val="0"/>
          <c:showBubbleSize val="0"/>
        </c:dLbls>
        <c:gapWidth val="150"/>
        <c:axId val="432299120"/>
        <c:axId val="432293632"/>
      </c:barChart>
      <c:catAx>
        <c:axId val="432299120"/>
        <c:scaling>
          <c:orientation val="minMax"/>
        </c:scaling>
        <c:delete val="0"/>
        <c:axPos val="b"/>
        <c:numFmt formatCode="General" sourceLinked="1"/>
        <c:majorTickMark val="out"/>
        <c:minorTickMark val="none"/>
        <c:tickLblPos val="nextTo"/>
        <c:spPr>
          <a:ln w="3149">
            <a:solidFill>
              <a:schemeClr val="tx1"/>
            </a:solidFill>
            <a:prstDash val="solid"/>
          </a:ln>
        </c:spPr>
        <c:txPr>
          <a:bodyPr rot="-2700000" vert="horz"/>
          <a:lstStyle/>
          <a:p>
            <a:pPr>
              <a:defRPr sz="993" b="1" i="0" u="none" strike="noStrike" baseline="0">
                <a:solidFill>
                  <a:schemeClr val="tx1"/>
                </a:solidFill>
                <a:latin typeface="Arial"/>
                <a:ea typeface="Arial"/>
                <a:cs typeface="Arial"/>
              </a:defRPr>
            </a:pPr>
            <a:endParaRPr lang="pl-PL"/>
          </a:p>
        </c:txPr>
        <c:crossAx val="432293632"/>
        <c:crosses val="autoZero"/>
        <c:auto val="1"/>
        <c:lblAlgn val="ctr"/>
        <c:lblOffset val="100"/>
        <c:tickLblSkip val="1"/>
        <c:tickMarkSkip val="1"/>
        <c:noMultiLvlLbl val="0"/>
      </c:catAx>
      <c:valAx>
        <c:axId val="432293632"/>
        <c:scaling>
          <c:orientation val="minMax"/>
        </c:scaling>
        <c:delete val="1"/>
        <c:axPos val="l"/>
        <c:numFmt formatCode="General" sourceLinked="1"/>
        <c:majorTickMark val="out"/>
        <c:minorTickMark val="none"/>
        <c:tickLblPos val="nextTo"/>
        <c:crossAx val="432299120"/>
        <c:crosses val="autoZero"/>
        <c:crossBetween val="between"/>
      </c:valAx>
      <c:spPr>
        <a:noFill/>
        <a:ln w="25389">
          <a:noFill/>
        </a:ln>
      </c:spPr>
    </c:plotArea>
    <c:plotVisOnly val="1"/>
    <c:dispBlanksAs val="gap"/>
    <c:showDLblsOverMax val="0"/>
  </c:chart>
  <c:spPr>
    <a:noFill/>
    <a:ln>
      <a:noFill/>
    </a:ln>
  </c:spPr>
  <c:txPr>
    <a:bodyPr/>
    <a:lstStyle/>
    <a:p>
      <a:pPr>
        <a:defRPr sz="894" b="1" i="0" u="none" strike="noStrike" baseline="0">
          <a:solidFill>
            <a:schemeClr val="tx1"/>
          </a:solidFill>
          <a:latin typeface="Arial"/>
          <a:ea typeface="Arial"/>
          <a:cs typeface="Arial"/>
        </a:defRPr>
      </a:pPr>
      <a:endParaRPr lang="pl-PL"/>
    </a:p>
  </c:txPr>
  <c:externalData r:id="rId1">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1487962962962965E-2"/>
          <c:y val="7.5301204819277434E-2"/>
          <c:w val="0.89129907407407405"/>
          <c:h val="0.69277108433734935"/>
        </c:manualLayout>
      </c:layout>
      <c:lineChart>
        <c:grouping val="standard"/>
        <c:varyColors val="0"/>
        <c:ser>
          <c:idx val="0"/>
          <c:order val="0"/>
          <c:tx>
            <c:strRef>
              <c:f>Sheet1!$A$2</c:f>
              <c:strCache>
                <c:ptCount val="1"/>
                <c:pt idx="0">
                  <c:v>studenci</c:v>
                </c:pt>
              </c:strCache>
            </c:strRef>
          </c:tx>
          <c:spPr>
            <a:ln w="25182">
              <a:solidFill>
                <a:srgbClr val="3366FF"/>
              </a:solidFill>
              <a:prstDash val="solid"/>
            </a:ln>
          </c:spPr>
          <c:marker>
            <c:symbol val="circle"/>
            <c:size val="2"/>
            <c:spPr>
              <a:solidFill>
                <a:srgbClr val="6699FF"/>
              </a:solidFill>
              <a:ln>
                <a:solidFill>
                  <a:srgbClr val="0066CC"/>
                </a:solidFill>
                <a:prstDash val="solid"/>
              </a:ln>
              <a:effectLst>
                <a:outerShdw dist="35921" dir="2700000" algn="br">
                  <a:srgbClr val="000000"/>
                </a:outerShdw>
              </a:effectLst>
            </c:spPr>
          </c:marker>
          <c:dLbls>
            <c:spPr>
              <a:noFill/>
              <a:ln>
                <a:noFill/>
              </a:ln>
              <a:effectLst/>
            </c:spPr>
            <c:txPr>
              <a:bodyPr wrap="square" lIns="38100" tIns="19050" rIns="38100" bIns="19050" anchor="ctr">
                <a:spAutoFit/>
              </a:bodyPr>
              <a:lstStyle/>
              <a:p>
                <a:pPr>
                  <a:defRPr sz="1000" baseline="0"/>
                </a:pPr>
                <a:endParaRPr lang="pl-P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Sheet1!$B$1:$U$1</c:f>
              <c:strCache>
                <c:ptCount val="20"/>
                <c:pt idx="0">
                  <c:v>2004/2005</c:v>
                </c:pt>
                <c:pt idx="1">
                  <c:v>2005/2006</c:v>
                </c:pt>
                <c:pt idx="2">
                  <c:v>2006/2007</c:v>
                </c:pt>
                <c:pt idx="3">
                  <c:v>2007/2008</c:v>
                </c:pt>
                <c:pt idx="4">
                  <c:v>2008/2009</c:v>
                </c:pt>
                <c:pt idx="5">
                  <c:v>2009/2010</c:v>
                </c:pt>
                <c:pt idx="6">
                  <c:v>2010/2011</c:v>
                </c:pt>
                <c:pt idx="7">
                  <c:v>2011/2012</c:v>
                </c:pt>
                <c:pt idx="8">
                  <c:v>2012/2013</c:v>
                </c:pt>
                <c:pt idx="9">
                  <c:v>2013/2014</c:v>
                </c:pt>
                <c:pt idx="10">
                  <c:v>2014/2015</c:v>
                </c:pt>
                <c:pt idx="11">
                  <c:v>2015/2016</c:v>
                </c:pt>
                <c:pt idx="12">
                  <c:v>2016/2017</c:v>
                </c:pt>
                <c:pt idx="13">
                  <c:v>2017/2018</c:v>
                </c:pt>
                <c:pt idx="14">
                  <c:v>2018/2019</c:v>
                </c:pt>
                <c:pt idx="15">
                  <c:v>2019/2020</c:v>
                </c:pt>
                <c:pt idx="16">
                  <c:v>2021/2021</c:v>
                </c:pt>
                <c:pt idx="17">
                  <c:v>2021/2022</c:v>
                </c:pt>
                <c:pt idx="18">
                  <c:v>2022/2023</c:v>
                </c:pt>
                <c:pt idx="19">
                  <c:v>2023/2024</c:v>
                </c:pt>
              </c:strCache>
            </c:strRef>
          </c:cat>
          <c:val>
            <c:numRef>
              <c:f>Sheet1!$B$2:$U$2</c:f>
              <c:numCache>
                <c:formatCode>General</c:formatCode>
                <c:ptCount val="20"/>
                <c:pt idx="0">
                  <c:v>36</c:v>
                </c:pt>
                <c:pt idx="1">
                  <c:v>141</c:v>
                </c:pt>
                <c:pt idx="2">
                  <c:v>117</c:v>
                </c:pt>
                <c:pt idx="3">
                  <c:v>76</c:v>
                </c:pt>
                <c:pt idx="4">
                  <c:v>59</c:v>
                </c:pt>
                <c:pt idx="5">
                  <c:v>64</c:v>
                </c:pt>
                <c:pt idx="6">
                  <c:v>87</c:v>
                </c:pt>
                <c:pt idx="7">
                  <c:v>37</c:v>
                </c:pt>
                <c:pt idx="8">
                  <c:v>32</c:v>
                </c:pt>
                <c:pt idx="9">
                  <c:v>41</c:v>
                </c:pt>
                <c:pt idx="10">
                  <c:v>33</c:v>
                </c:pt>
                <c:pt idx="11">
                  <c:v>35</c:v>
                </c:pt>
                <c:pt idx="12">
                  <c:v>32</c:v>
                </c:pt>
                <c:pt idx="13">
                  <c:v>35</c:v>
                </c:pt>
                <c:pt idx="14">
                  <c:v>27</c:v>
                </c:pt>
                <c:pt idx="15">
                  <c:v>25</c:v>
                </c:pt>
                <c:pt idx="16">
                  <c:v>30</c:v>
                </c:pt>
                <c:pt idx="17">
                  <c:v>30</c:v>
                </c:pt>
                <c:pt idx="18">
                  <c:v>30</c:v>
                </c:pt>
                <c:pt idx="19">
                  <c:v>26</c:v>
                </c:pt>
              </c:numCache>
            </c:numRef>
          </c:val>
          <c:smooth val="1"/>
          <c:extLst>
            <c:ext xmlns:c16="http://schemas.microsoft.com/office/drawing/2014/chart" uri="{C3380CC4-5D6E-409C-BE32-E72D297353CC}">
              <c16:uniqueId val="{00000011-3FE7-4904-BF71-5C5C36AE3659}"/>
            </c:ext>
          </c:extLst>
        </c:ser>
        <c:ser>
          <c:idx val="1"/>
          <c:order val="1"/>
          <c:tx>
            <c:strRef>
              <c:f>Sheet1!$A$3</c:f>
              <c:strCache>
                <c:ptCount val="1"/>
                <c:pt idx="0">
                  <c:v>opiekunowie</c:v>
                </c:pt>
              </c:strCache>
            </c:strRef>
          </c:tx>
          <c:spPr>
            <a:ln w="25182">
              <a:solidFill>
                <a:schemeClr val="tx1"/>
              </a:solidFill>
              <a:prstDash val="solid"/>
            </a:ln>
          </c:spPr>
          <c:marker>
            <c:symbol val="circle"/>
            <c:size val="2"/>
            <c:spPr>
              <a:solidFill>
                <a:srgbClr val="3366CC"/>
              </a:solidFill>
              <a:ln>
                <a:solidFill>
                  <a:srgbClr val="003366"/>
                </a:solidFill>
                <a:prstDash val="solid"/>
              </a:ln>
              <a:effectLst>
                <a:outerShdw dist="35921" dir="2700000" algn="br">
                  <a:srgbClr val="000000"/>
                </a:outerShdw>
              </a:effectLst>
            </c:spPr>
          </c:marker>
          <c:dLbls>
            <c:spPr>
              <a:noFill/>
              <a:ln>
                <a:noFill/>
              </a:ln>
              <a:effectLst/>
            </c:spPr>
            <c:txPr>
              <a:bodyPr wrap="square" lIns="38100" tIns="19050" rIns="38100" bIns="19050" anchor="ctr">
                <a:spAutoFit/>
              </a:bodyPr>
              <a:lstStyle/>
              <a:p>
                <a:pPr>
                  <a:defRPr sz="1000" baseline="0"/>
                </a:pPr>
                <a:endParaRPr lang="pl-P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Sheet1!$B$1:$U$1</c:f>
              <c:strCache>
                <c:ptCount val="20"/>
                <c:pt idx="0">
                  <c:v>2004/2005</c:v>
                </c:pt>
                <c:pt idx="1">
                  <c:v>2005/2006</c:v>
                </c:pt>
                <c:pt idx="2">
                  <c:v>2006/2007</c:v>
                </c:pt>
                <c:pt idx="3">
                  <c:v>2007/2008</c:v>
                </c:pt>
                <c:pt idx="4">
                  <c:v>2008/2009</c:v>
                </c:pt>
                <c:pt idx="5">
                  <c:v>2009/2010</c:v>
                </c:pt>
                <c:pt idx="6">
                  <c:v>2010/2011</c:v>
                </c:pt>
                <c:pt idx="7">
                  <c:v>2011/2012</c:v>
                </c:pt>
                <c:pt idx="8">
                  <c:v>2012/2013</c:v>
                </c:pt>
                <c:pt idx="9">
                  <c:v>2013/2014</c:v>
                </c:pt>
                <c:pt idx="10">
                  <c:v>2014/2015</c:v>
                </c:pt>
                <c:pt idx="11">
                  <c:v>2015/2016</c:v>
                </c:pt>
                <c:pt idx="12">
                  <c:v>2016/2017</c:v>
                </c:pt>
                <c:pt idx="13">
                  <c:v>2017/2018</c:v>
                </c:pt>
                <c:pt idx="14">
                  <c:v>2018/2019</c:v>
                </c:pt>
                <c:pt idx="15">
                  <c:v>2019/2020</c:v>
                </c:pt>
                <c:pt idx="16">
                  <c:v>2021/2021</c:v>
                </c:pt>
                <c:pt idx="17">
                  <c:v>2021/2022</c:v>
                </c:pt>
                <c:pt idx="18">
                  <c:v>2022/2023</c:v>
                </c:pt>
                <c:pt idx="19">
                  <c:v>2023/2024</c:v>
                </c:pt>
              </c:strCache>
            </c:strRef>
          </c:cat>
          <c:val>
            <c:numRef>
              <c:f>Sheet1!$B$3:$U$3</c:f>
              <c:numCache>
                <c:formatCode>General</c:formatCode>
                <c:ptCount val="20"/>
                <c:pt idx="0">
                  <c:v>8</c:v>
                </c:pt>
                <c:pt idx="1">
                  <c:v>20</c:v>
                </c:pt>
                <c:pt idx="2">
                  <c:v>15</c:v>
                </c:pt>
                <c:pt idx="3">
                  <c:v>10</c:v>
                </c:pt>
                <c:pt idx="4">
                  <c:v>8</c:v>
                </c:pt>
                <c:pt idx="5">
                  <c:v>8</c:v>
                </c:pt>
                <c:pt idx="6">
                  <c:v>8</c:v>
                </c:pt>
                <c:pt idx="7">
                  <c:v>8</c:v>
                </c:pt>
                <c:pt idx="8">
                  <c:v>8</c:v>
                </c:pt>
                <c:pt idx="9">
                  <c:v>8</c:v>
                </c:pt>
                <c:pt idx="10">
                  <c:v>8</c:v>
                </c:pt>
                <c:pt idx="11">
                  <c:v>9</c:v>
                </c:pt>
                <c:pt idx="12">
                  <c:v>9</c:v>
                </c:pt>
                <c:pt idx="13">
                  <c:v>8</c:v>
                </c:pt>
                <c:pt idx="14">
                  <c:v>8</c:v>
                </c:pt>
                <c:pt idx="15">
                  <c:v>8</c:v>
                </c:pt>
                <c:pt idx="16">
                  <c:v>7</c:v>
                </c:pt>
                <c:pt idx="17">
                  <c:v>7</c:v>
                </c:pt>
                <c:pt idx="18">
                  <c:v>8</c:v>
                </c:pt>
                <c:pt idx="19">
                  <c:v>9</c:v>
                </c:pt>
              </c:numCache>
            </c:numRef>
          </c:val>
          <c:smooth val="1"/>
          <c:extLst>
            <c:ext xmlns:c16="http://schemas.microsoft.com/office/drawing/2014/chart" uri="{C3380CC4-5D6E-409C-BE32-E72D297353CC}">
              <c16:uniqueId val="{00000023-3FE7-4904-BF71-5C5C36AE3659}"/>
            </c:ext>
          </c:extLst>
        </c:ser>
        <c:dLbls>
          <c:dLblPos val="t"/>
          <c:showLegendKey val="0"/>
          <c:showVal val="1"/>
          <c:showCatName val="0"/>
          <c:showSerName val="0"/>
          <c:showPercent val="0"/>
          <c:showBubbleSize val="0"/>
        </c:dLbls>
        <c:upDownBars>
          <c:gapWidth val="150"/>
          <c:upBars>
            <c:spPr>
              <a:solidFill>
                <a:schemeClr val="bg1"/>
              </a:solidFill>
              <a:ln w="3147">
                <a:solidFill>
                  <a:schemeClr val="tx1"/>
                </a:solidFill>
                <a:prstDash val="solid"/>
              </a:ln>
            </c:spPr>
          </c:upBars>
          <c:downBars>
            <c:spPr>
              <a:noFill/>
              <a:ln w="9444">
                <a:noFill/>
              </a:ln>
            </c:spPr>
          </c:downBars>
        </c:upDownBars>
        <c:marker val="1"/>
        <c:smooth val="0"/>
        <c:axId val="432300296"/>
        <c:axId val="432295200"/>
      </c:lineChart>
      <c:catAx>
        <c:axId val="432300296"/>
        <c:scaling>
          <c:orientation val="minMax"/>
        </c:scaling>
        <c:delete val="0"/>
        <c:axPos val="b"/>
        <c:numFmt formatCode="General" sourceLinked="0"/>
        <c:majorTickMark val="out"/>
        <c:minorTickMark val="none"/>
        <c:tickLblPos val="nextTo"/>
        <c:spPr>
          <a:ln w="3147">
            <a:solidFill>
              <a:schemeClr val="tx1"/>
            </a:solidFill>
            <a:prstDash val="solid"/>
          </a:ln>
        </c:spPr>
        <c:txPr>
          <a:bodyPr rot="-2700000" vert="horz"/>
          <a:lstStyle/>
          <a:p>
            <a:pPr>
              <a:defRPr sz="990" b="1" i="0" u="none" strike="noStrike" baseline="0">
                <a:solidFill>
                  <a:schemeClr val="tx1"/>
                </a:solidFill>
                <a:latin typeface="Arial"/>
                <a:ea typeface="Arial"/>
                <a:cs typeface="Arial"/>
              </a:defRPr>
            </a:pPr>
            <a:endParaRPr lang="pl-PL"/>
          </a:p>
        </c:txPr>
        <c:crossAx val="432295200"/>
        <c:crosses val="autoZero"/>
        <c:auto val="1"/>
        <c:lblAlgn val="ctr"/>
        <c:lblOffset val="100"/>
        <c:tickLblSkip val="1"/>
        <c:tickMarkSkip val="1"/>
        <c:noMultiLvlLbl val="0"/>
      </c:catAx>
      <c:valAx>
        <c:axId val="432295200"/>
        <c:scaling>
          <c:orientation val="minMax"/>
        </c:scaling>
        <c:delete val="1"/>
        <c:axPos val="l"/>
        <c:numFmt formatCode="General" sourceLinked="1"/>
        <c:majorTickMark val="out"/>
        <c:minorTickMark val="none"/>
        <c:tickLblPos val="nextTo"/>
        <c:crossAx val="432300296"/>
        <c:crosses val="autoZero"/>
        <c:crossBetween val="between"/>
      </c:valAx>
      <c:spPr>
        <a:noFill/>
        <a:ln w="25386">
          <a:noFill/>
        </a:ln>
      </c:spPr>
    </c:plotArea>
    <c:plotVisOnly val="1"/>
    <c:dispBlanksAs val="gap"/>
    <c:showDLblsOverMax val="0"/>
  </c:chart>
  <c:spPr>
    <a:noFill/>
    <a:ln>
      <a:noFill/>
    </a:ln>
  </c:spPr>
  <c:txPr>
    <a:bodyPr/>
    <a:lstStyle/>
    <a:p>
      <a:pPr>
        <a:defRPr sz="894" b="1" i="0" u="none" strike="noStrike" baseline="0">
          <a:solidFill>
            <a:schemeClr val="tx1"/>
          </a:solidFill>
          <a:latin typeface="Arial"/>
          <a:ea typeface="Arial"/>
          <a:cs typeface="Arial"/>
        </a:defRPr>
      </a:pPr>
      <a:endParaRPr lang="pl-PL"/>
    </a:p>
  </c:txPr>
  <c:externalData r:id="rId1">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manualLayout>
          <c:layoutTarget val="inner"/>
          <c:xMode val="edge"/>
          <c:yMode val="edge"/>
          <c:x val="3.7542620256580075E-2"/>
          <c:y val="2.3495986610683472E-2"/>
          <c:w val="0.96245733788395849"/>
          <c:h val="0.80266075388026559"/>
        </c:manualLayout>
      </c:layout>
      <c:barChart>
        <c:barDir val="col"/>
        <c:grouping val="clustered"/>
        <c:varyColors val="0"/>
        <c:ser>
          <c:idx val="0"/>
          <c:order val="0"/>
          <c:tx>
            <c:strRef>
              <c:f>Sheet1!$B$1</c:f>
              <c:strCache>
                <c:ptCount val="1"/>
              </c:strCache>
            </c:strRef>
          </c:tx>
          <c:spPr>
            <a:solidFill>
              <a:srgbClr val="6699FF"/>
            </a:solidFill>
            <a:ln w="3175">
              <a:solidFill>
                <a:srgbClr val="003366"/>
              </a:solidFill>
              <a:prstDash val="solid"/>
            </a:ln>
            <a:effectLst>
              <a:outerShdw dist="35921" dir="2700000" algn="br">
                <a:srgbClr val="000000"/>
              </a:outerShdw>
            </a:effectLst>
          </c:spPr>
          <c:invertIfNegative val="0"/>
          <c:cat>
            <c:strRef>
              <c:f>Sheet1!$A$2:$A$16</c:f>
              <c:strCache>
                <c:ptCount val="15"/>
                <c:pt idx="0">
                  <c:v>Karne</c:v>
                </c:pt>
                <c:pt idx="1">
                  <c:v>Cywilne</c:v>
                </c:pt>
                <c:pt idx="2">
                  <c:v>Rodzinne</c:v>
                </c:pt>
                <c:pt idx="3">
                  <c:v>Spadkowe</c:v>
                </c:pt>
                <c:pt idx="4">
                  <c:v>Praca i bezro-bocie</c:v>
                </c:pt>
                <c:pt idx="5">
                  <c:v>Świadcze-nia społeczne</c:v>
                </c:pt>
                <c:pt idx="6">
                  <c:v>Administra-cyjne</c:v>
                </c:pt>
                <c:pt idx="7">
                  <c:v>Lokalowe i spół-dzielcze</c:v>
                </c:pt>
                <c:pt idx="8">
                  <c:v>Finan-sowe</c:v>
                </c:pt>
                <c:pt idx="9">
                  <c:v>Przemoc wobec kobiet</c:v>
                </c:pt>
                <c:pt idx="10">
                  <c:v>Uchodźcy i cudzo-ziemcy</c:v>
                </c:pt>
                <c:pt idx="11">
                  <c:v>Niepełno-sprawni</c:v>
                </c:pt>
                <c:pt idx="12">
                  <c:v>Służba zdrowia</c:v>
                </c:pt>
                <c:pt idx="13">
                  <c:v>NGO</c:v>
                </c:pt>
                <c:pt idx="14">
                  <c:v>inne</c:v>
                </c:pt>
              </c:strCache>
            </c:strRef>
          </c:cat>
          <c:val>
            <c:numRef>
              <c:f>Sheet1!$B$2:$B$16</c:f>
              <c:numCache>
                <c:formatCode>General</c:formatCode>
                <c:ptCount val="15"/>
                <c:pt idx="0">
                  <c:v>0</c:v>
                </c:pt>
                <c:pt idx="1">
                  <c:v>12</c:v>
                </c:pt>
                <c:pt idx="2">
                  <c:v>3</c:v>
                </c:pt>
                <c:pt idx="3">
                  <c:v>0</c:v>
                </c:pt>
                <c:pt idx="4">
                  <c:v>8</c:v>
                </c:pt>
                <c:pt idx="5">
                  <c:v>0</c:v>
                </c:pt>
                <c:pt idx="6">
                  <c:v>0</c:v>
                </c:pt>
                <c:pt idx="7">
                  <c:v>1</c:v>
                </c:pt>
                <c:pt idx="8">
                  <c:v>4</c:v>
                </c:pt>
                <c:pt idx="9">
                  <c:v>0</c:v>
                </c:pt>
                <c:pt idx="10">
                  <c:v>0</c:v>
                </c:pt>
                <c:pt idx="11">
                  <c:v>0</c:v>
                </c:pt>
                <c:pt idx="12">
                  <c:v>0</c:v>
                </c:pt>
                <c:pt idx="13">
                  <c:v>0</c:v>
                </c:pt>
                <c:pt idx="14">
                  <c:v>2</c:v>
                </c:pt>
              </c:numCache>
            </c:numRef>
          </c:val>
          <c:extLst>
            <c:ext xmlns:c16="http://schemas.microsoft.com/office/drawing/2014/chart" uri="{C3380CC4-5D6E-409C-BE32-E72D297353CC}">
              <c16:uniqueId val="{00000000-7271-4527-8977-3C57F343FBC3}"/>
            </c:ext>
          </c:extLst>
        </c:ser>
        <c:dLbls>
          <c:showLegendKey val="0"/>
          <c:showVal val="0"/>
          <c:showCatName val="0"/>
          <c:showSerName val="0"/>
          <c:showPercent val="0"/>
          <c:showBubbleSize val="0"/>
        </c:dLbls>
        <c:gapWidth val="150"/>
        <c:axId val="432290104"/>
        <c:axId val="432300688"/>
      </c:barChart>
      <c:catAx>
        <c:axId val="432290104"/>
        <c:scaling>
          <c:orientation val="minMax"/>
        </c:scaling>
        <c:delete val="0"/>
        <c:axPos val="b"/>
        <c:numFmt formatCode="General" sourceLinked="1"/>
        <c:majorTickMark val="out"/>
        <c:minorTickMark val="none"/>
        <c:tickLblPos val="low"/>
        <c:spPr>
          <a:ln w="3170">
            <a:solidFill>
              <a:schemeClr val="tx1"/>
            </a:solidFill>
            <a:prstDash val="solid"/>
          </a:ln>
        </c:spPr>
        <c:txPr>
          <a:bodyPr rot="-2700000" vert="horz"/>
          <a:lstStyle/>
          <a:p>
            <a:pPr>
              <a:defRPr sz="1124" b="0" i="0" u="none" strike="noStrike" baseline="0">
                <a:solidFill>
                  <a:schemeClr val="tx1"/>
                </a:solidFill>
                <a:latin typeface="Arial"/>
                <a:ea typeface="Arial"/>
                <a:cs typeface="Arial"/>
              </a:defRPr>
            </a:pPr>
            <a:endParaRPr lang="pl-PL"/>
          </a:p>
        </c:txPr>
        <c:crossAx val="432300688"/>
        <c:crosses val="autoZero"/>
        <c:auto val="1"/>
        <c:lblAlgn val="ctr"/>
        <c:lblOffset val="100"/>
        <c:tickMarkSkip val="1"/>
        <c:noMultiLvlLbl val="0"/>
      </c:catAx>
      <c:valAx>
        <c:axId val="432300688"/>
        <c:scaling>
          <c:orientation val="minMax"/>
        </c:scaling>
        <c:delete val="0"/>
        <c:axPos val="l"/>
        <c:numFmt formatCode="General" sourceLinked="1"/>
        <c:majorTickMark val="out"/>
        <c:minorTickMark val="none"/>
        <c:tickLblPos val="nextTo"/>
        <c:spPr>
          <a:ln w="3170">
            <a:solidFill>
              <a:schemeClr val="tx1"/>
            </a:solidFill>
            <a:prstDash val="solid"/>
          </a:ln>
        </c:spPr>
        <c:txPr>
          <a:bodyPr rot="0" vert="horz"/>
          <a:lstStyle/>
          <a:p>
            <a:pPr>
              <a:defRPr sz="974" b="0" i="0" u="none" strike="noStrike" baseline="0">
                <a:solidFill>
                  <a:schemeClr val="tx1"/>
                </a:solidFill>
                <a:latin typeface="Arial"/>
                <a:ea typeface="Arial"/>
                <a:cs typeface="Arial"/>
              </a:defRPr>
            </a:pPr>
            <a:endParaRPr lang="pl-PL"/>
          </a:p>
        </c:txPr>
        <c:crossAx val="432290104"/>
        <c:crosses val="autoZero"/>
        <c:crossBetween val="between"/>
      </c:valAx>
      <c:dTable>
        <c:showHorzBorder val="0"/>
        <c:showVertBorder val="1"/>
        <c:showOutline val="0"/>
        <c:showKeys val="0"/>
        <c:spPr>
          <a:ln w="3170">
            <a:solidFill>
              <a:schemeClr val="tx1"/>
            </a:solidFill>
            <a:prstDash val="solid"/>
          </a:ln>
        </c:spPr>
        <c:txPr>
          <a:bodyPr/>
          <a:lstStyle/>
          <a:p>
            <a:pPr rtl="0">
              <a:defRPr sz="799" b="0" i="0" u="none" strike="noStrike" baseline="0">
                <a:solidFill>
                  <a:schemeClr val="tx1"/>
                </a:solidFill>
                <a:latin typeface="Arial"/>
                <a:ea typeface="Arial"/>
                <a:cs typeface="Arial"/>
              </a:defRPr>
            </a:pPr>
            <a:endParaRPr lang="pl-PL"/>
          </a:p>
        </c:txPr>
      </c:dTable>
      <c:spPr>
        <a:solidFill>
          <a:schemeClr val="bg1"/>
        </a:solidFill>
        <a:ln w="25368">
          <a:noFill/>
        </a:ln>
      </c:spPr>
    </c:plotArea>
    <c:plotVisOnly val="1"/>
    <c:dispBlanksAs val="gap"/>
    <c:showDLblsOverMax val="0"/>
  </c:chart>
  <c:spPr>
    <a:noFill/>
    <a:ln>
      <a:noFill/>
    </a:ln>
  </c:spPr>
  <c:txPr>
    <a:bodyPr/>
    <a:lstStyle/>
    <a:p>
      <a:pPr>
        <a:defRPr sz="999" b="0" i="0" u="none" strike="noStrike" baseline="0">
          <a:solidFill>
            <a:schemeClr val="tx1"/>
          </a:solidFill>
          <a:latin typeface="Arial"/>
          <a:ea typeface="Arial"/>
          <a:cs typeface="Arial"/>
        </a:defRPr>
      </a:pPr>
      <a:endParaRPr lang="pl-PL"/>
    </a:p>
  </c:txPr>
  <c:externalData r:id="rId1">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0000"/>
                    </a:solidFill>
                    <a:latin typeface="+mn-lt"/>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Arkusz2!$B$4:$B$22</c:f>
              <c:strCache>
                <c:ptCount val="19"/>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pt idx="13">
                  <c:v>2016/2017</c:v>
                </c:pt>
                <c:pt idx="14">
                  <c:v>2017/2018</c:v>
                </c:pt>
                <c:pt idx="15">
                  <c:v>2018/2019</c:v>
                </c:pt>
                <c:pt idx="16">
                  <c:v>2019/2020</c:v>
                </c:pt>
                <c:pt idx="17">
                  <c:v>2020/2021</c:v>
                </c:pt>
                <c:pt idx="18">
                  <c:v>2021/2022</c:v>
                </c:pt>
              </c:strCache>
            </c:strRef>
          </c:cat>
          <c:val>
            <c:numRef>
              <c:f>Arkusz2!$C$4:$C$22</c:f>
              <c:numCache>
                <c:formatCode>General</c:formatCode>
                <c:ptCount val="19"/>
                <c:pt idx="0">
                  <c:v>533</c:v>
                </c:pt>
                <c:pt idx="1">
                  <c:v>475</c:v>
                </c:pt>
                <c:pt idx="2">
                  <c:v>452</c:v>
                </c:pt>
                <c:pt idx="3">
                  <c:v>249</c:v>
                </c:pt>
                <c:pt idx="4">
                  <c:v>379</c:v>
                </c:pt>
                <c:pt idx="5">
                  <c:v>467</c:v>
                </c:pt>
                <c:pt idx="6">
                  <c:v>599</c:v>
                </c:pt>
                <c:pt idx="7">
                  <c:v>620</c:v>
                </c:pt>
                <c:pt idx="8">
                  <c:v>663</c:v>
                </c:pt>
                <c:pt idx="9">
                  <c:v>603</c:v>
                </c:pt>
                <c:pt idx="10">
                  <c:v>519</c:v>
                </c:pt>
                <c:pt idx="11">
                  <c:v>572</c:v>
                </c:pt>
                <c:pt idx="12">
                  <c:v>447</c:v>
                </c:pt>
                <c:pt idx="13">
                  <c:v>402</c:v>
                </c:pt>
                <c:pt idx="14">
                  <c:v>308</c:v>
                </c:pt>
                <c:pt idx="15">
                  <c:v>229</c:v>
                </c:pt>
                <c:pt idx="16">
                  <c:v>141</c:v>
                </c:pt>
                <c:pt idx="17">
                  <c:v>177</c:v>
                </c:pt>
                <c:pt idx="18">
                  <c:v>186</c:v>
                </c:pt>
              </c:numCache>
            </c:numRef>
          </c:val>
          <c:extLst>
            <c:ext xmlns:c16="http://schemas.microsoft.com/office/drawing/2014/chart" uri="{C3380CC4-5D6E-409C-BE32-E72D297353CC}">
              <c16:uniqueId val="{00000000-2D07-4051-B640-AC6F368B3E66}"/>
            </c:ext>
          </c:extLst>
        </c:ser>
        <c:dLbls>
          <c:showLegendKey val="0"/>
          <c:showVal val="1"/>
          <c:showCatName val="0"/>
          <c:showSerName val="0"/>
          <c:showPercent val="0"/>
          <c:showBubbleSize val="0"/>
        </c:dLbls>
        <c:gapWidth val="150"/>
        <c:shape val="box"/>
        <c:axId val="75583408"/>
        <c:axId val="75579248"/>
        <c:axId val="0"/>
      </c:bar3DChart>
      <c:catAx>
        <c:axId val="7558340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pl-PL"/>
          </a:p>
        </c:txPr>
        <c:crossAx val="75579248"/>
        <c:crosses val="autoZero"/>
        <c:auto val="1"/>
        <c:lblAlgn val="ctr"/>
        <c:lblOffset val="100"/>
        <c:noMultiLvlLbl val="0"/>
      </c:catAx>
      <c:valAx>
        <c:axId val="75579248"/>
        <c:scaling>
          <c:orientation val="minMax"/>
        </c:scaling>
        <c:delete val="1"/>
        <c:axPos val="l"/>
        <c:numFmt formatCode="General" sourceLinked="1"/>
        <c:majorTickMark val="none"/>
        <c:minorTickMark val="none"/>
        <c:tickLblPos val="nextTo"/>
        <c:crossAx val="75583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062550322577807"/>
          <c:y val="7.9365079365079361E-2"/>
          <c:w val="0.89322095296479731"/>
          <c:h val="0.67619047619048533"/>
        </c:manualLayout>
      </c:layout>
      <c:barChart>
        <c:barDir val="col"/>
        <c:grouping val="clustered"/>
        <c:varyColors val="0"/>
        <c:ser>
          <c:idx val="0"/>
          <c:order val="0"/>
          <c:tx>
            <c:strRef>
              <c:f>Sheet1!$A$2</c:f>
              <c:strCache>
                <c:ptCount val="1"/>
                <c:pt idx="0">
                  <c:v>liczba spraw</c:v>
                </c:pt>
              </c:strCache>
            </c:strRef>
          </c:tx>
          <c:spPr>
            <a:solidFill>
              <a:srgbClr val="6699FF"/>
            </a:solidFill>
            <a:ln w="3174">
              <a:solidFill>
                <a:srgbClr val="003366"/>
              </a:solidFill>
              <a:prstDash val="solid"/>
            </a:ln>
            <a:effectLst>
              <a:outerShdw dist="35921" dir="2700000" algn="br">
                <a:srgbClr val="000000"/>
              </a:outerShdw>
            </a:effectLst>
          </c:spPr>
          <c:invertIfNegative val="0"/>
          <c:dLbls>
            <c:spPr>
              <a:noFill/>
              <a:ln w="25178">
                <a:noFill/>
              </a:ln>
            </c:spPr>
            <c:txPr>
              <a:bodyPr/>
              <a:lstStyle/>
              <a:p>
                <a:pPr>
                  <a:defRPr sz="894"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Sheet1!$B$1:$K$1</c:f>
              <c:strCache>
                <c:ptCount val="10"/>
                <c:pt idx="0">
                  <c:v>2014/2015</c:v>
                </c:pt>
                <c:pt idx="1">
                  <c:v>2015/2016</c:v>
                </c:pt>
                <c:pt idx="2">
                  <c:v>2016/2017</c:v>
                </c:pt>
                <c:pt idx="3">
                  <c:v>2017/2018</c:v>
                </c:pt>
                <c:pt idx="4">
                  <c:v>2018/2019</c:v>
                </c:pt>
                <c:pt idx="5">
                  <c:v>2019/2020</c:v>
                </c:pt>
                <c:pt idx="6">
                  <c:v>2020/2021</c:v>
                </c:pt>
                <c:pt idx="7">
                  <c:v>2021/2022</c:v>
                </c:pt>
                <c:pt idx="8">
                  <c:v>2022/2023</c:v>
                </c:pt>
                <c:pt idx="9">
                  <c:v>2023/2024</c:v>
                </c:pt>
              </c:strCache>
            </c:strRef>
          </c:cat>
          <c:val>
            <c:numRef>
              <c:f>Sheet1!$B$2:$K$2</c:f>
              <c:numCache>
                <c:formatCode>General</c:formatCode>
                <c:ptCount val="10"/>
                <c:pt idx="0">
                  <c:v>43</c:v>
                </c:pt>
                <c:pt idx="1">
                  <c:v>57</c:v>
                </c:pt>
                <c:pt idx="2">
                  <c:v>109</c:v>
                </c:pt>
                <c:pt idx="3">
                  <c:v>90</c:v>
                </c:pt>
                <c:pt idx="4">
                  <c:v>96</c:v>
                </c:pt>
                <c:pt idx="5">
                  <c:v>45</c:v>
                </c:pt>
                <c:pt idx="6">
                  <c:v>69</c:v>
                </c:pt>
                <c:pt idx="7">
                  <c:v>48</c:v>
                </c:pt>
                <c:pt idx="8">
                  <c:v>44</c:v>
                </c:pt>
                <c:pt idx="9">
                  <c:v>30</c:v>
                </c:pt>
              </c:numCache>
            </c:numRef>
          </c:val>
          <c:extLst>
            <c:ext xmlns:c16="http://schemas.microsoft.com/office/drawing/2014/chart" uri="{C3380CC4-5D6E-409C-BE32-E72D297353CC}">
              <c16:uniqueId val="{00000000-16A9-4D64-B231-866160E0ACFA}"/>
            </c:ext>
          </c:extLst>
        </c:ser>
        <c:dLbls>
          <c:showLegendKey val="0"/>
          <c:showVal val="1"/>
          <c:showCatName val="0"/>
          <c:showSerName val="0"/>
          <c:showPercent val="0"/>
          <c:showBubbleSize val="0"/>
        </c:dLbls>
        <c:gapWidth val="150"/>
        <c:axId val="432313624"/>
        <c:axId val="432302648"/>
      </c:barChart>
      <c:catAx>
        <c:axId val="432313624"/>
        <c:scaling>
          <c:orientation val="minMax"/>
        </c:scaling>
        <c:delete val="0"/>
        <c:axPos val="b"/>
        <c:numFmt formatCode="General" sourceLinked="1"/>
        <c:majorTickMark val="out"/>
        <c:minorTickMark val="none"/>
        <c:tickLblPos val="nextTo"/>
        <c:spPr>
          <a:ln w="3149">
            <a:solidFill>
              <a:schemeClr val="tx1"/>
            </a:solidFill>
            <a:prstDash val="solid"/>
          </a:ln>
        </c:spPr>
        <c:txPr>
          <a:bodyPr rot="-2700000" vert="horz"/>
          <a:lstStyle/>
          <a:p>
            <a:pPr>
              <a:defRPr sz="993" b="1" i="0" u="none" strike="noStrike" baseline="0">
                <a:solidFill>
                  <a:schemeClr val="tx1"/>
                </a:solidFill>
                <a:latin typeface="Arial"/>
                <a:ea typeface="Arial"/>
                <a:cs typeface="Arial"/>
              </a:defRPr>
            </a:pPr>
            <a:endParaRPr lang="pl-PL"/>
          </a:p>
        </c:txPr>
        <c:crossAx val="432302648"/>
        <c:crosses val="autoZero"/>
        <c:auto val="1"/>
        <c:lblAlgn val="ctr"/>
        <c:lblOffset val="100"/>
        <c:tickLblSkip val="1"/>
        <c:tickMarkSkip val="1"/>
        <c:noMultiLvlLbl val="0"/>
      </c:catAx>
      <c:valAx>
        <c:axId val="432302648"/>
        <c:scaling>
          <c:orientation val="minMax"/>
        </c:scaling>
        <c:delete val="1"/>
        <c:axPos val="l"/>
        <c:numFmt formatCode="General" sourceLinked="1"/>
        <c:majorTickMark val="out"/>
        <c:minorTickMark val="none"/>
        <c:tickLblPos val="nextTo"/>
        <c:crossAx val="432313624"/>
        <c:crosses val="autoZero"/>
        <c:crossBetween val="between"/>
      </c:valAx>
      <c:spPr>
        <a:noFill/>
        <a:ln w="25389">
          <a:noFill/>
        </a:ln>
      </c:spPr>
    </c:plotArea>
    <c:plotVisOnly val="1"/>
    <c:dispBlanksAs val="gap"/>
    <c:showDLblsOverMax val="0"/>
  </c:chart>
  <c:spPr>
    <a:noFill/>
    <a:ln>
      <a:noFill/>
    </a:ln>
  </c:spPr>
  <c:txPr>
    <a:bodyPr/>
    <a:lstStyle/>
    <a:p>
      <a:pPr>
        <a:defRPr sz="894" b="1" i="0" u="none" strike="noStrike" baseline="0">
          <a:solidFill>
            <a:schemeClr val="tx1"/>
          </a:solidFill>
          <a:latin typeface="Arial"/>
          <a:ea typeface="Arial"/>
          <a:cs typeface="Arial"/>
        </a:defRPr>
      </a:pPr>
      <a:endParaRPr lang="pl-PL"/>
    </a:p>
  </c:txPr>
  <c:externalData r:id="rId1">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9793735830081101E-2"/>
          <c:y val="5.1585696056767626E-2"/>
          <c:w val="0.90781704184802847"/>
          <c:h val="0.69277108433734935"/>
        </c:manualLayout>
      </c:layout>
      <c:lineChart>
        <c:grouping val="standard"/>
        <c:varyColors val="0"/>
        <c:ser>
          <c:idx val="0"/>
          <c:order val="0"/>
          <c:tx>
            <c:strRef>
              <c:f>Sheet1!$A$2</c:f>
              <c:strCache>
                <c:ptCount val="1"/>
                <c:pt idx="0">
                  <c:v>studenci</c:v>
                </c:pt>
              </c:strCache>
            </c:strRef>
          </c:tx>
          <c:spPr>
            <a:ln w="25182">
              <a:solidFill>
                <a:srgbClr val="3366FF"/>
              </a:solidFill>
              <a:prstDash val="solid"/>
            </a:ln>
          </c:spPr>
          <c:marker>
            <c:symbol val="circle"/>
            <c:size val="2"/>
            <c:spPr>
              <a:solidFill>
                <a:srgbClr val="6699FF"/>
              </a:solidFill>
              <a:ln>
                <a:solidFill>
                  <a:srgbClr val="0066CC"/>
                </a:solidFill>
                <a:prstDash val="solid"/>
              </a:ln>
              <a:effectLst>
                <a:outerShdw dist="35921" dir="2700000" algn="br">
                  <a:srgbClr val="000000"/>
                </a:outerShdw>
              </a:effectLst>
            </c:spPr>
          </c:marker>
          <c:dLbls>
            <c:dLbl>
              <c:idx val="0"/>
              <c:layout>
                <c:manualLayout>
                  <c:x val="-6.6223607446849714E-2"/>
                  <c:y val="-7.470565821548959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715-4BE5-B58D-655CD0E02275}"/>
                </c:ext>
              </c:extLst>
            </c:dLbl>
            <c:dLbl>
              <c:idx val="1"/>
              <c:layout>
                <c:manualLayout>
                  <c:x val="-6.6997980392637838E-2"/>
                  <c:y val="-7.489402757461653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715-4BE5-B58D-655CD0E02275}"/>
                </c:ext>
              </c:extLst>
            </c:dLbl>
            <c:dLbl>
              <c:idx val="2"/>
              <c:layout>
                <c:manualLayout>
                  <c:x val="-4.1301706445572808E-2"/>
                  <c:y val="-6.868538171858952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715-4BE5-B58D-655CD0E02275}"/>
                </c:ext>
              </c:extLst>
            </c:dLbl>
            <c:dLbl>
              <c:idx val="3"/>
              <c:layout>
                <c:manualLayout>
                  <c:x val="-5.9934097022918978E-2"/>
                  <c:y val="-6.75565653107590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715-4BE5-B58D-655CD0E02275}"/>
                </c:ext>
              </c:extLst>
            </c:dLbl>
            <c:dLbl>
              <c:idx val="4"/>
              <c:layout>
                <c:manualLayout>
                  <c:x val="-3.5012305704777612E-2"/>
                  <c:y val="-5.212349444461745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715-4BE5-B58D-655CD0E02275}"/>
                </c:ext>
              </c:extLst>
            </c:dLbl>
            <c:dLbl>
              <c:idx val="5"/>
              <c:layout>
                <c:manualLayout>
                  <c:x val="-5.3997923156801804E-2"/>
                  <c:y val="-7.11462450592885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715-4BE5-B58D-655CD0E02275}"/>
                </c:ext>
              </c:extLst>
            </c:dLbl>
            <c:dLbl>
              <c:idx val="6"/>
              <c:layout>
                <c:manualLayout>
                  <c:x val="-4.9844236760124623E-2"/>
                  <c:y val="-6.32411067193674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715-4BE5-B58D-655CD0E02275}"/>
                </c:ext>
              </c:extLst>
            </c:dLbl>
            <c:dLbl>
              <c:idx val="7"/>
              <c:layout>
                <c:manualLayout>
                  <c:x val="-4.569055036344756E-2"/>
                  <c:y val="-9.88142292490119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715-4BE5-B58D-655CD0E02275}"/>
                </c:ext>
              </c:extLst>
            </c:dLbl>
            <c:dLbl>
              <c:idx val="8"/>
              <c:layout>
                <c:manualLayout>
                  <c:x val="-2.4922118380062312E-2"/>
                  <c:y val="-5.1383399209486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715-4BE5-B58D-655CD0E02275}"/>
                </c:ext>
              </c:extLst>
            </c:dLbl>
            <c:dLbl>
              <c:idx val="9"/>
              <c:layout>
                <c:manualLayout>
                  <c:x val="-2.0756896696847677E-2"/>
                  <c:y val="-4.347826086956529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715-4BE5-B58D-655CD0E02275}"/>
                </c:ext>
              </c:extLst>
            </c:dLbl>
            <c:dLbl>
              <c:idx val="10"/>
              <c:layout>
                <c:manualLayout>
                  <c:x val="-2.0756896696847684E-2"/>
                  <c:y val="-2.766798418972336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D715-4BE5-B58D-655CD0E02275}"/>
                </c:ext>
              </c:extLst>
            </c:dLbl>
            <c:spPr>
              <a:noFill/>
              <a:ln w="25182">
                <a:noFill/>
              </a:ln>
            </c:spPr>
            <c:txPr>
              <a:bodyPr/>
              <a:lstStyle/>
              <a:p>
                <a:pPr>
                  <a:defRPr sz="1089"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Sheet1!$B$1:$K$1</c:f>
              <c:strCache>
                <c:ptCount val="10"/>
                <c:pt idx="0">
                  <c:v>2014/2015</c:v>
                </c:pt>
                <c:pt idx="1">
                  <c:v>2015/2016</c:v>
                </c:pt>
                <c:pt idx="2">
                  <c:v>2016/2017</c:v>
                </c:pt>
                <c:pt idx="3">
                  <c:v>2017/2018</c:v>
                </c:pt>
                <c:pt idx="4">
                  <c:v>2018/2019</c:v>
                </c:pt>
                <c:pt idx="5">
                  <c:v>2019/2020</c:v>
                </c:pt>
                <c:pt idx="6">
                  <c:v>2020/2021</c:v>
                </c:pt>
                <c:pt idx="7">
                  <c:v>2021/2022</c:v>
                </c:pt>
                <c:pt idx="8">
                  <c:v>2022/2023</c:v>
                </c:pt>
                <c:pt idx="9">
                  <c:v>2023/2024</c:v>
                </c:pt>
              </c:strCache>
            </c:strRef>
          </c:cat>
          <c:val>
            <c:numRef>
              <c:f>Sheet1!$B$2:$K$2</c:f>
              <c:numCache>
                <c:formatCode>General</c:formatCode>
                <c:ptCount val="10"/>
                <c:pt idx="0">
                  <c:v>18</c:v>
                </c:pt>
                <c:pt idx="1">
                  <c:v>18</c:v>
                </c:pt>
                <c:pt idx="2">
                  <c:v>21</c:v>
                </c:pt>
                <c:pt idx="3">
                  <c:v>18</c:v>
                </c:pt>
                <c:pt idx="4">
                  <c:v>19</c:v>
                </c:pt>
                <c:pt idx="5">
                  <c:v>24</c:v>
                </c:pt>
                <c:pt idx="6">
                  <c:v>38</c:v>
                </c:pt>
                <c:pt idx="7">
                  <c:v>16</c:v>
                </c:pt>
                <c:pt idx="8">
                  <c:v>24</c:v>
                </c:pt>
                <c:pt idx="9">
                  <c:v>20</c:v>
                </c:pt>
              </c:numCache>
            </c:numRef>
          </c:val>
          <c:smooth val="1"/>
          <c:extLst>
            <c:ext xmlns:c16="http://schemas.microsoft.com/office/drawing/2014/chart" uri="{C3380CC4-5D6E-409C-BE32-E72D297353CC}">
              <c16:uniqueId val="{0000000B-D715-4BE5-B58D-655CD0E02275}"/>
            </c:ext>
          </c:extLst>
        </c:ser>
        <c:ser>
          <c:idx val="1"/>
          <c:order val="1"/>
          <c:tx>
            <c:strRef>
              <c:f>Sheet1!$A$3</c:f>
              <c:strCache>
                <c:ptCount val="1"/>
                <c:pt idx="0">
                  <c:v>opiekunowie</c:v>
                </c:pt>
              </c:strCache>
            </c:strRef>
          </c:tx>
          <c:spPr>
            <a:ln w="25182">
              <a:solidFill>
                <a:schemeClr val="tx1"/>
              </a:solidFill>
              <a:prstDash val="solid"/>
            </a:ln>
          </c:spPr>
          <c:marker>
            <c:symbol val="circle"/>
            <c:size val="2"/>
            <c:spPr>
              <a:solidFill>
                <a:srgbClr val="3366CC"/>
              </a:solidFill>
              <a:ln>
                <a:solidFill>
                  <a:srgbClr val="003366"/>
                </a:solidFill>
                <a:prstDash val="solid"/>
              </a:ln>
              <a:effectLst>
                <a:outerShdw dist="35921" dir="2700000" algn="br">
                  <a:srgbClr val="000000"/>
                </a:outerShdw>
              </a:effectLst>
            </c:spPr>
          </c:marker>
          <c:dLbls>
            <c:dLbl>
              <c:idx val="0"/>
              <c:layout>
                <c:manualLayout>
                  <c:x val="-4.7590780124447139E-2"/>
                  <c:y val="-4.685008247486848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D715-4BE5-B58D-655CD0E02275}"/>
                </c:ext>
              </c:extLst>
            </c:dLbl>
            <c:dLbl>
              <c:idx val="1"/>
              <c:layout>
                <c:manualLayout>
                  <c:x val="-4.6464378868529284E-2"/>
                  <c:y val="-4.214434658118324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D715-4BE5-B58D-655CD0E02275}"/>
                </c:ext>
              </c:extLst>
            </c:dLbl>
            <c:dLbl>
              <c:idx val="2"/>
              <c:layout>
                <c:manualLayout>
                  <c:x val="-4.2310692471852297E-2"/>
                  <c:y val="-4.176869689707768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D715-4BE5-B58D-655CD0E02275}"/>
                </c:ext>
              </c:extLst>
            </c:dLbl>
            <c:dLbl>
              <c:idx val="3"/>
              <c:layout>
                <c:manualLayout>
                  <c:x val="-3.9165665039533608E-2"/>
                  <c:y val="-3.932152749680994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D715-4BE5-B58D-655CD0E02275}"/>
                </c:ext>
              </c:extLst>
            </c:dLbl>
            <c:dLbl>
              <c:idx val="4"/>
              <c:layout>
                <c:manualLayout>
                  <c:x val="-3.7030277757336541E-2"/>
                  <c:y val="-4.685008247486848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D715-4BE5-B58D-655CD0E02275}"/>
                </c:ext>
              </c:extLst>
            </c:dLbl>
            <c:dLbl>
              <c:idx val="5"/>
              <c:layout>
                <c:manualLayout>
                  <c:x val="-8.3073727933541015E-3"/>
                  <c:y val="-4.347826086956522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D715-4BE5-B58D-655CD0E02275}"/>
                </c:ext>
              </c:extLst>
            </c:dLbl>
            <c:dLbl>
              <c:idx val="6"/>
              <c:layout>
                <c:manualLayout>
                  <c:x val="-2.4922118380062312E-2"/>
                  <c:y val="-4.34782608695652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D715-4BE5-B58D-655CD0E02275}"/>
                </c:ext>
              </c:extLst>
            </c:dLbl>
            <c:dLbl>
              <c:idx val="7"/>
              <c:layout>
                <c:manualLayout>
                  <c:x val="-4.569055036344756E-2"/>
                  <c:y val="-4.34782608695652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D715-4BE5-B58D-655CD0E02275}"/>
                </c:ext>
              </c:extLst>
            </c:dLbl>
            <c:dLbl>
              <c:idx val="8"/>
              <c:layout>
                <c:manualLayout>
                  <c:x val="-4.1536863966770497E-2"/>
                  <c:y val="-4.34782608695652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D715-4BE5-B58D-655CD0E02275}"/>
                </c:ext>
              </c:extLst>
            </c:dLbl>
            <c:dLbl>
              <c:idx val="9"/>
              <c:layout>
                <c:manualLayout>
                  <c:x val="-3.8054310610887453E-2"/>
                  <c:y val="-4.743083003952578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D715-4BE5-B58D-655CD0E02275}"/>
                </c:ext>
              </c:extLst>
            </c:dLbl>
            <c:dLbl>
              <c:idx val="10"/>
              <c:layout>
                <c:manualLayout>
                  <c:x val="-4.1513793393695535E-2"/>
                  <c:y val="-4.743083003952575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D715-4BE5-B58D-655CD0E02275}"/>
                </c:ext>
              </c:extLst>
            </c:dLbl>
            <c:spPr>
              <a:noFill/>
              <a:ln w="25182">
                <a:noFill/>
              </a:ln>
            </c:spPr>
            <c:txPr>
              <a:bodyPr/>
              <a:lstStyle/>
              <a:p>
                <a:pPr>
                  <a:defRPr sz="1089"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Sheet1!$B$1:$K$1</c:f>
              <c:strCache>
                <c:ptCount val="10"/>
                <c:pt idx="0">
                  <c:v>2014/2015</c:v>
                </c:pt>
                <c:pt idx="1">
                  <c:v>2015/2016</c:v>
                </c:pt>
                <c:pt idx="2">
                  <c:v>2016/2017</c:v>
                </c:pt>
                <c:pt idx="3">
                  <c:v>2017/2018</c:v>
                </c:pt>
                <c:pt idx="4">
                  <c:v>2018/2019</c:v>
                </c:pt>
                <c:pt idx="5">
                  <c:v>2019/2020</c:v>
                </c:pt>
                <c:pt idx="6">
                  <c:v>2020/2021</c:v>
                </c:pt>
                <c:pt idx="7">
                  <c:v>2021/2022</c:v>
                </c:pt>
                <c:pt idx="8">
                  <c:v>2022/2023</c:v>
                </c:pt>
                <c:pt idx="9">
                  <c:v>2023/2024</c:v>
                </c:pt>
              </c:strCache>
            </c:strRef>
          </c:cat>
          <c:val>
            <c:numRef>
              <c:f>Sheet1!$B$3:$K$3</c:f>
              <c:numCache>
                <c:formatCode>General</c:formatCode>
                <c:ptCount val="10"/>
                <c:pt idx="0">
                  <c:v>5</c:v>
                </c:pt>
                <c:pt idx="1">
                  <c:v>3</c:v>
                </c:pt>
                <c:pt idx="2">
                  <c:v>3</c:v>
                </c:pt>
                <c:pt idx="3">
                  <c:v>5</c:v>
                </c:pt>
                <c:pt idx="4">
                  <c:v>7</c:v>
                </c:pt>
                <c:pt idx="5">
                  <c:v>8</c:v>
                </c:pt>
                <c:pt idx="6">
                  <c:v>8</c:v>
                </c:pt>
                <c:pt idx="7">
                  <c:v>4</c:v>
                </c:pt>
                <c:pt idx="8">
                  <c:v>4</c:v>
                </c:pt>
                <c:pt idx="9">
                  <c:v>4</c:v>
                </c:pt>
              </c:numCache>
            </c:numRef>
          </c:val>
          <c:smooth val="1"/>
          <c:extLst>
            <c:ext xmlns:c16="http://schemas.microsoft.com/office/drawing/2014/chart" uri="{C3380CC4-5D6E-409C-BE32-E72D297353CC}">
              <c16:uniqueId val="{00000017-D715-4BE5-B58D-655CD0E02275}"/>
            </c:ext>
          </c:extLst>
        </c:ser>
        <c:dLbls>
          <c:showLegendKey val="0"/>
          <c:showVal val="1"/>
          <c:showCatName val="0"/>
          <c:showSerName val="0"/>
          <c:showPercent val="0"/>
          <c:showBubbleSize val="0"/>
        </c:dLbls>
        <c:upDownBars>
          <c:gapWidth val="150"/>
          <c:upBars>
            <c:spPr>
              <a:solidFill>
                <a:schemeClr val="bg1"/>
              </a:solidFill>
              <a:ln w="3147">
                <a:solidFill>
                  <a:schemeClr val="tx1"/>
                </a:solidFill>
                <a:prstDash val="solid"/>
              </a:ln>
            </c:spPr>
          </c:upBars>
          <c:downBars>
            <c:spPr>
              <a:noFill/>
              <a:ln w="9444">
                <a:noFill/>
              </a:ln>
            </c:spPr>
          </c:downBars>
        </c:upDownBars>
        <c:marker val="1"/>
        <c:smooth val="0"/>
        <c:axId val="432303824"/>
        <c:axId val="432312840"/>
      </c:lineChart>
      <c:catAx>
        <c:axId val="432303824"/>
        <c:scaling>
          <c:orientation val="minMax"/>
        </c:scaling>
        <c:delete val="0"/>
        <c:axPos val="b"/>
        <c:numFmt formatCode="General" sourceLinked="0"/>
        <c:majorTickMark val="out"/>
        <c:minorTickMark val="none"/>
        <c:tickLblPos val="nextTo"/>
        <c:spPr>
          <a:ln w="3147">
            <a:solidFill>
              <a:schemeClr val="tx1"/>
            </a:solidFill>
            <a:prstDash val="solid"/>
          </a:ln>
        </c:spPr>
        <c:txPr>
          <a:bodyPr rot="-2700000" vert="horz"/>
          <a:lstStyle/>
          <a:p>
            <a:pPr>
              <a:defRPr sz="990" b="1" i="0" u="none" strike="noStrike" baseline="0">
                <a:solidFill>
                  <a:schemeClr val="tx1"/>
                </a:solidFill>
                <a:latin typeface="Arial"/>
                <a:ea typeface="Arial"/>
                <a:cs typeface="Arial"/>
              </a:defRPr>
            </a:pPr>
            <a:endParaRPr lang="pl-PL"/>
          </a:p>
        </c:txPr>
        <c:crossAx val="432312840"/>
        <c:crosses val="autoZero"/>
        <c:auto val="1"/>
        <c:lblAlgn val="ctr"/>
        <c:lblOffset val="100"/>
        <c:tickLblSkip val="1"/>
        <c:tickMarkSkip val="1"/>
        <c:noMultiLvlLbl val="0"/>
      </c:catAx>
      <c:valAx>
        <c:axId val="432312840"/>
        <c:scaling>
          <c:orientation val="minMax"/>
        </c:scaling>
        <c:delete val="1"/>
        <c:axPos val="l"/>
        <c:numFmt formatCode="General" sourceLinked="1"/>
        <c:majorTickMark val="out"/>
        <c:minorTickMark val="none"/>
        <c:tickLblPos val="nextTo"/>
        <c:crossAx val="432303824"/>
        <c:crosses val="autoZero"/>
        <c:crossBetween val="between"/>
      </c:valAx>
      <c:spPr>
        <a:noFill/>
        <a:ln w="25386">
          <a:noFill/>
        </a:ln>
      </c:spPr>
    </c:plotArea>
    <c:plotVisOnly val="1"/>
    <c:dispBlanksAs val="gap"/>
    <c:showDLblsOverMax val="0"/>
  </c:chart>
  <c:spPr>
    <a:noFill/>
    <a:ln>
      <a:noFill/>
    </a:ln>
  </c:spPr>
  <c:txPr>
    <a:bodyPr/>
    <a:lstStyle/>
    <a:p>
      <a:pPr>
        <a:defRPr sz="894" b="1" i="0" u="none" strike="noStrike" baseline="0">
          <a:solidFill>
            <a:schemeClr val="tx1"/>
          </a:solidFill>
          <a:latin typeface="Arial"/>
          <a:ea typeface="Arial"/>
          <a:cs typeface="Arial"/>
        </a:defRPr>
      </a:pPr>
      <a:endParaRPr lang="pl-PL"/>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1"/>
          <c:showCatName val="1"/>
          <c:showSerName val="0"/>
          <c:showPercent val="0"/>
          <c:showBubbleSize val="0"/>
          <c:showLeaderLines val="0"/>
        </c:dLbls>
        <c:firstSliceAng val="0"/>
      </c:pieChart>
      <c:spPr>
        <a:noFill/>
        <a:ln w="25401">
          <a:noFill/>
        </a:ln>
      </c:spPr>
    </c:plotArea>
    <c:plotVisOnly val="1"/>
    <c:dispBlanksAs val="zero"/>
    <c:showDLblsOverMax val="0"/>
  </c:chart>
  <c:txPr>
    <a:bodyPr/>
    <a:lstStyle/>
    <a:p>
      <a:pPr>
        <a:defRPr sz="1795"/>
      </a:pPr>
      <a:endParaRPr lang="pl-PL"/>
    </a:p>
  </c:txPr>
  <c:externalData r:id="rId1">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manualLayout>
          <c:layoutTarget val="inner"/>
          <c:xMode val="edge"/>
          <c:yMode val="edge"/>
          <c:x val="4.2093287827076928E-2"/>
          <c:y val="2.6607538802660816E-2"/>
          <c:w val="0.95449374288964728"/>
          <c:h val="0.80266075388026559"/>
        </c:manualLayout>
      </c:layout>
      <c:barChart>
        <c:barDir val="col"/>
        <c:grouping val="clustered"/>
        <c:varyColors val="0"/>
        <c:ser>
          <c:idx val="0"/>
          <c:order val="0"/>
          <c:tx>
            <c:strRef>
              <c:f>Sheet1!$B$1</c:f>
              <c:strCache>
                <c:ptCount val="1"/>
              </c:strCache>
            </c:strRef>
          </c:tx>
          <c:spPr>
            <a:solidFill>
              <a:srgbClr val="6699FF"/>
            </a:solidFill>
            <a:ln w="3176">
              <a:solidFill>
                <a:srgbClr val="003366"/>
              </a:solidFill>
              <a:prstDash val="solid"/>
            </a:ln>
            <a:effectLst>
              <a:outerShdw dist="35921" dir="2700000" algn="br">
                <a:srgbClr val="000000"/>
              </a:outerShdw>
            </a:effectLst>
          </c:spPr>
          <c:invertIfNegative val="0"/>
          <c:cat>
            <c:strRef>
              <c:f>Sheet1!$A$2:$A$16</c:f>
              <c:strCache>
                <c:ptCount val="15"/>
                <c:pt idx="0">
                  <c:v>Karne</c:v>
                </c:pt>
                <c:pt idx="1">
                  <c:v>Cywilne</c:v>
                </c:pt>
                <c:pt idx="2">
                  <c:v>Rodzinne</c:v>
                </c:pt>
                <c:pt idx="3">
                  <c:v>Spadko-we</c:v>
                </c:pt>
                <c:pt idx="4">
                  <c:v>Praca i bezro-bocie</c:v>
                </c:pt>
                <c:pt idx="5">
                  <c:v>Świadcze-nia społeczne</c:v>
                </c:pt>
                <c:pt idx="6">
                  <c:v>Administra-cyjne</c:v>
                </c:pt>
                <c:pt idx="7">
                  <c:v>Lokalowe i spół-dzielcze</c:v>
                </c:pt>
                <c:pt idx="8">
                  <c:v>Finan-sowe</c:v>
                </c:pt>
                <c:pt idx="9">
                  <c:v>Przemoc wobec kobiet</c:v>
                </c:pt>
                <c:pt idx="10">
                  <c:v>Uchodźcy i cudzo-ziemcy</c:v>
                </c:pt>
                <c:pt idx="11">
                  <c:v>Niepełno-sprawni</c:v>
                </c:pt>
                <c:pt idx="12">
                  <c:v>Służba zdrowia</c:v>
                </c:pt>
                <c:pt idx="13">
                  <c:v>NGO</c:v>
                </c:pt>
                <c:pt idx="14">
                  <c:v>inne</c:v>
                </c:pt>
              </c:strCache>
            </c:strRef>
          </c:cat>
          <c:val>
            <c:numRef>
              <c:f>Sheet1!$B$2:$B$16</c:f>
              <c:numCache>
                <c:formatCode>General</c:formatCode>
                <c:ptCount val="15"/>
                <c:pt idx="0">
                  <c:v>11</c:v>
                </c:pt>
                <c:pt idx="1">
                  <c:v>32</c:v>
                </c:pt>
                <c:pt idx="2">
                  <c:v>2</c:v>
                </c:pt>
                <c:pt idx="3">
                  <c:v>2</c:v>
                </c:pt>
                <c:pt idx="4">
                  <c:v>7</c:v>
                </c:pt>
                <c:pt idx="5">
                  <c:v>1</c:v>
                </c:pt>
                <c:pt idx="6">
                  <c:v>1</c:v>
                </c:pt>
                <c:pt idx="7">
                  <c:v>0</c:v>
                </c:pt>
                <c:pt idx="8">
                  <c:v>0</c:v>
                </c:pt>
                <c:pt idx="9">
                  <c:v>0</c:v>
                </c:pt>
                <c:pt idx="10">
                  <c:v>1</c:v>
                </c:pt>
                <c:pt idx="11">
                  <c:v>0</c:v>
                </c:pt>
                <c:pt idx="12">
                  <c:v>0</c:v>
                </c:pt>
                <c:pt idx="13">
                  <c:v>0</c:v>
                </c:pt>
                <c:pt idx="14">
                  <c:v>3</c:v>
                </c:pt>
              </c:numCache>
            </c:numRef>
          </c:val>
          <c:extLst>
            <c:ext xmlns:c16="http://schemas.microsoft.com/office/drawing/2014/chart" uri="{C3380CC4-5D6E-409C-BE32-E72D297353CC}">
              <c16:uniqueId val="{00000000-A05D-4681-A298-7BB878C5CD7D}"/>
            </c:ext>
          </c:extLst>
        </c:ser>
        <c:dLbls>
          <c:showLegendKey val="0"/>
          <c:showVal val="0"/>
          <c:showCatName val="0"/>
          <c:showSerName val="0"/>
          <c:showPercent val="0"/>
          <c:showBubbleSize val="0"/>
        </c:dLbls>
        <c:gapWidth val="150"/>
        <c:axId val="432306176"/>
        <c:axId val="432310880"/>
      </c:barChart>
      <c:catAx>
        <c:axId val="432306176"/>
        <c:scaling>
          <c:orientation val="minMax"/>
        </c:scaling>
        <c:delete val="0"/>
        <c:axPos val="b"/>
        <c:numFmt formatCode="General" sourceLinked="1"/>
        <c:majorTickMark val="out"/>
        <c:minorTickMark val="none"/>
        <c:tickLblPos val="low"/>
        <c:spPr>
          <a:ln w="3165">
            <a:solidFill>
              <a:schemeClr val="tx1"/>
            </a:solidFill>
            <a:prstDash val="solid"/>
          </a:ln>
        </c:spPr>
        <c:txPr>
          <a:bodyPr rot="-2700000" vert="horz"/>
          <a:lstStyle/>
          <a:p>
            <a:pPr>
              <a:defRPr sz="1121" b="0" i="0" u="none" strike="noStrike" baseline="0">
                <a:solidFill>
                  <a:schemeClr val="tx1"/>
                </a:solidFill>
                <a:latin typeface="Arial"/>
                <a:ea typeface="Arial"/>
                <a:cs typeface="Arial"/>
              </a:defRPr>
            </a:pPr>
            <a:endParaRPr lang="pl-PL"/>
          </a:p>
        </c:txPr>
        <c:crossAx val="432310880"/>
        <c:crosses val="autoZero"/>
        <c:auto val="1"/>
        <c:lblAlgn val="ctr"/>
        <c:lblOffset val="100"/>
        <c:tickMarkSkip val="1"/>
        <c:noMultiLvlLbl val="0"/>
      </c:catAx>
      <c:valAx>
        <c:axId val="432310880"/>
        <c:scaling>
          <c:orientation val="minMax"/>
        </c:scaling>
        <c:delete val="0"/>
        <c:axPos val="l"/>
        <c:numFmt formatCode="General" sourceLinked="1"/>
        <c:majorTickMark val="out"/>
        <c:minorTickMark val="none"/>
        <c:tickLblPos val="nextTo"/>
        <c:spPr>
          <a:ln w="3165">
            <a:solidFill>
              <a:schemeClr val="tx1"/>
            </a:solidFill>
            <a:prstDash val="solid"/>
          </a:ln>
        </c:spPr>
        <c:txPr>
          <a:bodyPr rot="0" vert="horz"/>
          <a:lstStyle/>
          <a:p>
            <a:pPr>
              <a:defRPr sz="971" b="0" i="0" u="none" strike="noStrike" baseline="0">
                <a:solidFill>
                  <a:schemeClr val="tx1"/>
                </a:solidFill>
                <a:latin typeface="Arial"/>
                <a:ea typeface="Arial"/>
                <a:cs typeface="Arial"/>
              </a:defRPr>
            </a:pPr>
            <a:endParaRPr lang="pl-PL"/>
          </a:p>
        </c:txPr>
        <c:crossAx val="432306176"/>
        <c:crosses val="autoZero"/>
        <c:crossBetween val="between"/>
      </c:valAx>
      <c:dTable>
        <c:showHorzBorder val="0"/>
        <c:showVertBorder val="1"/>
        <c:showOutline val="0"/>
        <c:showKeys val="0"/>
        <c:spPr>
          <a:ln w="3165">
            <a:solidFill>
              <a:schemeClr val="tx1"/>
            </a:solidFill>
            <a:prstDash val="solid"/>
          </a:ln>
        </c:spPr>
        <c:txPr>
          <a:bodyPr/>
          <a:lstStyle/>
          <a:p>
            <a:pPr rtl="0">
              <a:defRPr sz="796" b="0" i="0" u="none" strike="noStrike" baseline="0">
                <a:solidFill>
                  <a:schemeClr val="tx1"/>
                </a:solidFill>
                <a:latin typeface="Arial"/>
                <a:ea typeface="Arial"/>
                <a:cs typeface="Arial"/>
              </a:defRPr>
            </a:pPr>
            <a:endParaRPr lang="pl-PL"/>
          </a:p>
        </c:txPr>
      </c:dTable>
      <c:spPr>
        <a:solidFill>
          <a:schemeClr val="bg1"/>
        </a:solidFill>
        <a:ln w="25312">
          <a:noFill/>
        </a:ln>
      </c:spPr>
    </c:plotArea>
    <c:plotVisOnly val="1"/>
    <c:dispBlanksAs val="gap"/>
    <c:showDLblsOverMax val="0"/>
  </c:chart>
  <c:spPr>
    <a:noFill/>
    <a:ln>
      <a:noFill/>
    </a:ln>
  </c:spPr>
  <c:txPr>
    <a:bodyPr/>
    <a:lstStyle/>
    <a:p>
      <a:pPr>
        <a:defRPr sz="996" b="0" i="0" u="none" strike="noStrike" baseline="0">
          <a:solidFill>
            <a:schemeClr val="tx1"/>
          </a:solidFill>
          <a:latin typeface="Arial"/>
          <a:ea typeface="Arial"/>
          <a:cs typeface="Arial"/>
        </a:defRPr>
      </a:pPr>
      <a:endParaRPr lang="pl-PL"/>
    </a:p>
  </c:txPr>
  <c:externalData r:id="rId1">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0000"/>
                    </a:solidFill>
                    <a:latin typeface="+mn-lt"/>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Arkusz2!$B$4:$B$22</c:f>
              <c:strCache>
                <c:ptCount val="19"/>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pt idx="13">
                  <c:v>2016/2017</c:v>
                </c:pt>
                <c:pt idx="14">
                  <c:v>2017/2018</c:v>
                </c:pt>
                <c:pt idx="15">
                  <c:v>2018/2019</c:v>
                </c:pt>
                <c:pt idx="16">
                  <c:v>2019/2020</c:v>
                </c:pt>
                <c:pt idx="17">
                  <c:v>2020/2021</c:v>
                </c:pt>
                <c:pt idx="18">
                  <c:v>2021/2022</c:v>
                </c:pt>
              </c:strCache>
            </c:strRef>
          </c:cat>
          <c:val>
            <c:numRef>
              <c:f>Arkusz2!$C$4:$C$22</c:f>
              <c:numCache>
                <c:formatCode>General</c:formatCode>
                <c:ptCount val="19"/>
                <c:pt idx="0">
                  <c:v>533</c:v>
                </c:pt>
                <c:pt idx="1">
                  <c:v>475</c:v>
                </c:pt>
                <c:pt idx="2">
                  <c:v>452</c:v>
                </c:pt>
                <c:pt idx="3">
                  <c:v>249</c:v>
                </c:pt>
                <c:pt idx="4">
                  <c:v>379</c:v>
                </c:pt>
                <c:pt idx="5">
                  <c:v>467</c:v>
                </c:pt>
                <c:pt idx="6">
                  <c:v>599</c:v>
                </c:pt>
                <c:pt idx="7">
                  <c:v>620</c:v>
                </c:pt>
                <c:pt idx="8">
                  <c:v>663</c:v>
                </c:pt>
                <c:pt idx="9">
                  <c:v>603</c:v>
                </c:pt>
                <c:pt idx="10">
                  <c:v>519</c:v>
                </c:pt>
                <c:pt idx="11">
                  <c:v>572</c:v>
                </c:pt>
                <c:pt idx="12">
                  <c:v>447</c:v>
                </c:pt>
                <c:pt idx="13">
                  <c:v>402</c:v>
                </c:pt>
                <c:pt idx="14">
                  <c:v>308</c:v>
                </c:pt>
                <c:pt idx="15">
                  <c:v>229</c:v>
                </c:pt>
                <c:pt idx="16">
                  <c:v>141</c:v>
                </c:pt>
                <c:pt idx="17">
                  <c:v>177</c:v>
                </c:pt>
                <c:pt idx="18">
                  <c:v>186</c:v>
                </c:pt>
              </c:numCache>
            </c:numRef>
          </c:val>
          <c:extLst>
            <c:ext xmlns:c16="http://schemas.microsoft.com/office/drawing/2014/chart" uri="{C3380CC4-5D6E-409C-BE32-E72D297353CC}">
              <c16:uniqueId val="{00000000-2D07-4051-B640-AC6F368B3E66}"/>
            </c:ext>
          </c:extLst>
        </c:ser>
        <c:dLbls>
          <c:showLegendKey val="0"/>
          <c:showVal val="1"/>
          <c:showCatName val="0"/>
          <c:showSerName val="0"/>
          <c:showPercent val="0"/>
          <c:showBubbleSize val="0"/>
        </c:dLbls>
        <c:gapWidth val="150"/>
        <c:shape val="box"/>
        <c:axId val="75583408"/>
        <c:axId val="75579248"/>
        <c:axId val="0"/>
      </c:bar3DChart>
      <c:catAx>
        <c:axId val="7558340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pl-PL"/>
          </a:p>
        </c:txPr>
        <c:crossAx val="75579248"/>
        <c:crosses val="autoZero"/>
        <c:auto val="1"/>
        <c:lblAlgn val="ctr"/>
        <c:lblOffset val="100"/>
        <c:noMultiLvlLbl val="0"/>
      </c:catAx>
      <c:valAx>
        <c:axId val="75579248"/>
        <c:scaling>
          <c:orientation val="minMax"/>
        </c:scaling>
        <c:delete val="1"/>
        <c:axPos val="l"/>
        <c:numFmt formatCode="General" sourceLinked="1"/>
        <c:majorTickMark val="none"/>
        <c:minorTickMark val="none"/>
        <c:tickLblPos val="nextTo"/>
        <c:crossAx val="75583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086111111111106E-2"/>
          <c:y val="7.9365079365079361E-2"/>
          <c:w val="0.88838310185185188"/>
          <c:h val="0.67619047619048533"/>
        </c:manualLayout>
      </c:layout>
      <c:barChart>
        <c:barDir val="col"/>
        <c:grouping val="clustered"/>
        <c:varyColors val="0"/>
        <c:ser>
          <c:idx val="0"/>
          <c:order val="0"/>
          <c:tx>
            <c:strRef>
              <c:f>Sheet1!$A$2</c:f>
              <c:strCache>
                <c:ptCount val="1"/>
                <c:pt idx="0">
                  <c:v>liczba spraw</c:v>
                </c:pt>
              </c:strCache>
            </c:strRef>
          </c:tx>
          <c:spPr>
            <a:solidFill>
              <a:srgbClr val="6699FF"/>
            </a:solidFill>
            <a:ln w="3174">
              <a:solidFill>
                <a:srgbClr val="003366"/>
              </a:solidFill>
              <a:prstDash val="solid"/>
            </a:ln>
            <a:effectLst>
              <a:outerShdw dist="35921" dir="2700000" algn="br">
                <a:srgbClr val="000000"/>
              </a:outerShdw>
            </a:effectLst>
          </c:spPr>
          <c:invertIfNegative val="0"/>
          <c:dLbls>
            <c:spPr>
              <a:noFill/>
              <a:ln w="25178">
                <a:noFill/>
              </a:ln>
            </c:spPr>
            <c:txPr>
              <a:bodyPr/>
              <a:lstStyle/>
              <a:p>
                <a:pPr>
                  <a:defRPr sz="894"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Sheet1!$B$1:$V$1</c:f>
              <c:strCache>
                <c:ptCount val="21"/>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pt idx="13">
                  <c:v>2016/2017</c:v>
                </c:pt>
                <c:pt idx="14">
                  <c:v>2017/2018</c:v>
                </c:pt>
                <c:pt idx="15">
                  <c:v>2018/2019</c:v>
                </c:pt>
                <c:pt idx="16">
                  <c:v>2019/2020</c:v>
                </c:pt>
                <c:pt idx="17">
                  <c:v>2020/2021</c:v>
                </c:pt>
                <c:pt idx="18">
                  <c:v>2021/2022</c:v>
                </c:pt>
                <c:pt idx="19">
                  <c:v>2022/2023</c:v>
                </c:pt>
                <c:pt idx="20">
                  <c:v>2023/2024</c:v>
                </c:pt>
              </c:strCache>
            </c:strRef>
          </c:cat>
          <c:val>
            <c:numRef>
              <c:f>Sheet1!$B$2:$V$2</c:f>
              <c:numCache>
                <c:formatCode>General</c:formatCode>
                <c:ptCount val="21"/>
                <c:pt idx="0">
                  <c:v>177</c:v>
                </c:pt>
                <c:pt idx="1">
                  <c:v>320</c:v>
                </c:pt>
                <c:pt idx="2">
                  <c:v>119</c:v>
                </c:pt>
                <c:pt idx="3">
                  <c:v>390</c:v>
                </c:pt>
                <c:pt idx="4">
                  <c:v>373</c:v>
                </c:pt>
                <c:pt idx="5">
                  <c:v>421</c:v>
                </c:pt>
                <c:pt idx="6">
                  <c:v>546</c:v>
                </c:pt>
                <c:pt idx="7">
                  <c:v>1095</c:v>
                </c:pt>
                <c:pt idx="8">
                  <c:v>995</c:v>
                </c:pt>
                <c:pt idx="9">
                  <c:v>773</c:v>
                </c:pt>
                <c:pt idx="10">
                  <c:v>687</c:v>
                </c:pt>
                <c:pt idx="11">
                  <c:v>839</c:v>
                </c:pt>
                <c:pt idx="12">
                  <c:v>732</c:v>
                </c:pt>
                <c:pt idx="13">
                  <c:v>448</c:v>
                </c:pt>
                <c:pt idx="14">
                  <c:v>258</c:v>
                </c:pt>
                <c:pt idx="15">
                  <c:v>182</c:v>
                </c:pt>
                <c:pt idx="16">
                  <c:v>93</c:v>
                </c:pt>
                <c:pt idx="17">
                  <c:v>53</c:v>
                </c:pt>
                <c:pt idx="18">
                  <c:v>50</c:v>
                </c:pt>
                <c:pt idx="19">
                  <c:v>61</c:v>
                </c:pt>
                <c:pt idx="20">
                  <c:v>60</c:v>
                </c:pt>
              </c:numCache>
            </c:numRef>
          </c:val>
          <c:extLst>
            <c:ext xmlns:c16="http://schemas.microsoft.com/office/drawing/2014/chart" uri="{C3380CC4-5D6E-409C-BE32-E72D297353CC}">
              <c16:uniqueId val="{00000000-21C2-4FC7-BBFF-FE0FE48C8C43}"/>
            </c:ext>
          </c:extLst>
        </c:ser>
        <c:dLbls>
          <c:showLegendKey val="0"/>
          <c:showVal val="1"/>
          <c:showCatName val="0"/>
          <c:showSerName val="0"/>
          <c:showPercent val="0"/>
          <c:showBubbleSize val="0"/>
        </c:dLbls>
        <c:gapWidth val="150"/>
        <c:axId val="432308528"/>
        <c:axId val="432308136"/>
      </c:barChart>
      <c:catAx>
        <c:axId val="432308528"/>
        <c:scaling>
          <c:orientation val="minMax"/>
        </c:scaling>
        <c:delete val="0"/>
        <c:axPos val="b"/>
        <c:numFmt formatCode="General" sourceLinked="1"/>
        <c:majorTickMark val="out"/>
        <c:minorTickMark val="none"/>
        <c:tickLblPos val="nextTo"/>
        <c:spPr>
          <a:ln w="3149">
            <a:solidFill>
              <a:schemeClr val="tx1"/>
            </a:solidFill>
            <a:prstDash val="solid"/>
          </a:ln>
        </c:spPr>
        <c:txPr>
          <a:bodyPr rot="-2700000" vert="horz"/>
          <a:lstStyle/>
          <a:p>
            <a:pPr>
              <a:defRPr sz="993" b="1" i="0" u="none" strike="noStrike" baseline="0">
                <a:solidFill>
                  <a:schemeClr val="tx1"/>
                </a:solidFill>
                <a:latin typeface="Arial"/>
                <a:ea typeface="Arial"/>
                <a:cs typeface="Arial"/>
              </a:defRPr>
            </a:pPr>
            <a:endParaRPr lang="pl-PL"/>
          </a:p>
        </c:txPr>
        <c:crossAx val="432308136"/>
        <c:crosses val="autoZero"/>
        <c:auto val="1"/>
        <c:lblAlgn val="ctr"/>
        <c:lblOffset val="100"/>
        <c:tickLblSkip val="1"/>
        <c:tickMarkSkip val="1"/>
        <c:noMultiLvlLbl val="0"/>
      </c:catAx>
      <c:valAx>
        <c:axId val="432308136"/>
        <c:scaling>
          <c:orientation val="minMax"/>
        </c:scaling>
        <c:delete val="1"/>
        <c:axPos val="l"/>
        <c:numFmt formatCode="General" sourceLinked="1"/>
        <c:majorTickMark val="out"/>
        <c:minorTickMark val="none"/>
        <c:tickLblPos val="nextTo"/>
        <c:crossAx val="432308528"/>
        <c:crosses val="autoZero"/>
        <c:crossBetween val="between"/>
      </c:valAx>
      <c:spPr>
        <a:noFill/>
        <a:ln w="25389">
          <a:noFill/>
        </a:ln>
      </c:spPr>
    </c:plotArea>
    <c:plotVisOnly val="1"/>
    <c:dispBlanksAs val="gap"/>
    <c:showDLblsOverMax val="0"/>
  </c:chart>
  <c:spPr>
    <a:noFill/>
    <a:ln>
      <a:noFill/>
    </a:ln>
  </c:spPr>
  <c:txPr>
    <a:bodyPr/>
    <a:lstStyle/>
    <a:p>
      <a:pPr>
        <a:defRPr sz="894" b="1" i="0" u="none" strike="noStrike" baseline="0">
          <a:solidFill>
            <a:schemeClr val="tx1"/>
          </a:solidFill>
          <a:latin typeface="Arial"/>
          <a:ea typeface="Arial"/>
          <a:cs typeface="Arial"/>
        </a:defRPr>
      </a:pPr>
      <a:endParaRPr lang="pl-PL"/>
    </a:p>
  </c:txPr>
  <c:externalData r:id="rId1">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3159722222222227E-2"/>
          <c:y val="2.0508566679452753E-2"/>
          <c:w val="0.88829768518518515"/>
          <c:h val="0.69277108433734935"/>
        </c:manualLayout>
      </c:layout>
      <c:lineChart>
        <c:grouping val="standard"/>
        <c:varyColors val="0"/>
        <c:ser>
          <c:idx val="0"/>
          <c:order val="0"/>
          <c:tx>
            <c:strRef>
              <c:f>Sheet1!$A$2</c:f>
              <c:strCache>
                <c:ptCount val="1"/>
                <c:pt idx="0">
                  <c:v>studenci</c:v>
                </c:pt>
              </c:strCache>
            </c:strRef>
          </c:tx>
          <c:spPr>
            <a:ln w="25218">
              <a:solidFill>
                <a:srgbClr val="3366FF"/>
              </a:solidFill>
              <a:prstDash val="solid"/>
            </a:ln>
          </c:spPr>
          <c:marker>
            <c:symbol val="circle"/>
            <c:size val="2"/>
            <c:spPr>
              <a:solidFill>
                <a:srgbClr val="6699FF"/>
              </a:solidFill>
              <a:ln>
                <a:solidFill>
                  <a:srgbClr val="0066CC"/>
                </a:solidFill>
                <a:prstDash val="solid"/>
              </a:ln>
              <a:effectLst>
                <a:outerShdw dist="35921" dir="2700000" algn="br">
                  <a:srgbClr val="000000"/>
                </a:outerShdw>
              </a:effectLst>
            </c:spPr>
          </c:marker>
          <c:dLbls>
            <c:spPr>
              <a:noFill/>
              <a:ln>
                <a:noFill/>
              </a:ln>
              <a:effectLst/>
            </c:spPr>
            <c:txPr>
              <a:bodyPr wrap="square" lIns="38100" tIns="19050" rIns="38100" bIns="19050" anchor="ctr">
                <a:spAutoFit/>
              </a:bodyPr>
              <a:lstStyle/>
              <a:p>
                <a:pPr>
                  <a:defRPr sz="1000" baseline="0"/>
                </a:pPr>
                <a:endParaRPr lang="pl-P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Sheet1!$B$1:$V$1</c:f>
              <c:strCache>
                <c:ptCount val="21"/>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pt idx="13">
                  <c:v>2016/2017</c:v>
                </c:pt>
                <c:pt idx="14">
                  <c:v>2017/2018</c:v>
                </c:pt>
                <c:pt idx="15">
                  <c:v>2018/2019</c:v>
                </c:pt>
                <c:pt idx="16">
                  <c:v>2019/2020</c:v>
                </c:pt>
                <c:pt idx="17">
                  <c:v>2020/2021</c:v>
                </c:pt>
                <c:pt idx="18">
                  <c:v>2021/2022</c:v>
                </c:pt>
                <c:pt idx="19">
                  <c:v>2022/2023</c:v>
                </c:pt>
                <c:pt idx="20">
                  <c:v>2023/2024</c:v>
                </c:pt>
              </c:strCache>
            </c:strRef>
          </c:cat>
          <c:val>
            <c:numRef>
              <c:f>Sheet1!$B$2:$V$2</c:f>
              <c:numCache>
                <c:formatCode>General</c:formatCode>
                <c:ptCount val="21"/>
                <c:pt idx="0">
                  <c:v>24</c:v>
                </c:pt>
                <c:pt idx="1">
                  <c:v>30</c:v>
                </c:pt>
                <c:pt idx="2">
                  <c:v>80</c:v>
                </c:pt>
                <c:pt idx="3">
                  <c:v>55</c:v>
                </c:pt>
                <c:pt idx="4">
                  <c:v>55</c:v>
                </c:pt>
                <c:pt idx="5">
                  <c:v>80</c:v>
                </c:pt>
                <c:pt idx="6">
                  <c:v>132</c:v>
                </c:pt>
                <c:pt idx="7">
                  <c:v>133</c:v>
                </c:pt>
                <c:pt idx="8">
                  <c:v>115</c:v>
                </c:pt>
                <c:pt idx="9">
                  <c:v>89</c:v>
                </c:pt>
                <c:pt idx="10">
                  <c:v>123</c:v>
                </c:pt>
                <c:pt idx="11">
                  <c:v>91</c:v>
                </c:pt>
                <c:pt idx="12">
                  <c:v>110</c:v>
                </c:pt>
                <c:pt idx="13">
                  <c:v>66</c:v>
                </c:pt>
                <c:pt idx="14">
                  <c:v>71</c:v>
                </c:pt>
                <c:pt idx="15">
                  <c:v>55</c:v>
                </c:pt>
                <c:pt idx="16">
                  <c:v>58</c:v>
                </c:pt>
                <c:pt idx="17">
                  <c:v>36</c:v>
                </c:pt>
                <c:pt idx="18">
                  <c:v>30</c:v>
                </c:pt>
                <c:pt idx="19">
                  <c:v>37</c:v>
                </c:pt>
                <c:pt idx="20">
                  <c:v>38</c:v>
                </c:pt>
              </c:numCache>
            </c:numRef>
          </c:val>
          <c:smooth val="1"/>
          <c:extLst>
            <c:ext xmlns:c16="http://schemas.microsoft.com/office/drawing/2014/chart" uri="{C3380CC4-5D6E-409C-BE32-E72D297353CC}">
              <c16:uniqueId val="{00000012-3ECB-4D84-BE66-2416C8975353}"/>
            </c:ext>
          </c:extLst>
        </c:ser>
        <c:ser>
          <c:idx val="1"/>
          <c:order val="1"/>
          <c:tx>
            <c:strRef>
              <c:f>Sheet1!$A$3</c:f>
              <c:strCache>
                <c:ptCount val="1"/>
                <c:pt idx="0">
                  <c:v>opiekunowie</c:v>
                </c:pt>
              </c:strCache>
            </c:strRef>
          </c:tx>
          <c:spPr>
            <a:ln w="25218">
              <a:solidFill>
                <a:schemeClr val="tx1"/>
              </a:solidFill>
              <a:prstDash val="solid"/>
            </a:ln>
          </c:spPr>
          <c:marker>
            <c:symbol val="circle"/>
            <c:size val="2"/>
            <c:spPr>
              <a:solidFill>
                <a:srgbClr val="3366CC"/>
              </a:solidFill>
              <a:ln>
                <a:solidFill>
                  <a:srgbClr val="003366"/>
                </a:solidFill>
                <a:prstDash val="solid"/>
              </a:ln>
              <a:effectLst>
                <a:outerShdw dist="35921" dir="2700000" algn="br">
                  <a:srgbClr val="000000"/>
                </a:outerShdw>
              </a:effectLst>
            </c:spPr>
          </c:marker>
          <c:dLbls>
            <c:dLbl>
              <c:idx val="17"/>
              <c:layout>
                <c:manualLayout>
                  <c:x val="-6.04425925925927E-2"/>
                  <c:y val="2.33426032476665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CED-471C-8192-7E296696AD22}"/>
                </c:ext>
              </c:extLst>
            </c:dLbl>
            <c:dLbl>
              <c:idx val="18"/>
              <c:layout>
                <c:manualLayout>
                  <c:x val="-4.8683333333333224E-2"/>
                  <c:y val="3.146176959468098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CED-471C-8192-7E296696AD22}"/>
                </c:ext>
              </c:extLst>
            </c:dLbl>
            <c:dLbl>
              <c:idx val="19"/>
              <c:layout>
                <c:manualLayout>
                  <c:x val="-4.5743518518518517E-2"/>
                  <c:y val="1.928302007415938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CED-471C-8192-7E296696AD22}"/>
                </c:ext>
              </c:extLst>
            </c:dLbl>
            <c:dLbl>
              <c:idx val="20"/>
              <c:layout>
                <c:manualLayout>
                  <c:x val="-1.297685185185196E-2"/>
                  <c:y val="4.364051911520266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CED-471C-8192-7E296696AD22}"/>
                </c:ext>
              </c:extLst>
            </c:dLbl>
            <c:spPr>
              <a:noFill/>
              <a:ln>
                <a:noFill/>
              </a:ln>
              <a:effectLst/>
            </c:spPr>
            <c:txPr>
              <a:bodyPr wrap="square" lIns="38100" tIns="19050" rIns="38100" bIns="19050" anchor="ctr">
                <a:spAutoFit/>
              </a:bodyPr>
              <a:lstStyle/>
              <a:p>
                <a:pPr>
                  <a:defRPr sz="1000" baseline="0"/>
                </a:pPr>
                <a:endParaRPr lang="pl-P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Sheet1!$B$1:$V$1</c:f>
              <c:strCache>
                <c:ptCount val="21"/>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pt idx="13">
                  <c:v>2016/2017</c:v>
                </c:pt>
                <c:pt idx="14">
                  <c:v>2017/2018</c:v>
                </c:pt>
                <c:pt idx="15">
                  <c:v>2018/2019</c:v>
                </c:pt>
                <c:pt idx="16">
                  <c:v>2019/2020</c:v>
                </c:pt>
                <c:pt idx="17">
                  <c:v>2020/2021</c:v>
                </c:pt>
                <c:pt idx="18">
                  <c:v>2021/2022</c:v>
                </c:pt>
                <c:pt idx="19">
                  <c:v>2022/2023</c:v>
                </c:pt>
                <c:pt idx="20">
                  <c:v>2023/2024</c:v>
                </c:pt>
              </c:strCache>
            </c:strRef>
          </c:cat>
          <c:val>
            <c:numRef>
              <c:f>Sheet1!$B$3:$V$3</c:f>
              <c:numCache>
                <c:formatCode>General</c:formatCode>
                <c:ptCount val="21"/>
                <c:pt idx="0">
                  <c:v>8</c:v>
                </c:pt>
                <c:pt idx="1">
                  <c:v>9</c:v>
                </c:pt>
                <c:pt idx="2">
                  <c:v>2</c:v>
                </c:pt>
                <c:pt idx="3">
                  <c:v>3</c:v>
                </c:pt>
                <c:pt idx="4">
                  <c:v>2</c:v>
                </c:pt>
                <c:pt idx="5">
                  <c:v>2</c:v>
                </c:pt>
                <c:pt idx="6">
                  <c:v>3</c:v>
                </c:pt>
                <c:pt idx="7">
                  <c:v>2</c:v>
                </c:pt>
                <c:pt idx="8">
                  <c:v>2</c:v>
                </c:pt>
                <c:pt idx="9">
                  <c:v>2</c:v>
                </c:pt>
                <c:pt idx="10">
                  <c:v>55</c:v>
                </c:pt>
                <c:pt idx="11">
                  <c:v>75</c:v>
                </c:pt>
                <c:pt idx="12">
                  <c:v>68</c:v>
                </c:pt>
                <c:pt idx="13">
                  <c:v>60</c:v>
                </c:pt>
                <c:pt idx="14">
                  <c:v>46</c:v>
                </c:pt>
                <c:pt idx="15">
                  <c:v>45</c:v>
                </c:pt>
                <c:pt idx="16">
                  <c:v>29</c:v>
                </c:pt>
                <c:pt idx="17">
                  <c:v>17</c:v>
                </c:pt>
                <c:pt idx="18">
                  <c:v>19</c:v>
                </c:pt>
                <c:pt idx="19">
                  <c:v>15</c:v>
                </c:pt>
                <c:pt idx="20">
                  <c:v>26</c:v>
                </c:pt>
              </c:numCache>
            </c:numRef>
          </c:val>
          <c:smooth val="1"/>
          <c:extLst>
            <c:ext xmlns:c16="http://schemas.microsoft.com/office/drawing/2014/chart" uri="{C3380CC4-5D6E-409C-BE32-E72D297353CC}">
              <c16:uniqueId val="{00000025-3ECB-4D84-BE66-2416C8975353}"/>
            </c:ext>
          </c:extLst>
        </c:ser>
        <c:dLbls>
          <c:dLblPos val="t"/>
          <c:showLegendKey val="0"/>
          <c:showVal val="1"/>
          <c:showCatName val="0"/>
          <c:showSerName val="0"/>
          <c:showPercent val="0"/>
          <c:showBubbleSize val="0"/>
        </c:dLbls>
        <c:upDownBars>
          <c:gapWidth val="150"/>
          <c:upBars>
            <c:spPr>
              <a:solidFill>
                <a:schemeClr val="bg1"/>
              </a:solidFill>
              <a:ln w="3151">
                <a:solidFill>
                  <a:schemeClr val="tx1"/>
                </a:solidFill>
                <a:prstDash val="solid"/>
              </a:ln>
            </c:spPr>
          </c:upBars>
          <c:downBars>
            <c:spPr>
              <a:noFill/>
              <a:ln w="9456">
                <a:noFill/>
              </a:ln>
            </c:spPr>
          </c:downBars>
        </c:upDownBars>
        <c:marker val="1"/>
        <c:smooth val="0"/>
        <c:axId val="432319504"/>
        <c:axId val="432319896"/>
      </c:lineChart>
      <c:catAx>
        <c:axId val="432319504"/>
        <c:scaling>
          <c:orientation val="minMax"/>
        </c:scaling>
        <c:delete val="0"/>
        <c:axPos val="b"/>
        <c:numFmt formatCode="General" sourceLinked="0"/>
        <c:majorTickMark val="out"/>
        <c:minorTickMark val="none"/>
        <c:tickLblPos val="nextTo"/>
        <c:spPr>
          <a:ln w="3151">
            <a:solidFill>
              <a:schemeClr val="tx1"/>
            </a:solidFill>
            <a:prstDash val="solid"/>
          </a:ln>
        </c:spPr>
        <c:txPr>
          <a:bodyPr rot="-2700000" vert="horz"/>
          <a:lstStyle/>
          <a:p>
            <a:pPr>
              <a:defRPr sz="994" b="1" i="0" u="none" strike="noStrike" baseline="0">
                <a:solidFill>
                  <a:schemeClr val="tx1"/>
                </a:solidFill>
                <a:latin typeface="Arial"/>
                <a:ea typeface="Arial"/>
                <a:cs typeface="Arial"/>
              </a:defRPr>
            </a:pPr>
            <a:endParaRPr lang="pl-PL"/>
          </a:p>
        </c:txPr>
        <c:crossAx val="432319896"/>
        <c:crosses val="autoZero"/>
        <c:auto val="1"/>
        <c:lblAlgn val="ctr"/>
        <c:lblOffset val="100"/>
        <c:tickLblSkip val="1"/>
        <c:tickMarkSkip val="1"/>
        <c:noMultiLvlLbl val="0"/>
      </c:catAx>
      <c:valAx>
        <c:axId val="432319896"/>
        <c:scaling>
          <c:orientation val="minMax"/>
        </c:scaling>
        <c:delete val="1"/>
        <c:axPos val="l"/>
        <c:numFmt formatCode="General" sourceLinked="1"/>
        <c:majorTickMark val="out"/>
        <c:minorTickMark val="none"/>
        <c:tickLblPos val="nextTo"/>
        <c:crossAx val="432319504"/>
        <c:crosses val="autoZero"/>
        <c:crossBetween val="between"/>
      </c:valAx>
      <c:spPr>
        <a:noFill/>
        <a:ln w="25395">
          <a:noFill/>
        </a:ln>
      </c:spPr>
    </c:plotArea>
    <c:plotVisOnly val="1"/>
    <c:dispBlanksAs val="gap"/>
    <c:showDLblsOverMax val="0"/>
  </c:chart>
  <c:spPr>
    <a:noFill/>
    <a:ln>
      <a:noFill/>
    </a:ln>
  </c:spPr>
  <c:txPr>
    <a:bodyPr/>
    <a:lstStyle/>
    <a:p>
      <a:pPr>
        <a:defRPr sz="894" b="1" i="0" u="none" strike="noStrike" baseline="0">
          <a:solidFill>
            <a:schemeClr val="tx1"/>
          </a:solidFill>
          <a:latin typeface="Arial"/>
          <a:ea typeface="Arial"/>
          <a:cs typeface="Arial"/>
        </a:defRPr>
      </a:pPr>
      <a:endParaRPr lang="pl-PL"/>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8333333333333333"/>
          <c:y val="7.7639751552795094E-2"/>
          <c:w val="0.57500000000000062"/>
          <c:h val="0.85714285714285765"/>
        </c:manualLayout>
      </c:layout>
      <c:barChart>
        <c:barDir val="bar"/>
        <c:grouping val="clustered"/>
        <c:varyColors val="0"/>
        <c:ser>
          <c:idx val="0"/>
          <c:order val="0"/>
          <c:spPr>
            <a:solidFill>
              <a:srgbClr val="6699FF"/>
            </a:solidFill>
            <a:ln w="3169">
              <a:solidFill>
                <a:srgbClr val="003366"/>
              </a:solidFill>
              <a:prstDash val="solid"/>
            </a:ln>
            <a:effectLst>
              <a:outerShdw dist="35921" dir="2700000" algn="br">
                <a:srgbClr val="000000"/>
              </a:outerShdw>
            </a:effectLst>
          </c:spPr>
          <c:invertIfNegative val="0"/>
          <c:dLbls>
            <c:spPr>
              <a:noFill/>
              <a:ln w="15114">
                <a:noFill/>
              </a:ln>
            </c:spPr>
            <c:txPr>
              <a:bodyPr/>
              <a:lstStyle/>
              <a:p>
                <a:pPr>
                  <a:defRPr sz="1100"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Sheet1!$A$2:$A$22</c:f>
              <c:strCache>
                <c:ptCount val="21"/>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pt idx="13">
                  <c:v>2016/2017</c:v>
                </c:pt>
                <c:pt idx="14">
                  <c:v>2017/2018</c:v>
                </c:pt>
                <c:pt idx="15">
                  <c:v>2018/2019</c:v>
                </c:pt>
                <c:pt idx="16">
                  <c:v>2019/2020</c:v>
                </c:pt>
                <c:pt idx="17">
                  <c:v>2020/2021</c:v>
                </c:pt>
                <c:pt idx="18">
                  <c:v>2021/2022</c:v>
                </c:pt>
                <c:pt idx="19">
                  <c:v>2022/2023</c:v>
                </c:pt>
                <c:pt idx="20">
                  <c:v>2023/2024</c:v>
                </c:pt>
              </c:strCache>
            </c:strRef>
          </c:cat>
          <c:val>
            <c:numRef>
              <c:f>Sheet1!$B$2:$B$22</c:f>
              <c:numCache>
                <c:formatCode>General</c:formatCode>
                <c:ptCount val="21"/>
                <c:pt idx="0">
                  <c:v>947</c:v>
                </c:pt>
                <c:pt idx="1">
                  <c:v>1004</c:v>
                </c:pt>
                <c:pt idx="2">
                  <c:v>1409</c:v>
                </c:pt>
                <c:pt idx="3">
                  <c:v>1180</c:v>
                </c:pt>
                <c:pt idx="4">
                  <c:v>1303</c:v>
                </c:pt>
                <c:pt idx="5">
                  <c:v>1434</c:v>
                </c:pt>
                <c:pt idx="6">
                  <c:v>1608</c:v>
                </c:pt>
                <c:pt idx="7">
                  <c:v>1521</c:v>
                </c:pt>
                <c:pt idx="8">
                  <c:v>1774</c:v>
                </c:pt>
                <c:pt idx="9">
                  <c:v>1512</c:v>
                </c:pt>
                <c:pt idx="10">
                  <c:v>1301</c:v>
                </c:pt>
                <c:pt idx="11">
                  <c:v>1214</c:v>
                </c:pt>
                <c:pt idx="12">
                  <c:v>852</c:v>
                </c:pt>
                <c:pt idx="13">
                  <c:v>629</c:v>
                </c:pt>
                <c:pt idx="14">
                  <c:v>608</c:v>
                </c:pt>
                <c:pt idx="15">
                  <c:v>464</c:v>
                </c:pt>
                <c:pt idx="16">
                  <c:v>228</c:v>
                </c:pt>
                <c:pt idx="17">
                  <c:v>149</c:v>
                </c:pt>
                <c:pt idx="18">
                  <c:v>191</c:v>
                </c:pt>
                <c:pt idx="19">
                  <c:v>239</c:v>
                </c:pt>
                <c:pt idx="20">
                  <c:v>258</c:v>
                </c:pt>
              </c:numCache>
            </c:numRef>
          </c:val>
          <c:extLst>
            <c:ext xmlns:c16="http://schemas.microsoft.com/office/drawing/2014/chart" uri="{C3380CC4-5D6E-409C-BE32-E72D297353CC}">
              <c16:uniqueId val="{00000000-AC6B-49CA-9C7F-2401800019A9}"/>
            </c:ext>
          </c:extLst>
        </c:ser>
        <c:dLbls>
          <c:showLegendKey val="0"/>
          <c:showVal val="0"/>
          <c:showCatName val="0"/>
          <c:showSerName val="0"/>
          <c:showPercent val="0"/>
          <c:showBubbleSize val="0"/>
        </c:dLbls>
        <c:gapWidth val="150"/>
        <c:axId val="346626640"/>
        <c:axId val="346627032"/>
      </c:barChart>
      <c:catAx>
        <c:axId val="346626640"/>
        <c:scaling>
          <c:orientation val="minMax"/>
        </c:scaling>
        <c:delete val="0"/>
        <c:axPos val="l"/>
        <c:numFmt formatCode="General" sourceLinked="1"/>
        <c:majorTickMark val="out"/>
        <c:minorTickMark val="none"/>
        <c:tickLblPos val="nextTo"/>
        <c:spPr>
          <a:ln w="1891">
            <a:solidFill>
              <a:schemeClr val="tx1"/>
            </a:solidFill>
            <a:prstDash val="solid"/>
          </a:ln>
        </c:spPr>
        <c:txPr>
          <a:bodyPr rot="0" vert="horz"/>
          <a:lstStyle/>
          <a:p>
            <a:pPr>
              <a:defRPr sz="1100" b="1" i="0" u="none" strike="noStrike" baseline="0">
                <a:solidFill>
                  <a:schemeClr val="tx1"/>
                </a:solidFill>
                <a:latin typeface="Arial"/>
                <a:ea typeface="Arial"/>
                <a:cs typeface="Arial"/>
              </a:defRPr>
            </a:pPr>
            <a:endParaRPr lang="pl-PL"/>
          </a:p>
        </c:txPr>
        <c:crossAx val="346627032"/>
        <c:crosses val="autoZero"/>
        <c:auto val="1"/>
        <c:lblAlgn val="ctr"/>
        <c:lblOffset val="100"/>
        <c:tickLblSkip val="1"/>
        <c:tickMarkSkip val="1"/>
        <c:noMultiLvlLbl val="0"/>
      </c:catAx>
      <c:valAx>
        <c:axId val="346627032"/>
        <c:scaling>
          <c:orientation val="minMax"/>
        </c:scaling>
        <c:delete val="1"/>
        <c:axPos val="b"/>
        <c:numFmt formatCode="General" sourceLinked="1"/>
        <c:majorTickMark val="out"/>
        <c:minorTickMark val="none"/>
        <c:tickLblPos val="none"/>
        <c:crossAx val="346626640"/>
        <c:crosses val="autoZero"/>
        <c:crossBetween val="between"/>
      </c:valAx>
      <c:spPr>
        <a:noFill/>
        <a:ln w="25354">
          <a:noFill/>
        </a:ln>
      </c:spPr>
    </c:plotArea>
    <c:plotVisOnly val="1"/>
    <c:dispBlanksAs val="gap"/>
    <c:showDLblsOverMax val="0"/>
  </c:chart>
  <c:spPr>
    <a:noFill/>
    <a:ln>
      <a:noFill/>
    </a:ln>
  </c:spPr>
  <c:txPr>
    <a:bodyPr/>
    <a:lstStyle/>
    <a:p>
      <a:pPr>
        <a:defRPr sz="341" b="0" i="0" u="none" strike="noStrike" baseline="0">
          <a:solidFill>
            <a:schemeClr val="tx1"/>
          </a:solidFill>
          <a:latin typeface="Arial"/>
          <a:ea typeface="Arial"/>
          <a:cs typeface="Arial"/>
        </a:defRPr>
      </a:pPr>
      <a:endParaRPr lang="pl-PL"/>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Arkusz1!$B$1</c:f>
              <c:strCache>
                <c:ptCount val="1"/>
                <c:pt idx="0">
                  <c:v>Kolumna1</c:v>
                </c:pt>
              </c:strCache>
            </c:strRef>
          </c:tx>
          <c:explosion val="8"/>
          <c:dLbls>
            <c:spPr>
              <a:noFill/>
              <a:ln>
                <a:noFill/>
              </a:ln>
              <a:effectLst/>
            </c:spPr>
            <c:txPr>
              <a:bodyPr/>
              <a:lstStyle/>
              <a:p>
                <a:pPr>
                  <a:defRPr sz="1197"/>
                </a:pPr>
                <a:endParaRPr lang="pl-PL"/>
              </a:p>
            </c:txPr>
            <c:showLegendKey val="0"/>
            <c:showVal val="0"/>
            <c:showCatName val="1"/>
            <c:showSerName val="0"/>
            <c:showPercent val="1"/>
            <c:showBubbleSize val="0"/>
            <c:separator> </c:separator>
            <c:showLeaderLines val="0"/>
            <c:extLst>
              <c:ext xmlns:c15="http://schemas.microsoft.com/office/drawing/2012/chart" uri="{CE6537A1-D6FC-4f65-9D91-7224C49458BB}"/>
            </c:extLst>
          </c:dLbls>
          <c:cat>
            <c:strRef>
              <c:f>Arkusz1!$A$2:$A$3</c:f>
              <c:strCache>
                <c:ptCount val="2"/>
                <c:pt idx="0">
                  <c:v>Kobiety</c:v>
                </c:pt>
                <c:pt idx="1">
                  <c:v>Mężczyźni</c:v>
                </c:pt>
              </c:strCache>
            </c:strRef>
          </c:cat>
          <c:val>
            <c:numRef>
              <c:f>Arkusz1!$B$2:$B$3</c:f>
              <c:numCache>
                <c:formatCode>General</c:formatCode>
                <c:ptCount val="2"/>
                <c:pt idx="0">
                  <c:v>180</c:v>
                </c:pt>
                <c:pt idx="1">
                  <c:v>78</c:v>
                </c:pt>
              </c:numCache>
            </c:numRef>
          </c:val>
          <c:extLst>
            <c:ext xmlns:c16="http://schemas.microsoft.com/office/drawing/2014/chart" uri="{C3380CC4-5D6E-409C-BE32-E72D297353CC}">
              <c16:uniqueId val="{00000000-C257-45B1-B3E9-34BE0085B170}"/>
            </c:ext>
          </c:extLst>
        </c:ser>
        <c:dLbls>
          <c:showLegendKey val="0"/>
          <c:showVal val="0"/>
          <c:showCatName val="1"/>
          <c:showSerName val="0"/>
          <c:showPercent val="1"/>
          <c:showBubbleSize val="0"/>
          <c:showLeaderLines val="0"/>
        </c:dLbls>
        <c:firstSliceAng val="0"/>
      </c:pieChart>
      <c:spPr>
        <a:noFill/>
        <a:ln w="25401">
          <a:noFill/>
        </a:ln>
      </c:spPr>
    </c:plotArea>
    <c:plotVisOnly val="1"/>
    <c:dispBlanksAs val="zero"/>
    <c:showDLblsOverMax val="0"/>
  </c:chart>
  <c:spPr>
    <a:noFill/>
  </c:spPr>
  <c:txPr>
    <a:bodyPr/>
    <a:lstStyle/>
    <a:p>
      <a:pPr>
        <a:defRPr sz="1795"/>
      </a:pPr>
      <a:endParaRPr lang="pl-PL"/>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8333333333333333"/>
          <c:y val="7.7639751552795039E-2"/>
          <c:w val="0.57500000000000062"/>
          <c:h val="0.85714285714285765"/>
        </c:manualLayout>
      </c:layout>
      <c:barChart>
        <c:barDir val="bar"/>
        <c:grouping val="clustered"/>
        <c:varyColors val="0"/>
        <c:ser>
          <c:idx val="0"/>
          <c:order val="0"/>
          <c:spPr>
            <a:solidFill>
              <a:srgbClr val="6699FF"/>
            </a:solidFill>
            <a:ln w="3170">
              <a:solidFill>
                <a:srgbClr val="003366"/>
              </a:solidFill>
              <a:prstDash val="solid"/>
            </a:ln>
            <a:effectLst>
              <a:outerShdw dist="35921" dir="2700000" algn="br">
                <a:srgbClr val="000000"/>
              </a:outerShdw>
            </a:effectLst>
          </c:spPr>
          <c:invertIfNegative val="0"/>
          <c:dLbls>
            <c:spPr>
              <a:noFill/>
              <a:ln w="15120">
                <a:noFill/>
              </a:ln>
            </c:spPr>
            <c:txPr>
              <a:bodyPr/>
              <a:lstStyle/>
              <a:p>
                <a:pPr>
                  <a:defRPr sz="1100"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Sheet1!$A$2:$A$22</c:f>
              <c:strCache>
                <c:ptCount val="21"/>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pt idx="13">
                  <c:v>2016/2017</c:v>
                </c:pt>
                <c:pt idx="14">
                  <c:v>2017/2018</c:v>
                </c:pt>
                <c:pt idx="15">
                  <c:v>2018/2019</c:v>
                </c:pt>
                <c:pt idx="16">
                  <c:v>2019/2020</c:v>
                </c:pt>
                <c:pt idx="17">
                  <c:v>2020/2021</c:v>
                </c:pt>
                <c:pt idx="18">
                  <c:v>2021/2022</c:v>
                </c:pt>
                <c:pt idx="19">
                  <c:v>2022/2023</c:v>
                </c:pt>
                <c:pt idx="20">
                  <c:v>2023/2024</c:v>
                </c:pt>
              </c:strCache>
            </c:strRef>
          </c:cat>
          <c:val>
            <c:numRef>
              <c:f>Sheet1!$B$2:$B$22</c:f>
              <c:numCache>
                <c:formatCode>General</c:formatCode>
                <c:ptCount val="21"/>
                <c:pt idx="0">
                  <c:v>394</c:v>
                </c:pt>
                <c:pt idx="1">
                  <c:v>584</c:v>
                </c:pt>
                <c:pt idx="2">
                  <c:v>878</c:v>
                </c:pt>
                <c:pt idx="3">
                  <c:v>817</c:v>
                </c:pt>
                <c:pt idx="4">
                  <c:v>1010</c:v>
                </c:pt>
                <c:pt idx="5">
                  <c:v>1010</c:v>
                </c:pt>
                <c:pt idx="6">
                  <c:v>1120</c:v>
                </c:pt>
                <c:pt idx="7">
                  <c:v>1033</c:v>
                </c:pt>
                <c:pt idx="8">
                  <c:v>1127</c:v>
                </c:pt>
                <c:pt idx="9">
                  <c:v>1063</c:v>
                </c:pt>
                <c:pt idx="10">
                  <c:v>993</c:v>
                </c:pt>
                <c:pt idx="11">
                  <c:v>969</c:v>
                </c:pt>
                <c:pt idx="12">
                  <c:v>717</c:v>
                </c:pt>
                <c:pt idx="13">
                  <c:v>574</c:v>
                </c:pt>
                <c:pt idx="14">
                  <c:v>525</c:v>
                </c:pt>
                <c:pt idx="15">
                  <c:v>347</c:v>
                </c:pt>
                <c:pt idx="16">
                  <c:v>178</c:v>
                </c:pt>
                <c:pt idx="17">
                  <c:v>129</c:v>
                </c:pt>
                <c:pt idx="18">
                  <c:v>123</c:v>
                </c:pt>
                <c:pt idx="19">
                  <c:v>192</c:v>
                </c:pt>
                <c:pt idx="20">
                  <c:v>173</c:v>
                </c:pt>
              </c:numCache>
            </c:numRef>
          </c:val>
          <c:extLst>
            <c:ext xmlns:c16="http://schemas.microsoft.com/office/drawing/2014/chart" uri="{C3380CC4-5D6E-409C-BE32-E72D297353CC}">
              <c16:uniqueId val="{00000000-F7CC-430D-806D-9E5FC3B10C24}"/>
            </c:ext>
          </c:extLst>
        </c:ser>
        <c:dLbls>
          <c:showLegendKey val="0"/>
          <c:showVal val="0"/>
          <c:showCatName val="0"/>
          <c:showSerName val="0"/>
          <c:showPercent val="0"/>
          <c:showBubbleSize val="0"/>
        </c:dLbls>
        <c:gapWidth val="150"/>
        <c:axId val="425382048"/>
        <c:axId val="423948624"/>
      </c:barChart>
      <c:catAx>
        <c:axId val="425382048"/>
        <c:scaling>
          <c:orientation val="minMax"/>
        </c:scaling>
        <c:delete val="0"/>
        <c:axPos val="l"/>
        <c:numFmt formatCode="General" sourceLinked="1"/>
        <c:majorTickMark val="out"/>
        <c:minorTickMark val="none"/>
        <c:tickLblPos val="nextTo"/>
        <c:spPr>
          <a:ln w="1891">
            <a:solidFill>
              <a:schemeClr val="tx1"/>
            </a:solidFill>
            <a:prstDash val="solid"/>
          </a:ln>
        </c:spPr>
        <c:txPr>
          <a:bodyPr rot="0" vert="horz"/>
          <a:lstStyle/>
          <a:p>
            <a:pPr>
              <a:defRPr sz="1100" b="1" i="0" u="none" strike="noStrike" baseline="0">
                <a:solidFill>
                  <a:schemeClr val="tx1"/>
                </a:solidFill>
                <a:latin typeface="Arial"/>
                <a:ea typeface="Arial"/>
                <a:cs typeface="Arial"/>
              </a:defRPr>
            </a:pPr>
            <a:endParaRPr lang="pl-PL"/>
          </a:p>
        </c:txPr>
        <c:crossAx val="423948624"/>
        <c:crosses val="autoZero"/>
        <c:auto val="1"/>
        <c:lblAlgn val="ctr"/>
        <c:lblOffset val="100"/>
        <c:tickLblSkip val="1"/>
        <c:tickMarkSkip val="1"/>
        <c:noMultiLvlLbl val="0"/>
      </c:catAx>
      <c:valAx>
        <c:axId val="423948624"/>
        <c:scaling>
          <c:orientation val="minMax"/>
        </c:scaling>
        <c:delete val="1"/>
        <c:axPos val="b"/>
        <c:numFmt formatCode="General" sourceLinked="1"/>
        <c:majorTickMark val="out"/>
        <c:minorTickMark val="none"/>
        <c:tickLblPos val="none"/>
        <c:crossAx val="425382048"/>
        <c:crosses val="autoZero"/>
        <c:crossBetween val="between"/>
      </c:valAx>
      <c:spPr>
        <a:noFill/>
        <a:ln w="25363">
          <a:noFill/>
        </a:ln>
      </c:spPr>
    </c:plotArea>
    <c:plotVisOnly val="1"/>
    <c:dispBlanksAs val="gap"/>
    <c:showDLblsOverMax val="0"/>
  </c:chart>
  <c:spPr>
    <a:noFill/>
    <a:ln>
      <a:noFill/>
    </a:ln>
  </c:spPr>
  <c:txPr>
    <a:bodyPr/>
    <a:lstStyle/>
    <a:p>
      <a:pPr>
        <a:defRPr sz="342" b="0" i="0" u="none" strike="noStrike" baseline="0">
          <a:solidFill>
            <a:schemeClr val="tx1"/>
          </a:solidFill>
          <a:latin typeface="Arial"/>
          <a:ea typeface="Arial"/>
          <a:cs typeface="Arial"/>
        </a:defRPr>
      </a:pPr>
      <a:endParaRPr lang="pl-PL"/>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Arkusz1!$B$1</c:f>
              <c:strCache>
                <c:ptCount val="1"/>
                <c:pt idx="0">
                  <c:v>Kolumna1</c:v>
                </c:pt>
              </c:strCache>
            </c:strRef>
          </c:tx>
          <c:explosion val="8"/>
          <c:dLbls>
            <c:spPr>
              <a:noFill/>
              <a:ln>
                <a:noFill/>
              </a:ln>
              <a:effectLst/>
            </c:spPr>
            <c:txPr>
              <a:bodyPr/>
              <a:lstStyle/>
              <a:p>
                <a:pPr>
                  <a:defRPr sz="1197"/>
                </a:pPr>
                <a:endParaRPr lang="pl-PL"/>
              </a:p>
            </c:txPr>
            <c:showLegendKey val="0"/>
            <c:showVal val="0"/>
            <c:showCatName val="1"/>
            <c:showSerName val="0"/>
            <c:showPercent val="1"/>
            <c:showBubbleSize val="0"/>
            <c:separator> </c:separator>
            <c:showLeaderLines val="0"/>
            <c:extLst>
              <c:ext xmlns:c15="http://schemas.microsoft.com/office/drawing/2012/chart" uri="{CE6537A1-D6FC-4f65-9D91-7224C49458BB}"/>
            </c:extLst>
          </c:dLbls>
          <c:cat>
            <c:strRef>
              <c:f>Arkusz1!$A$2:$A$3</c:f>
              <c:strCache>
                <c:ptCount val="2"/>
                <c:pt idx="0">
                  <c:v>Kobiety</c:v>
                </c:pt>
                <c:pt idx="1">
                  <c:v>Mężczyźni</c:v>
                </c:pt>
              </c:strCache>
            </c:strRef>
          </c:cat>
          <c:val>
            <c:numRef>
              <c:f>Arkusz1!$B$2:$B$3</c:f>
              <c:numCache>
                <c:formatCode>General</c:formatCode>
                <c:ptCount val="2"/>
                <c:pt idx="0">
                  <c:v>106</c:v>
                </c:pt>
                <c:pt idx="1">
                  <c:v>67</c:v>
                </c:pt>
              </c:numCache>
            </c:numRef>
          </c:val>
          <c:extLst>
            <c:ext xmlns:c16="http://schemas.microsoft.com/office/drawing/2014/chart" uri="{C3380CC4-5D6E-409C-BE32-E72D297353CC}">
              <c16:uniqueId val="{00000000-E755-4EF2-8044-D87F0A4A6414}"/>
            </c:ext>
          </c:extLst>
        </c:ser>
        <c:dLbls>
          <c:showLegendKey val="0"/>
          <c:showVal val="0"/>
          <c:showCatName val="1"/>
          <c:showSerName val="0"/>
          <c:showPercent val="1"/>
          <c:showBubbleSize val="0"/>
          <c:showLeaderLines val="0"/>
        </c:dLbls>
        <c:firstSliceAng val="0"/>
      </c:pieChart>
      <c:spPr>
        <a:noFill/>
        <a:ln w="25401">
          <a:noFill/>
        </a:ln>
      </c:spPr>
    </c:plotArea>
    <c:plotVisOnly val="1"/>
    <c:dispBlanksAs val="zero"/>
    <c:showDLblsOverMax val="0"/>
  </c:chart>
  <c:spPr>
    <a:noFill/>
  </c:spPr>
  <c:txPr>
    <a:bodyPr/>
    <a:lstStyle/>
    <a:p>
      <a:pPr>
        <a:defRPr sz="1795"/>
      </a:pPr>
      <a:endParaRPr lang="pl-PL"/>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9426690821256035E-2"/>
          <c:y val="7.936507936507943E-2"/>
          <c:w val="0.90227149758454117"/>
          <c:h val="0.67619047619048733"/>
        </c:manualLayout>
      </c:layout>
      <c:barChart>
        <c:barDir val="col"/>
        <c:grouping val="clustered"/>
        <c:varyColors val="0"/>
        <c:ser>
          <c:idx val="0"/>
          <c:order val="0"/>
          <c:tx>
            <c:strRef>
              <c:f>Sheet1!$A$2</c:f>
              <c:strCache>
                <c:ptCount val="1"/>
                <c:pt idx="0">
                  <c:v>liczba spraw</c:v>
                </c:pt>
              </c:strCache>
            </c:strRef>
          </c:tx>
          <c:spPr>
            <a:solidFill>
              <a:srgbClr val="6699FF"/>
            </a:solidFill>
            <a:ln w="3175">
              <a:solidFill>
                <a:srgbClr val="003366"/>
              </a:solidFill>
              <a:prstDash val="solid"/>
            </a:ln>
            <a:effectLst>
              <a:outerShdw dist="35921" dir="2700000" algn="br">
                <a:srgbClr val="000000"/>
              </a:outerShdw>
            </a:effectLst>
          </c:spPr>
          <c:invertIfNegative val="0"/>
          <c:dLbls>
            <c:dLbl>
              <c:idx val="9"/>
              <c:layout>
                <c:manualLayout>
                  <c:x val="0"/>
                  <c:y val="7.415750938209282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376-42CB-BCCE-1C5A28D32E7F}"/>
                </c:ext>
              </c:extLst>
            </c:dLbl>
            <c:dLbl>
              <c:idx val="10"/>
              <c:layout>
                <c:manualLayout>
                  <c:x val="5.9786200779951091E-3"/>
                  <c:y val="-2.966300375283710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376-42CB-BCCE-1C5A28D32E7F}"/>
                </c:ext>
              </c:extLst>
            </c:dLbl>
            <c:spPr>
              <a:noFill/>
              <a:ln w="25009">
                <a:noFill/>
              </a:ln>
            </c:spPr>
            <c:txPr>
              <a:bodyPr/>
              <a:lstStyle/>
              <a:p>
                <a:pPr>
                  <a:defRPr sz="886"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Sheet1!$B$1:$V$1</c:f>
              <c:strCache>
                <c:ptCount val="21"/>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pt idx="13">
                  <c:v>2016/2017</c:v>
                </c:pt>
                <c:pt idx="14">
                  <c:v>2017/2018</c:v>
                </c:pt>
                <c:pt idx="15">
                  <c:v>2018/2019</c:v>
                </c:pt>
                <c:pt idx="16">
                  <c:v>2019/2020</c:v>
                </c:pt>
                <c:pt idx="17">
                  <c:v>2020/2021</c:v>
                </c:pt>
                <c:pt idx="18">
                  <c:v>2021/2022</c:v>
                </c:pt>
                <c:pt idx="19">
                  <c:v>2022/2023</c:v>
                </c:pt>
                <c:pt idx="20">
                  <c:v>2023/2024</c:v>
                </c:pt>
              </c:strCache>
            </c:strRef>
          </c:cat>
          <c:val>
            <c:numRef>
              <c:f>Sheet1!$B$2:$V$2</c:f>
              <c:numCache>
                <c:formatCode>General</c:formatCode>
                <c:ptCount val="21"/>
                <c:pt idx="0">
                  <c:v>6596</c:v>
                </c:pt>
                <c:pt idx="1">
                  <c:v>7421</c:v>
                </c:pt>
                <c:pt idx="2">
                  <c:v>9833</c:v>
                </c:pt>
                <c:pt idx="3">
                  <c:v>9399</c:v>
                </c:pt>
                <c:pt idx="4">
                  <c:v>10597</c:v>
                </c:pt>
                <c:pt idx="5">
                  <c:v>11075</c:v>
                </c:pt>
                <c:pt idx="6">
                  <c:v>11899</c:v>
                </c:pt>
                <c:pt idx="7">
                  <c:v>12786</c:v>
                </c:pt>
                <c:pt idx="8">
                  <c:v>13379</c:v>
                </c:pt>
                <c:pt idx="9">
                  <c:v>11127</c:v>
                </c:pt>
                <c:pt idx="10">
                  <c:v>11181</c:v>
                </c:pt>
                <c:pt idx="11">
                  <c:v>10693</c:v>
                </c:pt>
                <c:pt idx="12">
                  <c:v>8424</c:v>
                </c:pt>
                <c:pt idx="13">
                  <c:v>6531</c:v>
                </c:pt>
                <c:pt idx="14">
                  <c:v>5752</c:v>
                </c:pt>
                <c:pt idx="15">
                  <c:v>4414</c:v>
                </c:pt>
                <c:pt idx="16">
                  <c:v>2547</c:v>
                </c:pt>
                <c:pt idx="17">
                  <c:v>1953</c:v>
                </c:pt>
                <c:pt idx="18">
                  <c:v>2001</c:v>
                </c:pt>
                <c:pt idx="19">
                  <c:v>2379</c:v>
                </c:pt>
                <c:pt idx="20">
                  <c:v>2147</c:v>
                </c:pt>
              </c:numCache>
            </c:numRef>
          </c:val>
          <c:extLst>
            <c:ext xmlns:c16="http://schemas.microsoft.com/office/drawing/2014/chart" uri="{C3380CC4-5D6E-409C-BE32-E72D297353CC}">
              <c16:uniqueId val="{00000002-2376-42CB-BCCE-1C5A28D32E7F}"/>
            </c:ext>
          </c:extLst>
        </c:ser>
        <c:dLbls>
          <c:showLegendKey val="0"/>
          <c:showVal val="0"/>
          <c:showCatName val="0"/>
          <c:showSerName val="0"/>
          <c:showPercent val="0"/>
          <c:showBubbleSize val="0"/>
        </c:dLbls>
        <c:gapWidth val="150"/>
        <c:axId val="423952152"/>
        <c:axId val="423950976"/>
      </c:barChart>
      <c:catAx>
        <c:axId val="423952152"/>
        <c:scaling>
          <c:orientation val="minMax"/>
        </c:scaling>
        <c:delete val="0"/>
        <c:axPos val="b"/>
        <c:numFmt formatCode="General" sourceLinked="1"/>
        <c:majorTickMark val="out"/>
        <c:minorTickMark val="none"/>
        <c:tickLblPos val="nextTo"/>
        <c:spPr>
          <a:ln w="3125">
            <a:solidFill>
              <a:schemeClr val="tx1"/>
            </a:solidFill>
            <a:prstDash val="solid"/>
          </a:ln>
        </c:spPr>
        <c:txPr>
          <a:bodyPr rot="-2700000" vert="horz"/>
          <a:lstStyle/>
          <a:p>
            <a:pPr>
              <a:defRPr sz="985" b="1" i="0" u="none" strike="noStrike" baseline="0">
                <a:solidFill>
                  <a:schemeClr val="tx1"/>
                </a:solidFill>
                <a:latin typeface="Arial"/>
                <a:ea typeface="Arial"/>
                <a:cs typeface="Arial"/>
              </a:defRPr>
            </a:pPr>
            <a:endParaRPr lang="pl-PL"/>
          </a:p>
        </c:txPr>
        <c:crossAx val="423950976"/>
        <c:crosses val="autoZero"/>
        <c:auto val="1"/>
        <c:lblAlgn val="ctr"/>
        <c:lblOffset val="100"/>
        <c:tickLblSkip val="1"/>
        <c:tickMarkSkip val="1"/>
        <c:noMultiLvlLbl val="0"/>
      </c:catAx>
      <c:valAx>
        <c:axId val="423950976"/>
        <c:scaling>
          <c:orientation val="minMax"/>
        </c:scaling>
        <c:delete val="1"/>
        <c:axPos val="l"/>
        <c:numFmt formatCode="General" sourceLinked="1"/>
        <c:majorTickMark val="out"/>
        <c:minorTickMark val="none"/>
        <c:tickLblPos val="nextTo"/>
        <c:crossAx val="423952152"/>
        <c:crosses val="autoZero"/>
        <c:crossBetween val="between"/>
      </c:valAx>
      <c:spPr>
        <a:noFill/>
        <a:ln w="25398">
          <a:noFill/>
        </a:ln>
      </c:spPr>
    </c:plotArea>
    <c:plotVisOnly val="1"/>
    <c:dispBlanksAs val="gap"/>
    <c:showDLblsOverMax val="0"/>
  </c:chart>
  <c:spPr>
    <a:noFill/>
    <a:ln>
      <a:noFill/>
    </a:ln>
  </c:spPr>
  <c:txPr>
    <a:bodyPr/>
    <a:lstStyle/>
    <a:p>
      <a:pPr>
        <a:defRPr sz="886" b="1" i="0" u="none" strike="noStrike" baseline="0">
          <a:solidFill>
            <a:schemeClr val="tx1"/>
          </a:solidFill>
          <a:latin typeface="Arial"/>
          <a:ea typeface="Arial"/>
          <a:cs typeface="Arial"/>
        </a:defRPr>
      </a:pPr>
      <a:endParaRPr lang="pl-PL"/>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pl-PL"/>
        </a:p>
      </c:txPr>
    </c:title>
    <c:autoTitleDeleted val="0"/>
    <c:plotArea>
      <c:layout/>
      <c:barChart>
        <c:barDir val="col"/>
        <c:grouping val="clustered"/>
        <c:varyColors val="0"/>
        <c:ser>
          <c:idx val="0"/>
          <c:order val="0"/>
          <c:spPr>
            <a:solidFill>
              <a:schemeClr val="accent1"/>
            </a:solidFill>
            <a:ln>
              <a:noFill/>
            </a:ln>
            <a:effectLst/>
          </c:spPr>
          <c:invertIfNegative val="0"/>
          <c:cat>
            <c:multiLvlStrRef>
              <c:f>Arkusz1!$B$5:$C$31</c:f>
            </c:multiLvlStrRef>
          </c:cat>
          <c:val>
            <c:numRef>
              <c:f>Arkusz1!$D$5:$D$31</c:f>
              <c:numCache>
                <c:formatCode>General</c:formatCode>
                <c:ptCount val="27"/>
              </c:numCache>
            </c:numRef>
          </c:val>
          <c:extLst>
            <c:ext xmlns:c16="http://schemas.microsoft.com/office/drawing/2014/chart" uri="{C3380CC4-5D6E-409C-BE32-E72D297353CC}">
              <c16:uniqueId val="{00000000-3DA1-4632-A1E8-82EFCD5867FB}"/>
            </c:ext>
          </c:extLst>
        </c:ser>
        <c:dLbls>
          <c:showLegendKey val="0"/>
          <c:showVal val="0"/>
          <c:showCatName val="0"/>
          <c:showSerName val="0"/>
          <c:showPercent val="0"/>
          <c:showBubbleSize val="0"/>
        </c:dLbls>
        <c:gapWidth val="219"/>
        <c:axId val="1909150896"/>
        <c:axId val="1909157552"/>
      </c:barChart>
      <c:catAx>
        <c:axId val="1909150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l-PL"/>
          </a:p>
        </c:txPr>
        <c:crossAx val="1909157552"/>
        <c:crosses val="autoZero"/>
        <c:auto val="1"/>
        <c:lblAlgn val="ctr"/>
        <c:lblOffset val="100"/>
        <c:noMultiLvlLbl val="0"/>
      </c:catAx>
      <c:valAx>
        <c:axId val="19091575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l-PL"/>
          </a:p>
        </c:txPr>
        <c:crossAx val="19091508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l-P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8333333333333333"/>
          <c:y val="7.7639751552795039E-2"/>
          <c:w val="0.57500000000000062"/>
          <c:h val="0.85714285714285765"/>
        </c:manualLayout>
      </c:layout>
      <c:barChart>
        <c:barDir val="bar"/>
        <c:grouping val="clustered"/>
        <c:varyColors val="0"/>
        <c:ser>
          <c:idx val="0"/>
          <c:order val="0"/>
          <c:spPr>
            <a:solidFill>
              <a:srgbClr val="6699FF"/>
            </a:solidFill>
            <a:ln w="3170">
              <a:solidFill>
                <a:srgbClr val="003366"/>
              </a:solidFill>
              <a:prstDash val="solid"/>
            </a:ln>
            <a:effectLst>
              <a:outerShdw dist="35921" dir="2700000" algn="br">
                <a:srgbClr val="000000"/>
              </a:outerShdw>
            </a:effectLst>
          </c:spPr>
          <c:invertIfNegative val="0"/>
          <c:dLbls>
            <c:spPr>
              <a:noFill/>
              <a:ln w="15125">
                <a:noFill/>
              </a:ln>
            </c:spPr>
            <c:txPr>
              <a:bodyPr/>
              <a:lstStyle/>
              <a:p>
                <a:pPr>
                  <a:defRPr sz="1100"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Sheet1!$A$2:$A$22</c:f>
              <c:strCache>
                <c:ptCount val="21"/>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pt idx="13">
                  <c:v>2016/2017</c:v>
                </c:pt>
                <c:pt idx="14">
                  <c:v>2017/2018</c:v>
                </c:pt>
                <c:pt idx="15">
                  <c:v>2018/2019</c:v>
                </c:pt>
                <c:pt idx="16">
                  <c:v>2019/2020</c:v>
                </c:pt>
                <c:pt idx="17">
                  <c:v>2020/2021</c:v>
                </c:pt>
                <c:pt idx="18">
                  <c:v>2021/2022</c:v>
                </c:pt>
                <c:pt idx="19">
                  <c:v>2022/2023</c:v>
                </c:pt>
                <c:pt idx="20">
                  <c:v>2023/2024</c:v>
                </c:pt>
              </c:strCache>
            </c:strRef>
          </c:cat>
          <c:val>
            <c:numRef>
              <c:f>Sheet1!$B$2:$B$22</c:f>
              <c:numCache>
                <c:formatCode>General</c:formatCode>
                <c:ptCount val="21"/>
                <c:pt idx="0">
                  <c:v>696</c:v>
                </c:pt>
                <c:pt idx="1">
                  <c:v>913</c:v>
                </c:pt>
                <c:pt idx="2">
                  <c:v>1114</c:v>
                </c:pt>
                <c:pt idx="3">
                  <c:v>992</c:v>
                </c:pt>
                <c:pt idx="4">
                  <c:v>1124</c:v>
                </c:pt>
                <c:pt idx="5">
                  <c:v>1132</c:v>
                </c:pt>
                <c:pt idx="6">
                  <c:v>1094</c:v>
                </c:pt>
                <c:pt idx="7">
                  <c:v>1148</c:v>
                </c:pt>
                <c:pt idx="8">
                  <c:v>1215</c:v>
                </c:pt>
                <c:pt idx="9">
                  <c:v>1121</c:v>
                </c:pt>
                <c:pt idx="10">
                  <c:v>1129</c:v>
                </c:pt>
                <c:pt idx="11">
                  <c:v>975</c:v>
                </c:pt>
                <c:pt idx="12">
                  <c:v>833</c:v>
                </c:pt>
                <c:pt idx="13">
                  <c:v>607</c:v>
                </c:pt>
                <c:pt idx="14">
                  <c:v>462</c:v>
                </c:pt>
                <c:pt idx="15">
                  <c:v>380</c:v>
                </c:pt>
                <c:pt idx="16">
                  <c:v>254</c:v>
                </c:pt>
                <c:pt idx="17">
                  <c:v>173</c:v>
                </c:pt>
                <c:pt idx="18">
                  <c:v>203</c:v>
                </c:pt>
                <c:pt idx="19">
                  <c:v>193</c:v>
                </c:pt>
                <c:pt idx="20">
                  <c:v>221</c:v>
                </c:pt>
              </c:numCache>
            </c:numRef>
          </c:val>
          <c:extLst>
            <c:ext xmlns:c16="http://schemas.microsoft.com/office/drawing/2014/chart" uri="{C3380CC4-5D6E-409C-BE32-E72D297353CC}">
              <c16:uniqueId val="{00000000-474B-4258-A8F3-B408879114BE}"/>
            </c:ext>
          </c:extLst>
        </c:ser>
        <c:dLbls>
          <c:showLegendKey val="0"/>
          <c:showVal val="0"/>
          <c:showCatName val="0"/>
          <c:showSerName val="0"/>
          <c:showPercent val="0"/>
          <c:showBubbleSize val="0"/>
        </c:dLbls>
        <c:gapWidth val="150"/>
        <c:axId val="423946664"/>
        <c:axId val="423952544"/>
      </c:barChart>
      <c:catAx>
        <c:axId val="423946664"/>
        <c:scaling>
          <c:orientation val="minMax"/>
        </c:scaling>
        <c:delete val="0"/>
        <c:axPos val="l"/>
        <c:numFmt formatCode="General" sourceLinked="1"/>
        <c:majorTickMark val="out"/>
        <c:minorTickMark val="none"/>
        <c:tickLblPos val="nextTo"/>
        <c:spPr>
          <a:ln w="1891">
            <a:solidFill>
              <a:schemeClr val="tx1"/>
            </a:solidFill>
            <a:prstDash val="solid"/>
          </a:ln>
        </c:spPr>
        <c:txPr>
          <a:bodyPr rot="0" vert="horz"/>
          <a:lstStyle/>
          <a:p>
            <a:pPr>
              <a:defRPr sz="1100" b="1" i="0" u="none" strike="noStrike" baseline="0">
                <a:solidFill>
                  <a:schemeClr val="tx1"/>
                </a:solidFill>
                <a:latin typeface="Arial"/>
                <a:ea typeface="Arial"/>
                <a:cs typeface="Arial"/>
              </a:defRPr>
            </a:pPr>
            <a:endParaRPr lang="pl-PL"/>
          </a:p>
        </c:txPr>
        <c:crossAx val="423952544"/>
        <c:crosses val="autoZero"/>
        <c:auto val="1"/>
        <c:lblAlgn val="ctr"/>
        <c:lblOffset val="100"/>
        <c:tickLblSkip val="1"/>
        <c:tickMarkSkip val="1"/>
        <c:noMultiLvlLbl val="0"/>
      </c:catAx>
      <c:valAx>
        <c:axId val="423952544"/>
        <c:scaling>
          <c:orientation val="minMax"/>
        </c:scaling>
        <c:delete val="1"/>
        <c:axPos val="b"/>
        <c:numFmt formatCode="General" sourceLinked="1"/>
        <c:majorTickMark val="out"/>
        <c:minorTickMark val="none"/>
        <c:tickLblPos val="none"/>
        <c:crossAx val="423946664"/>
        <c:crosses val="autoZero"/>
        <c:crossBetween val="between"/>
      </c:valAx>
      <c:spPr>
        <a:noFill/>
        <a:ln w="25363">
          <a:noFill/>
        </a:ln>
      </c:spPr>
    </c:plotArea>
    <c:plotVisOnly val="1"/>
    <c:dispBlanksAs val="gap"/>
    <c:showDLblsOverMax val="0"/>
  </c:chart>
  <c:spPr>
    <a:noFill/>
    <a:ln>
      <a:noFill/>
    </a:ln>
  </c:spPr>
  <c:txPr>
    <a:bodyPr/>
    <a:lstStyle/>
    <a:p>
      <a:pPr>
        <a:defRPr sz="342" b="0" i="0" u="none" strike="noStrike" baseline="0">
          <a:solidFill>
            <a:schemeClr val="tx1"/>
          </a:solidFill>
          <a:latin typeface="Arial"/>
          <a:ea typeface="Arial"/>
          <a:cs typeface="Arial"/>
        </a:defRPr>
      </a:pPr>
      <a:endParaRPr lang="pl-PL"/>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Arkusz1!$B$1</c:f>
              <c:strCache>
                <c:ptCount val="1"/>
                <c:pt idx="0">
                  <c:v>Kolumna1</c:v>
                </c:pt>
              </c:strCache>
            </c:strRef>
          </c:tx>
          <c:explosion val="8"/>
          <c:dLbls>
            <c:dLbl>
              <c:idx val="0"/>
              <c:tx>
                <c:rich>
                  <a:bodyPr/>
                  <a:lstStyle/>
                  <a:p>
                    <a:r>
                      <a:rPr lang="en-US" sz="1200" dirty="0" err="1"/>
                      <a:t>Kobiety</a:t>
                    </a:r>
                    <a:r>
                      <a:rPr lang="en-US" sz="1200" dirty="0"/>
                      <a:t>
56%</a:t>
                    </a:r>
                  </a:p>
                </c:rich>
              </c:tx>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0-4B96-4736-805D-8B7CDBC5E21D}"/>
                </c:ext>
              </c:extLst>
            </c:dLbl>
            <c:dLbl>
              <c:idx val="1"/>
              <c:layout>
                <c:manualLayout>
                  <c:x val="6.0284845560747251E-2"/>
                  <c:y val="-0.23513089124728975"/>
                </c:manualLayout>
              </c:layout>
              <c:tx>
                <c:rich>
                  <a:bodyPr/>
                  <a:lstStyle/>
                  <a:p>
                    <a:r>
                      <a:rPr lang="en-US" sz="1200" dirty="0" err="1"/>
                      <a:t>Mężczyźni</a:t>
                    </a:r>
                    <a:r>
                      <a:rPr lang="en-US" sz="1200" dirty="0"/>
                      <a:t>
44%</a:t>
                    </a:r>
                  </a:p>
                </c:rich>
              </c:tx>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1-4B96-4736-805D-8B7CDBC5E21D}"/>
                </c:ext>
              </c:extLst>
            </c:dLbl>
            <c:spPr>
              <a:noFill/>
              <a:ln>
                <a:noFill/>
              </a:ln>
              <a:effectLst/>
            </c:spPr>
            <c:showLegendKey val="0"/>
            <c:showVal val="0"/>
            <c:showCatName val="1"/>
            <c:showSerName val="0"/>
            <c:showPercent val="1"/>
            <c:showBubbleSize val="0"/>
            <c:showLeaderLines val="0"/>
            <c:extLst>
              <c:ext xmlns:c15="http://schemas.microsoft.com/office/drawing/2012/chart" uri="{CE6537A1-D6FC-4f65-9D91-7224C49458BB}"/>
            </c:extLst>
          </c:dLbls>
          <c:cat>
            <c:strRef>
              <c:f>Arkusz1!$A$2:$A$3</c:f>
              <c:strCache>
                <c:ptCount val="2"/>
                <c:pt idx="0">
                  <c:v>Kobiety</c:v>
                </c:pt>
                <c:pt idx="1">
                  <c:v>Mężczyźni</c:v>
                </c:pt>
              </c:strCache>
            </c:strRef>
          </c:cat>
          <c:val>
            <c:numRef>
              <c:f>Arkusz1!$B$2:$B$3</c:f>
              <c:numCache>
                <c:formatCode>General</c:formatCode>
                <c:ptCount val="2"/>
                <c:pt idx="0">
                  <c:v>124</c:v>
                </c:pt>
                <c:pt idx="1">
                  <c:v>97</c:v>
                </c:pt>
              </c:numCache>
            </c:numRef>
          </c:val>
          <c:extLst>
            <c:ext xmlns:c16="http://schemas.microsoft.com/office/drawing/2014/chart" uri="{C3380CC4-5D6E-409C-BE32-E72D297353CC}">
              <c16:uniqueId val="{00000002-4B96-4736-805D-8B7CDBC5E21D}"/>
            </c:ext>
          </c:extLst>
        </c:ser>
        <c:dLbls>
          <c:showLegendKey val="0"/>
          <c:showVal val="0"/>
          <c:showCatName val="1"/>
          <c:showSerName val="0"/>
          <c:showPercent val="1"/>
          <c:showBubbleSize val="0"/>
          <c:showLeaderLines val="0"/>
        </c:dLbls>
        <c:firstSliceAng val="0"/>
      </c:pieChart>
      <c:spPr>
        <a:noFill/>
        <a:ln w="25401">
          <a:noFill/>
        </a:ln>
      </c:spPr>
    </c:plotArea>
    <c:plotVisOnly val="1"/>
    <c:dispBlanksAs val="zero"/>
    <c:showDLblsOverMax val="0"/>
  </c:chart>
  <c:spPr>
    <a:noFill/>
  </c:spPr>
  <c:txPr>
    <a:bodyPr/>
    <a:lstStyle/>
    <a:p>
      <a:pPr>
        <a:defRPr sz="1795"/>
      </a:pPr>
      <a:endParaRPr lang="pl-PL"/>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pieChart>
        <c:varyColors val="1"/>
        <c:dLbls>
          <c:dLblPos val="bestFit"/>
          <c:showLegendKey val="0"/>
          <c:showVal val="1"/>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l-P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8333333333333333"/>
          <c:y val="7.7639751552795039E-2"/>
          <c:w val="0.57500000000000062"/>
          <c:h val="0.85714285714285765"/>
        </c:manualLayout>
      </c:layout>
      <c:barChart>
        <c:barDir val="bar"/>
        <c:grouping val="clustered"/>
        <c:varyColors val="0"/>
        <c:ser>
          <c:idx val="0"/>
          <c:order val="0"/>
          <c:spPr>
            <a:solidFill>
              <a:srgbClr val="6699FF"/>
            </a:solidFill>
            <a:ln w="3168">
              <a:solidFill>
                <a:srgbClr val="003366"/>
              </a:solidFill>
              <a:prstDash val="solid"/>
            </a:ln>
            <a:effectLst>
              <a:outerShdw dist="35921" dir="2700000" algn="br">
                <a:srgbClr val="000000"/>
              </a:outerShdw>
            </a:effectLst>
          </c:spPr>
          <c:invertIfNegative val="0"/>
          <c:dLbls>
            <c:spPr>
              <a:noFill/>
              <a:ln w="15078">
                <a:noFill/>
              </a:ln>
            </c:spPr>
            <c:txPr>
              <a:bodyPr/>
              <a:lstStyle/>
              <a:p>
                <a:pPr>
                  <a:defRPr sz="1100"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Sheet1!$A$2:$A$22</c:f>
              <c:strCache>
                <c:ptCount val="21"/>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pt idx="13">
                  <c:v>2016/2017</c:v>
                </c:pt>
                <c:pt idx="14">
                  <c:v>2017/2018</c:v>
                </c:pt>
                <c:pt idx="15">
                  <c:v>2018/2019</c:v>
                </c:pt>
                <c:pt idx="16">
                  <c:v>2019/2020</c:v>
                </c:pt>
                <c:pt idx="17">
                  <c:v>2020/2021</c:v>
                </c:pt>
                <c:pt idx="18">
                  <c:v>2021/2022</c:v>
                </c:pt>
                <c:pt idx="19">
                  <c:v>2022/2023</c:v>
                </c:pt>
                <c:pt idx="20">
                  <c:v>2023/2024</c:v>
                </c:pt>
              </c:strCache>
            </c:strRef>
          </c:cat>
          <c:val>
            <c:numRef>
              <c:f>Sheet1!$B$2:$B$22</c:f>
              <c:numCache>
                <c:formatCode>General</c:formatCode>
                <c:ptCount val="21"/>
                <c:pt idx="0">
                  <c:v>129</c:v>
                </c:pt>
                <c:pt idx="1">
                  <c:v>79</c:v>
                </c:pt>
                <c:pt idx="2">
                  <c:v>95</c:v>
                </c:pt>
                <c:pt idx="3">
                  <c:v>50</c:v>
                </c:pt>
                <c:pt idx="4">
                  <c:v>79</c:v>
                </c:pt>
                <c:pt idx="5">
                  <c:v>78</c:v>
                </c:pt>
                <c:pt idx="6">
                  <c:v>109</c:v>
                </c:pt>
                <c:pt idx="7">
                  <c:v>63</c:v>
                </c:pt>
                <c:pt idx="8">
                  <c:v>101</c:v>
                </c:pt>
                <c:pt idx="9">
                  <c:v>102</c:v>
                </c:pt>
                <c:pt idx="10">
                  <c:v>80</c:v>
                </c:pt>
                <c:pt idx="11">
                  <c:v>65</c:v>
                </c:pt>
                <c:pt idx="12">
                  <c:v>46</c:v>
                </c:pt>
                <c:pt idx="13">
                  <c:v>60</c:v>
                </c:pt>
                <c:pt idx="14">
                  <c:v>67</c:v>
                </c:pt>
                <c:pt idx="15">
                  <c:v>49</c:v>
                </c:pt>
                <c:pt idx="16">
                  <c:v>46</c:v>
                </c:pt>
                <c:pt idx="17">
                  <c:v>27</c:v>
                </c:pt>
                <c:pt idx="18">
                  <c:v>15</c:v>
                </c:pt>
                <c:pt idx="19">
                  <c:v>27</c:v>
                </c:pt>
                <c:pt idx="20">
                  <c:v>36</c:v>
                </c:pt>
              </c:numCache>
            </c:numRef>
          </c:val>
          <c:extLst>
            <c:ext xmlns:c16="http://schemas.microsoft.com/office/drawing/2014/chart" uri="{C3380CC4-5D6E-409C-BE32-E72D297353CC}">
              <c16:uniqueId val="{00000000-FC05-49E7-BCE7-878B69F98522}"/>
            </c:ext>
          </c:extLst>
        </c:ser>
        <c:dLbls>
          <c:showLegendKey val="0"/>
          <c:showVal val="0"/>
          <c:showCatName val="0"/>
          <c:showSerName val="0"/>
          <c:showPercent val="0"/>
          <c:showBubbleSize val="0"/>
        </c:dLbls>
        <c:gapWidth val="150"/>
        <c:axId val="427939264"/>
        <c:axId val="427938480"/>
      </c:barChart>
      <c:catAx>
        <c:axId val="427939264"/>
        <c:scaling>
          <c:orientation val="minMax"/>
        </c:scaling>
        <c:delete val="0"/>
        <c:axPos val="l"/>
        <c:numFmt formatCode="General" sourceLinked="1"/>
        <c:majorTickMark val="out"/>
        <c:minorTickMark val="none"/>
        <c:tickLblPos val="nextTo"/>
        <c:spPr>
          <a:ln w="1886">
            <a:solidFill>
              <a:schemeClr val="tx1"/>
            </a:solidFill>
            <a:prstDash val="solid"/>
          </a:ln>
        </c:spPr>
        <c:txPr>
          <a:bodyPr rot="0" vert="horz"/>
          <a:lstStyle/>
          <a:p>
            <a:pPr>
              <a:defRPr sz="1100" b="1" i="0" u="none" strike="noStrike" baseline="0">
                <a:solidFill>
                  <a:schemeClr val="tx1"/>
                </a:solidFill>
                <a:latin typeface="Arial"/>
                <a:ea typeface="Arial"/>
                <a:cs typeface="Arial"/>
              </a:defRPr>
            </a:pPr>
            <a:endParaRPr lang="pl-PL"/>
          </a:p>
        </c:txPr>
        <c:crossAx val="427938480"/>
        <c:crosses val="autoZero"/>
        <c:auto val="1"/>
        <c:lblAlgn val="ctr"/>
        <c:lblOffset val="100"/>
        <c:tickLblSkip val="1"/>
        <c:tickMarkSkip val="1"/>
        <c:noMultiLvlLbl val="0"/>
      </c:catAx>
      <c:valAx>
        <c:axId val="427938480"/>
        <c:scaling>
          <c:orientation val="minMax"/>
        </c:scaling>
        <c:delete val="1"/>
        <c:axPos val="b"/>
        <c:numFmt formatCode="General" sourceLinked="1"/>
        <c:majorTickMark val="out"/>
        <c:minorTickMark val="none"/>
        <c:tickLblPos val="none"/>
        <c:crossAx val="427939264"/>
        <c:crosses val="autoZero"/>
        <c:crossBetween val="between"/>
      </c:valAx>
      <c:spPr>
        <a:noFill/>
        <a:ln w="25344">
          <a:noFill/>
        </a:ln>
      </c:spPr>
    </c:plotArea>
    <c:plotVisOnly val="1"/>
    <c:dispBlanksAs val="gap"/>
    <c:showDLblsOverMax val="0"/>
  </c:chart>
  <c:spPr>
    <a:noFill/>
    <a:ln>
      <a:noFill/>
    </a:ln>
  </c:spPr>
  <c:txPr>
    <a:bodyPr/>
    <a:lstStyle/>
    <a:p>
      <a:pPr>
        <a:defRPr sz="340" b="0" i="0" u="none" strike="noStrike" baseline="0">
          <a:solidFill>
            <a:schemeClr val="tx1"/>
          </a:solidFill>
          <a:latin typeface="Arial"/>
          <a:ea typeface="Arial"/>
          <a:cs typeface="Arial"/>
        </a:defRPr>
      </a:pPr>
      <a:endParaRPr lang="pl-PL"/>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Arkusz1!$B$1</c:f>
              <c:strCache>
                <c:ptCount val="1"/>
                <c:pt idx="0">
                  <c:v>Kolumna1</c:v>
                </c:pt>
              </c:strCache>
            </c:strRef>
          </c:tx>
          <c:explosion val="8"/>
          <c:dLbls>
            <c:dLbl>
              <c:idx val="0"/>
              <c:layout>
                <c:manualLayout>
                  <c:x val="1.7656602318766375E-2"/>
                  <c:y val="-0.15472314814814814"/>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2-FD6E-47BA-AEEF-E01226CA7E81}"/>
                </c:ext>
              </c:extLst>
            </c:dLbl>
            <c:dLbl>
              <c:idx val="1"/>
              <c:layout>
                <c:manualLayout>
                  <c:x val="2.6332977598286008E-4"/>
                  <c:y val="5.4729674796747965E-2"/>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0-FD6E-47BA-AEEF-E01226CA7E81}"/>
                </c:ext>
              </c:extLst>
            </c:dLbl>
            <c:spPr>
              <a:noFill/>
              <a:ln>
                <a:noFill/>
              </a:ln>
              <a:effectLst/>
            </c:spPr>
            <c:txPr>
              <a:bodyPr/>
              <a:lstStyle/>
              <a:p>
                <a:pPr>
                  <a:defRPr sz="1197"/>
                </a:pPr>
                <a:endParaRPr lang="pl-PL"/>
              </a:p>
            </c:txPr>
            <c:showLegendKey val="0"/>
            <c:showVal val="0"/>
            <c:showCatName val="1"/>
            <c:showSerName val="0"/>
            <c:showPercent val="1"/>
            <c:showBubbleSize val="0"/>
            <c:separator> </c:separator>
            <c:showLeaderLines val="0"/>
            <c:extLst>
              <c:ext xmlns:c15="http://schemas.microsoft.com/office/drawing/2012/chart" uri="{CE6537A1-D6FC-4f65-9D91-7224C49458BB}"/>
            </c:extLst>
          </c:dLbls>
          <c:cat>
            <c:strRef>
              <c:f>Arkusz1!$A$2:$A$3</c:f>
              <c:strCache>
                <c:ptCount val="2"/>
                <c:pt idx="0">
                  <c:v>Kobiety</c:v>
                </c:pt>
                <c:pt idx="1">
                  <c:v>Mężczyźni</c:v>
                </c:pt>
              </c:strCache>
            </c:strRef>
          </c:cat>
          <c:val>
            <c:numRef>
              <c:f>Arkusz1!$B$2:$B$3</c:f>
              <c:numCache>
                <c:formatCode>General</c:formatCode>
                <c:ptCount val="2"/>
                <c:pt idx="0">
                  <c:v>21</c:v>
                </c:pt>
                <c:pt idx="1">
                  <c:v>15</c:v>
                </c:pt>
              </c:numCache>
            </c:numRef>
          </c:val>
          <c:extLst>
            <c:ext xmlns:c16="http://schemas.microsoft.com/office/drawing/2014/chart" uri="{C3380CC4-5D6E-409C-BE32-E72D297353CC}">
              <c16:uniqueId val="{00000001-FD6E-47BA-AEEF-E01226CA7E81}"/>
            </c:ext>
          </c:extLst>
        </c:ser>
        <c:dLbls>
          <c:showLegendKey val="0"/>
          <c:showVal val="0"/>
          <c:showCatName val="1"/>
          <c:showSerName val="0"/>
          <c:showPercent val="1"/>
          <c:showBubbleSize val="0"/>
          <c:showLeaderLines val="0"/>
        </c:dLbls>
        <c:firstSliceAng val="0"/>
      </c:pieChart>
      <c:spPr>
        <a:noFill/>
        <a:ln w="25401">
          <a:noFill/>
        </a:ln>
      </c:spPr>
    </c:plotArea>
    <c:plotVisOnly val="1"/>
    <c:dispBlanksAs val="zero"/>
    <c:showDLblsOverMax val="0"/>
  </c:chart>
  <c:spPr>
    <a:noFill/>
  </c:spPr>
  <c:txPr>
    <a:bodyPr/>
    <a:lstStyle/>
    <a:p>
      <a:pPr>
        <a:defRPr sz="1795"/>
      </a:pPr>
      <a:endParaRPr lang="pl-PL"/>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1"/>
          <c:showSerName val="0"/>
          <c:showPercent val="1"/>
          <c:showBubbleSize val="0"/>
          <c:showLeaderLines val="0"/>
        </c:dLbls>
        <c:firstSliceAng val="0"/>
      </c:pieChart>
      <c:spPr>
        <a:noFill/>
        <a:ln w="25401">
          <a:noFill/>
        </a:ln>
      </c:spPr>
    </c:plotArea>
    <c:plotVisOnly val="1"/>
    <c:dispBlanksAs val="zero"/>
    <c:showDLblsOverMax val="0"/>
  </c:chart>
  <c:spPr>
    <a:noFill/>
  </c:spPr>
  <c:txPr>
    <a:bodyPr/>
    <a:lstStyle/>
    <a:p>
      <a:pPr>
        <a:defRPr sz="1795"/>
      </a:pPr>
      <a:endParaRPr lang="pl-PL"/>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8333333333333333"/>
          <c:y val="7.7639751552795039E-2"/>
          <c:w val="0.57500000000000062"/>
          <c:h val="0.85714285714285765"/>
        </c:manualLayout>
      </c:layout>
      <c:barChart>
        <c:barDir val="bar"/>
        <c:grouping val="clustered"/>
        <c:varyColors val="0"/>
        <c:ser>
          <c:idx val="0"/>
          <c:order val="0"/>
          <c:spPr>
            <a:solidFill>
              <a:srgbClr val="6699FF"/>
            </a:solidFill>
            <a:ln w="3167">
              <a:solidFill>
                <a:srgbClr val="003366"/>
              </a:solidFill>
              <a:prstDash val="solid"/>
            </a:ln>
            <a:effectLst>
              <a:outerShdw dist="35921" dir="2700000" algn="br">
                <a:srgbClr val="000000"/>
              </a:outerShdw>
            </a:effectLst>
          </c:spPr>
          <c:invertIfNegative val="0"/>
          <c:dLbls>
            <c:spPr>
              <a:noFill/>
              <a:ln w="15092">
                <a:noFill/>
              </a:ln>
            </c:spPr>
            <c:txPr>
              <a:bodyPr/>
              <a:lstStyle/>
              <a:p>
                <a:pPr>
                  <a:defRPr sz="1100"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Sheet1!$A$2:$A$22</c:f>
              <c:strCache>
                <c:ptCount val="21"/>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pt idx="13">
                  <c:v>2016/2017</c:v>
                </c:pt>
                <c:pt idx="14">
                  <c:v>2017/2018</c:v>
                </c:pt>
                <c:pt idx="15">
                  <c:v>2018/2019</c:v>
                </c:pt>
                <c:pt idx="16">
                  <c:v>2019/2020</c:v>
                </c:pt>
                <c:pt idx="17">
                  <c:v>2020/2021</c:v>
                </c:pt>
                <c:pt idx="18">
                  <c:v>2021/2022</c:v>
                </c:pt>
                <c:pt idx="19">
                  <c:v>2022/2023</c:v>
                </c:pt>
                <c:pt idx="20">
                  <c:v>2023/2024</c:v>
                </c:pt>
              </c:strCache>
            </c:strRef>
          </c:cat>
          <c:val>
            <c:numRef>
              <c:f>Sheet1!$B$2:$B$22</c:f>
              <c:numCache>
                <c:formatCode>General</c:formatCode>
                <c:ptCount val="21"/>
                <c:pt idx="0">
                  <c:v>432</c:v>
                </c:pt>
                <c:pt idx="1">
                  <c:v>438</c:v>
                </c:pt>
                <c:pt idx="2">
                  <c:v>563</c:v>
                </c:pt>
                <c:pt idx="3">
                  <c:v>421</c:v>
                </c:pt>
                <c:pt idx="4">
                  <c:v>474</c:v>
                </c:pt>
                <c:pt idx="5">
                  <c:v>523</c:v>
                </c:pt>
                <c:pt idx="6">
                  <c:v>577</c:v>
                </c:pt>
                <c:pt idx="7">
                  <c:v>653</c:v>
                </c:pt>
                <c:pt idx="8">
                  <c:v>588</c:v>
                </c:pt>
                <c:pt idx="9">
                  <c:v>483</c:v>
                </c:pt>
                <c:pt idx="10">
                  <c:v>516</c:v>
                </c:pt>
                <c:pt idx="11">
                  <c:v>555</c:v>
                </c:pt>
                <c:pt idx="12">
                  <c:v>511</c:v>
                </c:pt>
                <c:pt idx="13">
                  <c:v>363</c:v>
                </c:pt>
                <c:pt idx="14">
                  <c:v>300</c:v>
                </c:pt>
                <c:pt idx="15">
                  <c:v>224</c:v>
                </c:pt>
                <c:pt idx="16">
                  <c:v>120</c:v>
                </c:pt>
                <c:pt idx="17">
                  <c:v>81</c:v>
                </c:pt>
                <c:pt idx="18">
                  <c:v>82</c:v>
                </c:pt>
                <c:pt idx="19">
                  <c:v>133</c:v>
                </c:pt>
                <c:pt idx="20">
                  <c:v>101</c:v>
                </c:pt>
              </c:numCache>
            </c:numRef>
          </c:val>
          <c:extLst>
            <c:ext xmlns:c16="http://schemas.microsoft.com/office/drawing/2014/chart" uri="{C3380CC4-5D6E-409C-BE32-E72D297353CC}">
              <c16:uniqueId val="{00000000-DB10-4F21-826C-63DCE7EB97F9}"/>
            </c:ext>
          </c:extLst>
        </c:ser>
        <c:dLbls>
          <c:showLegendKey val="0"/>
          <c:showVal val="0"/>
          <c:showCatName val="0"/>
          <c:showSerName val="0"/>
          <c:showPercent val="0"/>
          <c:showBubbleSize val="0"/>
        </c:dLbls>
        <c:gapWidth val="150"/>
        <c:axId val="427935344"/>
        <c:axId val="427933776"/>
      </c:barChart>
      <c:catAx>
        <c:axId val="427935344"/>
        <c:scaling>
          <c:orientation val="minMax"/>
        </c:scaling>
        <c:delete val="0"/>
        <c:axPos val="l"/>
        <c:numFmt formatCode="General" sourceLinked="1"/>
        <c:majorTickMark val="out"/>
        <c:minorTickMark val="none"/>
        <c:tickLblPos val="nextTo"/>
        <c:spPr>
          <a:ln w="1887">
            <a:solidFill>
              <a:schemeClr val="tx1"/>
            </a:solidFill>
            <a:prstDash val="solid"/>
          </a:ln>
        </c:spPr>
        <c:txPr>
          <a:bodyPr rot="0" vert="horz"/>
          <a:lstStyle/>
          <a:p>
            <a:pPr>
              <a:defRPr sz="1100" b="1" i="0" u="none" strike="noStrike" baseline="0">
                <a:solidFill>
                  <a:schemeClr val="tx1"/>
                </a:solidFill>
                <a:latin typeface="Arial"/>
                <a:ea typeface="Arial"/>
                <a:cs typeface="Arial"/>
              </a:defRPr>
            </a:pPr>
            <a:endParaRPr lang="pl-PL"/>
          </a:p>
        </c:txPr>
        <c:crossAx val="427933776"/>
        <c:crosses val="autoZero"/>
        <c:auto val="1"/>
        <c:lblAlgn val="ctr"/>
        <c:lblOffset val="100"/>
        <c:tickLblSkip val="1"/>
        <c:tickMarkSkip val="1"/>
        <c:noMultiLvlLbl val="0"/>
      </c:catAx>
      <c:valAx>
        <c:axId val="427933776"/>
        <c:scaling>
          <c:orientation val="minMax"/>
        </c:scaling>
        <c:delete val="1"/>
        <c:axPos val="b"/>
        <c:numFmt formatCode="General" sourceLinked="1"/>
        <c:majorTickMark val="out"/>
        <c:minorTickMark val="none"/>
        <c:tickLblPos val="none"/>
        <c:crossAx val="427935344"/>
        <c:crosses val="autoZero"/>
        <c:crossBetween val="between"/>
      </c:valAx>
      <c:spPr>
        <a:noFill/>
        <a:ln w="25335">
          <a:noFill/>
        </a:ln>
      </c:spPr>
    </c:plotArea>
    <c:plotVisOnly val="1"/>
    <c:dispBlanksAs val="gap"/>
    <c:showDLblsOverMax val="0"/>
  </c:chart>
  <c:spPr>
    <a:noFill/>
    <a:ln>
      <a:noFill/>
    </a:ln>
  </c:spPr>
  <c:txPr>
    <a:bodyPr/>
    <a:lstStyle/>
    <a:p>
      <a:pPr>
        <a:defRPr sz="340" b="0" i="0" u="none" strike="noStrike" baseline="0">
          <a:solidFill>
            <a:schemeClr val="tx1"/>
          </a:solidFill>
          <a:latin typeface="Arial"/>
          <a:ea typeface="Arial"/>
          <a:cs typeface="Arial"/>
        </a:defRPr>
      </a:pPr>
      <a:endParaRPr lang="pl-PL"/>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Arkusz1!$B$1</c:f>
              <c:strCache>
                <c:ptCount val="1"/>
                <c:pt idx="0">
                  <c:v>Kolumna1</c:v>
                </c:pt>
              </c:strCache>
            </c:strRef>
          </c:tx>
          <c:explosion val="8"/>
          <c:dLbls>
            <c:dLbl>
              <c:idx val="0"/>
              <c:layout>
                <c:manualLayout>
                  <c:x val="8.6611006376721147E-4"/>
                  <c:y val="4.4520502645502648E-2"/>
                </c:manualLayout>
              </c:layout>
              <c:tx>
                <c:rich>
                  <a:bodyPr/>
                  <a:lstStyle/>
                  <a:p>
                    <a:r>
                      <a:rPr lang="en-US" dirty="0" err="1"/>
                      <a:t>Kobiety</a:t>
                    </a:r>
                    <a:r>
                      <a:rPr lang="en-US" dirty="0"/>
                      <a:t> 45%</a:t>
                    </a:r>
                  </a:p>
                </c:rich>
              </c:tx>
              <c:showLegendKey val="0"/>
              <c:showVal val="0"/>
              <c:showCatName val="1"/>
              <c:showSerName val="0"/>
              <c:showPercent val="1"/>
              <c:showBubbleSize val="0"/>
              <c:separator> </c:separator>
              <c:extLst>
                <c:ext xmlns:c15="http://schemas.microsoft.com/office/drawing/2012/chart" uri="{CE6537A1-D6FC-4f65-9D91-7224C49458BB}">
                  <c15:showDataLabelsRange val="0"/>
                </c:ext>
                <c:ext xmlns:c16="http://schemas.microsoft.com/office/drawing/2014/chart" uri="{C3380CC4-5D6E-409C-BE32-E72D297353CC}">
                  <c16:uniqueId val="{00000000-3110-439B-AB58-2E6B5C8498F0}"/>
                </c:ext>
              </c:extLst>
            </c:dLbl>
            <c:dLbl>
              <c:idx val="1"/>
              <c:layout>
                <c:manualLayout>
                  <c:x val="8.0443080751350773E-2"/>
                  <c:y val="1.6875000000000001E-2"/>
                </c:manualLayout>
              </c:layout>
              <c:tx>
                <c:rich>
                  <a:bodyPr/>
                  <a:lstStyle/>
                  <a:p>
                    <a:r>
                      <a:rPr lang="en-US" dirty="0" err="1"/>
                      <a:t>Mężczyźni</a:t>
                    </a:r>
                    <a:r>
                      <a:rPr lang="en-US" dirty="0"/>
                      <a:t> 55%</a:t>
                    </a:r>
                  </a:p>
                </c:rich>
              </c:tx>
              <c:showLegendKey val="0"/>
              <c:showVal val="0"/>
              <c:showCatName val="1"/>
              <c:showSerName val="0"/>
              <c:showPercent val="1"/>
              <c:showBubbleSize val="0"/>
              <c:separator> </c:separator>
              <c:extLst>
                <c:ext xmlns:c15="http://schemas.microsoft.com/office/drawing/2012/chart" uri="{CE6537A1-D6FC-4f65-9D91-7224C49458BB}">
                  <c15:showDataLabelsRange val="0"/>
                </c:ext>
                <c:ext xmlns:c16="http://schemas.microsoft.com/office/drawing/2014/chart" uri="{C3380CC4-5D6E-409C-BE32-E72D297353CC}">
                  <c16:uniqueId val="{00000001-3110-439B-AB58-2E6B5C8498F0}"/>
                </c:ext>
              </c:extLst>
            </c:dLbl>
            <c:spPr>
              <a:noFill/>
              <a:ln>
                <a:noFill/>
              </a:ln>
              <a:effectLst/>
            </c:spPr>
            <c:txPr>
              <a:bodyPr/>
              <a:lstStyle/>
              <a:p>
                <a:pPr>
                  <a:defRPr sz="1197"/>
                </a:pPr>
                <a:endParaRPr lang="pl-PL"/>
              </a:p>
            </c:txPr>
            <c:showLegendKey val="0"/>
            <c:showVal val="0"/>
            <c:showCatName val="1"/>
            <c:showSerName val="0"/>
            <c:showPercent val="1"/>
            <c:showBubbleSize val="0"/>
            <c:separator> </c:separator>
            <c:showLeaderLines val="1"/>
            <c:extLst>
              <c:ext xmlns:c15="http://schemas.microsoft.com/office/drawing/2012/chart" uri="{CE6537A1-D6FC-4f65-9D91-7224C49458BB}"/>
            </c:extLst>
          </c:dLbls>
          <c:cat>
            <c:strRef>
              <c:f>Arkusz1!$A$2:$A$3</c:f>
              <c:strCache>
                <c:ptCount val="2"/>
                <c:pt idx="0">
                  <c:v>Kobiety</c:v>
                </c:pt>
                <c:pt idx="1">
                  <c:v>Mężczyźni</c:v>
                </c:pt>
              </c:strCache>
            </c:strRef>
          </c:cat>
          <c:val>
            <c:numRef>
              <c:f>Arkusz1!$B$2:$B$3</c:f>
              <c:numCache>
                <c:formatCode>General</c:formatCode>
                <c:ptCount val="2"/>
                <c:pt idx="0">
                  <c:v>45</c:v>
                </c:pt>
                <c:pt idx="1">
                  <c:v>56</c:v>
                </c:pt>
              </c:numCache>
            </c:numRef>
          </c:val>
          <c:extLst>
            <c:ext xmlns:c16="http://schemas.microsoft.com/office/drawing/2014/chart" uri="{C3380CC4-5D6E-409C-BE32-E72D297353CC}">
              <c16:uniqueId val="{00000002-3110-439B-AB58-2E6B5C8498F0}"/>
            </c:ext>
          </c:extLst>
        </c:ser>
        <c:dLbls>
          <c:showLegendKey val="0"/>
          <c:showVal val="0"/>
          <c:showCatName val="1"/>
          <c:showSerName val="0"/>
          <c:showPercent val="1"/>
          <c:showBubbleSize val="0"/>
          <c:showLeaderLines val="1"/>
        </c:dLbls>
        <c:firstSliceAng val="0"/>
      </c:pieChart>
      <c:spPr>
        <a:noFill/>
        <a:ln w="25401">
          <a:noFill/>
        </a:ln>
      </c:spPr>
    </c:plotArea>
    <c:plotVisOnly val="1"/>
    <c:dispBlanksAs val="zero"/>
    <c:showDLblsOverMax val="0"/>
  </c:chart>
  <c:spPr>
    <a:noFill/>
  </c:spPr>
  <c:txPr>
    <a:bodyPr/>
    <a:lstStyle/>
    <a:p>
      <a:pPr>
        <a:defRPr sz="1795"/>
      </a:pPr>
      <a:endParaRPr lang="pl-PL"/>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1"/>
          <c:showSerName val="0"/>
          <c:showPercent val="1"/>
          <c:showBubbleSize val="0"/>
          <c:showLeaderLines val="0"/>
        </c:dLbls>
        <c:firstSliceAng val="0"/>
      </c:pieChart>
      <c:spPr>
        <a:noFill/>
        <a:ln w="25401">
          <a:noFill/>
        </a:ln>
      </c:spPr>
    </c:plotArea>
    <c:plotVisOnly val="1"/>
    <c:dispBlanksAs val="zero"/>
    <c:showDLblsOverMax val="0"/>
  </c:chart>
  <c:spPr>
    <a:noFill/>
  </c:spPr>
  <c:txPr>
    <a:bodyPr/>
    <a:lstStyle/>
    <a:p>
      <a:pPr>
        <a:defRPr sz="1795"/>
      </a:pPr>
      <a:endParaRPr lang="pl-PL"/>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440251572327045"/>
          <c:y val="7.936507936507943E-2"/>
          <c:w val="0.76729559748428455"/>
          <c:h val="0.67619047619048733"/>
        </c:manualLayout>
      </c:layout>
      <c:barChart>
        <c:barDir val="col"/>
        <c:grouping val="clustered"/>
        <c:varyColors val="0"/>
        <c:ser>
          <c:idx val="0"/>
          <c:order val="0"/>
          <c:tx>
            <c:strRef>
              <c:f>Sheet1!$A$2</c:f>
              <c:strCache>
                <c:ptCount val="1"/>
                <c:pt idx="0">
                  <c:v>liczba spraw</c:v>
                </c:pt>
              </c:strCache>
            </c:strRef>
          </c:tx>
          <c:spPr>
            <a:solidFill>
              <a:srgbClr val="6699FF"/>
            </a:solidFill>
            <a:ln w="3175">
              <a:solidFill>
                <a:srgbClr val="003366"/>
              </a:solidFill>
              <a:prstDash val="solid"/>
            </a:ln>
            <a:effectLst>
              <a:outerShdw dist="35921" dir="2700000" algn="br">
                <a:srgbClr val="000000"/>
              </a:outerShdw>
            </a:effectLst>
          </c:spPr>
          <c:invertIfNegative val="0"/>
          <c:dLbls>
            <c:dLbl>
              <c:idx val="9"/>
              <c:layout>
                <c:manualLayout>
                  <c:x val="0"/>
                  <c:y val="7.415750938209282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82B-4407-87D6-3B1DE95A38BA}"/>
                </c:ext>
              </c:extLst>
            </c:dLbl>
            <c:dLbl>
              <c:idx val="10"/>
              <c:layout>
                <c:manualLayout>
                  <c:x val="5.9786200779951091E-3"/>
                  <c:y val="-2.966300375283710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82B-4407-87D6-3B1DE95A38BA}"/>
                </c:ext>
              </c:extLst>
            </c:dLbl>
            <c:spPr>
              <a:noFill/>
              <a:ln w="25009">
                <a:noFill/>
              </a:ln>
            </c:spPr>
            <c:txPr>
              <a:bodyPr/>
              <a:lstStyle/>
              <a:p>
                <a:pPr>
                  <a:defRPr sz="886"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Sheet1!$B$1:$S$1</c:f>
              <c:strCache>
                <c:ptCount val="18"/>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pt idx="13">
                  <c:v>2016/2017</c:v>
                </c:pt>
                <c:pt idx="14">
                  <c:v>2017/2018</c:v>
                </c:pt>
                <c:pt idx="15">
                  <c:v>2018/2019</c:v>
                </c:pt>
                <c:pt idx="16">
                  <c:v>2019/2020</c:v>
                </c:pt>
                <c:pt idx="17">
                  <c:v>2020/2021</c:v>
                </c:pt>
              </c:strCache>
            </c:strRef>
          </c:cat>
          <c:val>
            <c:numRef>
              <c:f>Sheet1!$B$2:$S$2</c:f>
              <c:numCache>
                <c:formatCode>General</c:formatCode>
                <c:ptCount val="18"/>
                <c:pt idx="0">
                  <c:v>6596</c:v>
                </c:pt>
                <c:pt idx="1">
                  <c:v>7421</c:v>
                </c:pt>
                <c:pt idx="2">
                  <c:v>9833</c:v>
                </c:pt>
                <c:pt idx="3">
                  <c:v>9399</c:v>
                </c:pt>
                <c:pt idx="4">
                  <c:v>10597</c:v>
                </c:pt>
                <c:pt idx="5">
                  <c:v>11075</c:v>
                </c:pt>
                <c:pt idx="6">
                  <c:v>11899</c:v>
                </c:pt>
                <c:pt idx="7">
                  <c:v>12786</c:v>
                </c:pt>
                <c:pt idx="8">
                  <c:v>13379</c:v>
                </c:pt>
                <c:pt idx="9">
                  <c:v>11127</c:v>
                </c:pt>
                <c:pt idx="10">
                  <c:v>11181</c:v>
                </c:pt>
                <c:pt idx="11">
                  <c:v>10693</c:v>
                </c:pt>
                <c:pt idx="12">
                  <c:v>8424</c:v>
                </c:pt>
                <c:pt idx="13">
                  <c:v>6531</c:v>
                </c:pt>
                <c:pt idx="14">
                  <c:v>5752</c:v>
                </c:pt>
                <c:pt idx="15">
                  <c:v>4414</c:v>
                </c:pt>
                <c:pt idx="16">
                  <c:v>2547</c:v>
                </c:pt>
                <c:pt idx="17">
                  <c:v>1953</c:v>
                </c:pt>
              </c:numCache>
            </c:numRef>
          </c:val>
          <c:extLst>
            <c:ext xmlns:c16="http://schemas.microsoft.com/office/drawing/2014/chart" uri="{C3380CC4-5D6E-409C-BE32-E72D297353CC}">
              <c16:uniqueId val="{00000002-482B-4407-87D6-3B1DE95A38BA}"/>
            </c:ext>
          </c:extLst>
        </c:ser>
        <c:dLbls>
          <c:showLegendKey val="0"/>
          <c:showVal val="0"/>
          <c:showCatName val="0"/>
          <c:showSerName val="0"/>
          <c:showPercent val="0"/>
          <c:showBubbleSize val="0"/>
        </c:dLbls>
        <c:gapWidth val="150"/>
        <c:axId val="423952152"/>
        <c:axId val="423950976"/>
      </c:barChart>
      <c:catAx>
        <c:axId val="423952152"/>
        <c:scaling>
          <c:orientation val="minMax"/>
        </c:scaling>
        <c:delete val="0"/>
        <c:axPos val="b"/>
        <c:numFmt formatCode="General" sourceLinked="1"/>
        <c:majorTickMark val="out"/>
        <c:minorTickMark val="none"/>
        <c:tickLblPos val="nextTo"/>
        <c:spPr>
          <a:ln w="3125">
            <a:solidFill>
              <a:schemeClr val="tx1"/>
            </a:solidFill>
            <a:prstDash val="solid"/>
          </a:ln>
        </c:spPr>
        <c:txPr>
          <a:bodyPr rot="-2700000" vert="horz"/>
          <a:lstStyle/>
          <a:p>
            <a:pPr>
              <a:defRPr sz="985" b="1" i="0" u="none" strike="noStrike" baseline="0">
                <a:solidFill>
                  <a:schemeClr val="tx1"/>
                </a:solidFill>
                <a:latin typeface="Arial"/>
                <a:ea typeface="Arial"/>
                <a:cs typeface="Arial"/>
              </a:defRPr>
            </a:pPr>
            <a:endParaRPr lang="pl-PL"/>
          </a:p>
        </c:txPr>
        <c:crossAx val="423950976"/>
        <c:crosses val="autoZero"/>
        <c:auto val="1"/>
        <c:lblAlgn val="ctr"/>
        <c:lblOffset val="100"/>
        <c:tickLblSkip val="1"/>
        <c:tickMarkSkip val="1"/>
        <c:noMultiLvlLbl val="0"/>
      </c:catAx>
      <c:valAx>
        <c:axId val="423950976"/>
        <c:scaling>
          <c:orientation val="minMax"/>
        </c:scaling>
        <c:delete val="0"/>
        <c:axPos val="l"/>
        <c:numFmt formatCode="General" sourceLinked="1"/>
        <c:majorTickMark val="out"/>
        <c:minorTickMark val="none"/>
        <c:tickLblPos val="nextTo"/>
        <c:spPr>
          <a:ln w="3125">
            <a:solidFill>
              <a:schemeClr val="tx1"/>
            </a:solidFill>
            <a:prstDash val="solid"/>
          </a:ln>
        </c:spPr>
        <c:txPr>
          <a:bodyPr rot="0" vert="horz"/>
          <a:lstStyle/>
          <a:p>
            <a:pPr>
              <a:defRPr sz="1081" b="1" i="0" u="none" strike="noStrike" baseline="0">
                <a:solidFill>
                  <a:schemeClr val="tx1"/>
                </a:solidFill>
                <a:latin typeface="Arial"/>
                <a:ea typeface="Arial"/>
                <a:cs typeface="Arial"/>
              </a:defRPr>
            </a:pPr>
            <a:endParaRPr lang="pl-PL"/>
          </a:p>
        </c:txPr>
        <c:crossAx val="423952152"/>
        <c:crosses val="autoZero"/>
        <c:crossBetween val="between"/>
      </c:valAx>
      <c:spPr>
        <a:noFill/>
        <a:ln w="25398">
          <a:noFill/>
        </a:ln>
      </c:spPr>
    </c:plotArea>
    <c:plotVisOnly val="1"/>
    <c:dispBlanksAs val="gap"/>
    <c:showDLblsOverMax val="0"/>
  </c:chart>
  <c:spPr>
    <a:noFill/>
    <a:ln>
      <a:noFill/>
    </a:ln>
  </c:spPr>
  <c:txPr>
    <a:bodyPr/>
    <a:lstStyle/>
    <a:p>
      <a:pPr>
        <a:defRPr sz="886" b="1" i="0" u="none" strike="noStrike" baseline="0">
          <a:solidFill>
            <a:schemeClr val="tx1"/>
          </a:solidFill>
          <a:latin typeface="Arial"/>
          <a:ea typeface="Arial"/>
          <a:cs typeface="Arial"/>
        </a:defRPr>
      </a:pPr>
      <a:endParaRPr lang="pl-PL"/>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8333333333333333"/>
          <c:y val="7.7639751552795039E-2"/>
          <c:w val="0.57500000000000062"/>
          <c:h val="0.85714285714285765"/>
        </c:manualLayout>
      </c:layout>
      <c:barChart>
        <c:barDir val="bar"/>
        <c:grouping val="clustered"/>
        <c:varyColors val="0"/>
        <c:ser>
          <c:idx val="0"/>
          <c:order val="0"/>
          <c:spPr>
            <a:solidFill>
              <a:srgbClr val="6699FF"/>
            </a:solidFill>
            <a:ln w="3174">
              <a:solidFill>
                <a:srgbClr val="003366"/>
              </a:solidFill>
              <a:prstDash val="solid"/>
            </a:ln>
            <a:effectLst>
              <a:outerShdw dist="35921" dir="2700000" algn="br">
                <a:srgbClr val="000000"/>
              </a:outerShdw>
            </a:effectLst>
          </c:spPr>
          <c:invertIfNegative val="0"/>
          <c:dLbls>
            <c:spPr>
              <a:noFill/>
              <a:ln w="15154">
                <a:noFill/>
              </a:ln>
            </c:spPr>
            <c:txPr>
              <a:bodyPr/>
              <a:lstStyle/>
              <a:p>
                <a:pPr>
                  <a:defRPr sz="1100"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Sheet1!$A$2:$A$22</c:f>
              <c:strCache>
                <c:ptCount val="21"/>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pt idx="13">
                  <c:v>2016/2017</c:v>
                </c:pt>
                <c:pt idx="14">
                  <c:v>2017/2018</c:v>
                </c:pt>
                <c:pt idx="15">
                  <c:v>2018/2019</c:v>
                </c:pt>
                <c:pt idx="16">
                  <c:v>2019/2020</c:v>
                </c:pt>
                <c:pt idx="17">
                  <c:v>2020/2021</c:v>
                </c:pt>
                <c:pt idx="18">
                  <c:v>2021/2022</c:v>
                </c:pt>
                <c:pt idx="19">
                  <c:v>2022/2023</c:v>
                </c:pt>
                <c:pt idx="20">
                  <c:v>2023/2024</c:v>
                </c:pt>
              </c:strCache>
            </c:strRef>
          </c:cat>
          <c:val>
            <c:numRef>
              <c:f>Sheet1!$B$2:$B$22</c:f>
              <c:numCache>
                <c:formatCode>General</c:formatCode>
                <c:ptCount val="21"/>
                <c:pt idx="0">
                  <c:v>484</c:v>
                </c:pt>
                <c:pt idx="1">
                  <c:v>598</c:v>
                </c:pt>
                <c:pt idx="2">
                  <c:v>633</c:v>
                </c:pt>
                <c:pt idx="3">
                  <c:v>591</c:v>
                </c:pt>
                <c:pt idx="4">
                  <c:v>832</c:v>
                </c:pt>
                <c:pt idx="5">
                  <c:v>838</c:v>
                </c:pt>
                <c:pt idx="6">
                  <c:v>916</c:v>
                </c:pt>
                <c:pt idx="7">
                  <c:v>761</c:v>
                </c:pt>
                <c:pt idx="8">
                  <c:v>891</c:v>
                </c:pt>
                <c:pt idx="9">
                  <c:v>713</c:v>
                </c:pt>
                <c:pt idx="10">
                  <c:v>589</c:v>
                </c:pt>
                <c:pt idx="11">
                  <c:v>567</c:v>
                </c:pt>
                <c:pt idx="12">
                  <c:v>412</c:v>
                </c:pt>
                <c:pt idx="13">
                  <c:v>329</c:v>
                </c:pt>
                <c:pt idx="14">
                  <c:v>246</c:v>
                </c:pt>
                <c:pt idx="15">
                  <c:v>221</c:v>
                </c:pt>
                <c:pt idx="16">
                  <c:v>120</c:v>
                </c:pt>
                <c:pt idx="17">
                  <c:v>62</c:v>
                </c:pt>
                <c:pt idx="18">
                  <c:v>63</c:v>
                </c:pt>
                <c:pt idx="19">
                  <c:v>112</c:v>
                </c:pt>
                <c:pt idx="20">
                  <c:v>99</c:v>
                </c:pt>
              </c:numCache>
            </c:numRef>
          </c:val>
          <c:extLst>
            <c:ext xmlns:c16="http://schemas.microsoft.com/office/drawing/2014/chart" uri="{C3380CC4-5D6E-409C-BE32-E72D297353CC}">
              <c16:uniqueId val="{00000000-E17E-468A-9878-22DCB4FB6CE0}"/>
            </c:ext>
          </c:extLst>
        </c:ser>
        <c:dLbls>
          <c:showLegendKey val="0"/>
          <c:showVal val="0"/>
          <c:showCatName val="0"/>
          <c:showSerName val="0"/>
          <c:showPercent val="0"/>
          <c:showBubbleSize val="0"/>
        </c:dLbls>
        <c:gapWidth val="150"/>
        <c:axId val="427934952"/>
        <c:axId val="427936128"/>
      </c:barChart>
      <c:catAx>
        <c:axId val="427934952"/>
        <c:scaling>
          <c:orientation val="minMax"/>
        </c:scaling>
        <c:delete val="0"/>
        <c:axPos val="l"/>
        <c:numFmt formatCode="General" sourceLinked="1"/>
        <c:majorTickMark val="out"/>
        <c:minorTickMark val="none"/>
        <c:tickLblPos val="nextTo"/>
        <c:spPr>
          <a:ln w="1895">
            <a:solidFill>
              <a:schemeClr val="tx1"/>
            </a:solidFill>
            <a:prstDash val="solid"/>
          </a:ln>
        </c:spPr>
        <c:txPr>
          <a:bodyPr rot="0" vert="horz"/>
          <a:lstStyle/>
          <a:p>
            <a:pPr>
              <a:defRPr sz="1100" b="1" i="0" u="none" strike="noStrike" baseline="0">
                <a:solidFill>
                  <a:schemeClr val="tx1"/>
                </a:solidFill>
                <a:latin typeface="Arial"/>
                <a:ea typeface="Arial"/>
                <a:cs typeface="Arial"/>
              </a:defRPr>
            </a:pPr>
            <a:endParaRPr lang="pl-PL"/>
          </a:p>
        </c:txPr>
        <c:crossAx val="427936128"/>
        <c:crosses val="autoZero"/>
        <c:auto val="1"/>
        <c:lblAlgn val="ctr"/>
        <c:lblOffset val="100"/>
        <c:tickLblSkip val="1"/>
        <c:tickMarkSkip val="1"/>
        <c:noMultiLvlLbl val="0"/>
      </c:catAx>
      <c:valAx>
        <c:axId val="427936128"/>
        <c:scaling>
          <c:orientation val="minMax"/>
        </c:scaling>
        <c:delete val="1"/>
        <c:axPos val="b"/>
        <c:numFmt formatCode="General" sourceLinked="1"/>
        <c:majorTickMark val="out"/>
        <c:minorTickMark val="none"/>
        <c:tickLblPos val="none"/>
        <c:crossAx val="427934952"/>
        <c:crosses val="autoZero"/>
        <c:crossBetween val="between"/>
      </c:valAx>
      <c:spPr>
        <a:noFill/>
        <a:ln w="25391">
          <a:noFill/>
        </a:ln>
      </c:spPr>
    </c:plotArea>
    <c:plotVisOnly val="1"/>
    <c:dispBlanksAs val="gap"/>
    <c:showDLblsOverMax val="0"/>
  </c:chart>
  <c:spPr>
    <a:noFill/>
    <a:ln>
      <a:noFill/>
    </a:ln>
  </c:spPr>
  <c:txPr>
    <a:bodyPr/>
    <a:lstStyle/>
    <a:p>
      <a:pPr>
        <a:defRPr sz="343" b="0" i="0" u="none" strike="noStrike" baseline="0">
          <a:solidFill>
            <a:schemeClr val="tx1"/>
          </a:solidFill>
          <a:latin typeface="Arial"/>
          <a:ea typeface="Arial"/>
          <a:cs typeface="Arial"/>
        </a:defRPr>
      </a:pPr>
      <a:endParaRPr lang="pl-PL"/>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Arkusz1!$B$1</c:f>
              <c:strCache>
                <c:ptCount val="1"/>
                <c:pt idx="0">
                  <c:v>Kolumna1</c:v>
                </c:pt>
              </c:strCache>
            </c:strRef>
          </c:tx>
          <c:explosion val="8"/>
          <c:dLbls>
            <c:dLbl>
              <c:idx val="0"/>
              <c:tx>
                <c:rich>
                  <a:bodyPr/>
                  <a:lstStyle/>
                  <a:p>
                    <a:r>
                      <a:rPr lang="en-US" dirty="0" err="1"/>
                      <a:t>Kobiety</a:t>
                    </a:r>
                    <a:r>
                      <a:rPr lang="en-US" dirty="0"/>
                      <a:t> 62%</a:t>
                    </a:r>
                  </a:p>
                </c:rich>
              </c:tx>
              <c:showLegendKey val="0"/>
              <c:showVal val="0"/>
              <c:showCatName val="1"/>
              <c:showSerName val="0"/>
              <c:showPercent val="1"/>
              <c:showBubbleSize val="0"/>
              <c:separator> </c:separator>
              <c:extLst>
                <c:ext xmlns:c15="http://schemas.microsoft.com/office/drawing/2012/chart" uri="{CE6537A1-D6FC-4f65-9D91-7224C49458BB}">
                  <c15:showDataLabelsRange val="0"/>
                </c:ext>
                <c:ext xmlns:c16="http://schemas.microsoft.com/office/drawing/2014/chart" uri="{C3380CC4-5D6E-409C-BE32-E72D297353CC}">
                  <c16:uniqueId val="{00000000-85FC-404D-B513-D580D452BA7A}"/>
                </c:ext>
              </c:extLst>
            </c:dLbl>
            <c:dLbl>
              <c:idx val="1"/>
              <c:layout>
                <c:manualLayout>
                  <c:x val="2.9261416784887331E-2"/>
                  <c:y val="0.14281410475864431"/>
                </c:manualLayout>
              </c:layout>
              <c:tx>
                <c:rich>
                  <a:bodyPr/>
                  <a:lstStyle/>
                  <a:p>
                    <a:r>
                      <a:rPr lang="en-US" dirty="0" err="1"/>
                      <a:t>Mężczyźni</a:t>
                    </a:r>
                    <a:r>
                      <a:rPr lang="en-US" dirty="0"/>
                      <a:t> 38%</a:t>
                    </a:r>
                  </a:p>
                </c:rich>
              </c:tx>
              <c:showLegendKey val="0"/>
              <c:showVal val="0"/>
              <c:showCatName val="1"/>
              <c:showSerName val="0"/>
              <c:showPercent val="1"/>
              <c:showBubbleSize val="0"/>
              <c:separator> </c:separator>
              <c:extLst>
                <c:ext xmlns:c15="http://schemas.microsoft.com/office/drawing/2012/chart" uri="{CE6537A1-D6FC-4f65-9D91-7224C49458BB}">
                  <c15:showDataLabelsRange val="0"/>
                </c:ext>
                <c:ext xmlns:c16="http://schemas.microsoft.com/office/drawing/2014/chart" uri="{C3380CC4-5D6E-409C-BE32-E72D297353CC}">
                  <c16:uniqueId val="{00000001-85FC-404D-B513-D580D452BA7A}"/>
                </c:ext>
              </c:extLst>
            </c:dLbl>
            <c:dLbl>
              <c:idx val="2"/>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2-85FC-404D-B513-D580D452BA7A}"/>
                </c:ext>
              </c:extLst>
            </c:dLbl>
            <c:dLbl>
              <c:idx val="3"/>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85FC-404D-B513-D580D452BA7A}"/>
                </c:ext>
              </c:extLst>
            </c:dLbl>
            <c:spPr>
              <a:noFill/>
              <a:ln>
                <a:noFill/>
              </a:ln>
              <a:effectLst/>
            </c:spPr>
            <c:txPr>
              <a:bodyPr/>
              <a:lstStyle/>
              <a:p>
                <a:pPr>
                  <a:defRPr lang="pl-PL" sz="1197" noProof="0"/>
                </a:pPr>
                <a:endParaRPr lang="pl-PL"/>
              </a:p>
            </c:txPr>
            <c:showLegendKey val="0"/>
            <c:showVal val="0"/>
            <c:showCatName val="1"/>
            <c:showSerName val="0"/>
            <c:showPercent val="1"/>
            <c:showBubbleSize val="0"/>
            <c:separator> </c:separator>
            <c:showLeaderLines val="0"/>
            <c:extLst>
              <c:ext xmlns:c15="http://schemas.microsoft.com/office/drawing/2012/chart" uri="{CE6537A1-D6FC-4f65-9D91-7224C49458BB}"/>
            </c:extLst>
          </c:dLbls>
          <c:cat>
            <c:strRef>
              <c:f>Arkusz1!$A$2:$A$3</c:f>
              <c:strCache>
                <c:ptCount val="2"/>
                <c:pt idx="0">
                  <c:v>Kobiety</c:v>
                </c:pt>
                <c:pt idx="1">
                  <c:v>Mężczyźni</c:v>
                </c:pt>
              </c:strCache>
            </c:strRef>
          </c:cat>
          <c:val>
            <c:numRef>
              <c:f>Arkusz1!$B$2:$B$3</c:f>
              <c:numCache>
                <c:formatCode>General</c:formatCode>
                <c:ptCount val="2"/>
                <c:pt idx="0">
                  <c:v>61</c:v>
                </c:pt>
                <c:pt idx="1">
                  <c:v>38</c:v>
                </c:pt>
              </c:numCache>
            </c:numRef>
          </c:val>
          <c:extLst>
            <c:ext xmlns:c16="http://schemas.microsoft.com/office/drawing/2014/chart" uri="{C3380CC4-5D6E-409C-BE32-E72D297353CC}">
              <c16:uniqueId val="{00000004-85FC-404D-B513-D580D452BA7A}"/>
            </c:ext>
          </c:extLst>
        </c:ser>
        <c:dLbls>
          <c:showLegendKey val="0"/>
          <c:showVal val="0"/>
          <c:showCatName val="1"/>
          <c:showSerName val="0"/>
          <c:showPercent val="1"/>
          <c:showBubbleSize val="0"/>
          <c:showLeaderLines val="0"/>
        </c:dLbls>
        <c:firstSliceAng val="0"/>
      </c:pieChart>
      <c:spPr>
        <a:noFill/>
        <a:ln w="25401">
          <a:noFill/>
        </a:ln>
      </c:spPr>
    </c:plotArea>
    <c:plotVisOnly val="1"/>
    <c:dispBlanksAs val="zero"/>
    <c:showDLblsOverMax val="0"/>
  </c:chart>
  <c:spPr>
    <a:noFill/>
  </c:spPr>
  <c:txPr>
    <a:bodyPr/>
    <a:lstStyle/>
    <a:p>
      <a:pPr>
        <a:defRPr sz="1795"/>
      </a:pPr>
      <a:endParaRPr lang="pl-PL"/>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1"/>
          <c:showSerName val="0"/>
          <c:showPercent val="1"/>
          <c:showBubbleSize val="0"/>
          <c:showLeaderLines val="0"/>
        </c:dLbls>
        <c:firstSliceAng val="0"/>
      </c:pieChart>
      <c:spPr>
        <a:noFill/>
        <a:ln w="25401">
          <a:noFill/>
        </a:ln>
      </c:spPr>
    </c:plotArea>
    <c:plotVisOnly val="1"/>
    <c:dispBlanksAs val="zero"/>
    <c:showDLblsOverMax val="0"/>
  </c:chart>
  <c:spPr>
    <a:noFill/>
  </c:spPr>
  <c:txPr>
    <a:bodyPr/>
    <a:lstStyle/>
    <a:p>
      <a:pPr>
        <a:defRPr sz="1795"/>
      </a:pPr>
      <a:endParaRPr lang="pl-PL"/>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8333333333333333"/>
          <c:y val="7.7639751552795039E-2"/>
          <c:w val="0.57500000000000062"/>
          <c:h val="0.85714285714285765"/>
        </c:manualLayout>
      </c:layout>
      <c:barChart>
        <c:barDir val="bar"/>
        <c:grouping val="clustered"/>
        <c:varyColors val="0"/>
        <c:ser>
          <c:idx val="0"/>
          <c:order val="0"/>
          <c:spPr>
            <a:solidFill>
              <a:srgbClr val="6699FF"/>
            </a:solidFill>
            <a:ln w="3171">
              <a:solidFill>
                <a:srgbClr val="003366"/>
              </a:solidFill>
              <a:prstDash val="solid"/>
            </a:ln>
            <a:effectLst>
              <a:outerShdw dist="35921" dir="2700000" algn="br">
                <a:srgbClr val="000000"/>
              </a:outerShdw>
            </a:effectLst>
          </c:spPr>
          <c:invertIfNegative val="0"/>
          <c:dLbls>
            <c:spPr>
              <a:noFill/>
              <a:ln w="15120">
                <a:noFill/>
              </a:ln>
            </c:spPr>
            <c:txPr>
              <a:bodyPr/>
              <a:lstStyle/>
              <a:p>
                <a:pPr>
                  <a:defRPr sz="1100"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Sheet1!$A$2:$A$22</c:f>
              <c:strCache>
                <c:ptCount val="21"/>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pt idx="13">
                  <c:v>2016/2017</c:v>
                </c:pt>
                <c:pt idx="14">
                  <c:v>2017/2018</c:v>
                </c:pt>
                <c:pt idx="15">
                  <c:v>2018/2019</c:v>
                </c:pt>
                <c:pt idx="16">
                  <c:v>2019/2020</c:v>
                </c:pt>
                <c:pt idx="17">
                  <c:v>2020/2021</c:v>
                </c:pt>
                <c:pt idx="18">
                  <c:v>2021/2022</c:v>
                </c:pt>
                <c:pt idx="19">
                  <c:v>2022/2023</c:v>
                </c:pt>
                <c:pt idx="20">
                  <c:v>2023/2024</c:v>
                </c:pt>
              </c:strCache>
            </c:strRef>
          </c:cat>
          <c:val>
            <c:numRef>
              <c:f>Sheet1!$B$2:$B$22</c:f>
              <c:numCache>
                <c:formatCode>General</c:formatCode>
                <c:ptCount val="21"/>
                <c:pt idx="0">
                  <c:v>172</c:v>
                </c:pt>
                <c:pt idx="1">
                  <c:v>188</c:v>
                </c:pt>
                <c:pt idx="2">
                  <c:v>190</c:v>
                </c:pt>
                <c:pt idx="3">
                  <c:v>106</c:v>
                </c:pt>
                <c:pt idx="4">
                  <c:v>103</c:v>
                </c:pt>
                <c:pt idx="5">
                  <c:v>171</c:v>
                </c:pt>
                <c:pt idx="6">
                  <c:v>174</c:v>
                </c:pt>
                <c:pt idx="7">
                  <c:v>119</c:v>
                </c:pt>
                <c:pt idx="8">
                  <c:v>181</c:v>
                </c:pt>
                <c:pt idx="9">
                  <c:v>161</c:v>
                </c:pt>
                <c:pt idx="10">
                  <c:v>172</c:v>
                </c:pt>
                <c:pt idx="11">
                  <c:v>160</c:v>
                </c:pt>
                <c:pt idx="12">
                  <c:v>156</c:v>
                </c:pt>
                <c:pt idx="13">
                  <c:v>291</c:v>
                </c:pt>
                <c:pt idx="14">
                  <c:v>235</c:v>
                </c:pt>
                <c:pt idx="15">
                  <c:v>195</c:v>
                </c:pt>
                <c:pt idx="16">
                  <c:v>95</c:v>
                </c:pt>
                <c:pt idx="17">
                  <c:v>79</c:v>
                </c:pt>
                <c:pt idx="18">
                  <c:v>67</c:v>
                </c:pt>
                <c:pt idx="19">
                  <c:v>99</c:v>
                </c:pt>
                <c:pt idx="20">
                  <c:v>106</c:v>
                </c:pt>
              </c:numCache>
            </c:numRef>
          </c:val>
          <c:extLst>
            <c:ext xmlns:c16="http://schemas.microsoft.com/office/drawing/2014/chart" uri="{C3380CC4-5D6E-409C-BE32-E72D297353CC}">
              <c16:uniqueId val="{00000000-55B2-44C3-80F0-A9515AA0D70B}"/>
            </c:ext>
          </c:extLst>
        </c:ser>
        <c:dLbls>
          <c:showLegendKey val="0"/>
          <c:showVal val="0"/>
          <c:showCatName val="0"/>
          <c:showSerName val="0"/>
          <c:showPercent val="0"/>
          <c:showBubbleSize val="0"/>
        </c:dLbls>
        <c:gapWidth val="150"/>
        <c:axId val="427940832"/>
        <c:axId val="427936912"/>
      </c:barChart>
      <c:catAx>
        <c:axId val="427940832"/>
        <c:scaling>
          <c:orientation val="minMax"/>
        </c:scaling>
        <c:delete val="0"/>
        <c:axPos val="l"/>
        <c:numFmt formatCode="General" sourceLinked="1"/>
        <c:majorTickMark val="out"/>
        <c:minorTickMark val="none"/>
        <c:tickLblPos val="nextTo"/>
        <c:spPr>
          <a:ln w="1892">
            <a:solidFill>
              <a:schemeClr val="tx1"/>
            </a:solidFill>
            <a:prstDash val="solid"/>
          </a:ln>
        </c:spPr>
        <c:txPr>
          <a:bodyPr rot="0" vert="horz"/>
          <a:lstStyle/>
          <a:p>
            <a:pPr>
              <a:defRPr sz="1100" b="1" i="0" u="none" strike="noStrike" baseline="0">
                <a:solidFill>
                  <a:schemeClr val="tx1"/>
                </a:solidFill>
                <a:latin typeface="Arial"/>
                <a:ea typeface="Arial"/>
                <a:cs typeface="Arial"/>
              </a:defRPr>
            </a:pPr>
            <a:endParaRPr lang="pl-PL"/>
          </a:p>
        </c:txPr>
        <c:crossAx val="427936912"/>
        <c:crosses val="autoZero"/>
        <c:auto val="1"/>
        <c:lblAlgn val="ctr"/>
        <c:lblOffset val="100"/>
        <c:tickLblSkip val="1"/>
        <c:tickMarkSkip val="1"/>
        <c:noMultiLvlLbl val="0"/>
      </c:catAx>
      <c:valAx>
        <c:axId val="427936912"/>
        <c:scaling>
          <c:orientation val="minMax"/>
        </c:scaling>
        <c:delete val="1"/>
        <c:axPos val="b"/>
        <c:numFmt formatCode="General" sourceLinked="1"/>
        <c:majorTickMark val="out"/>
        <c:minorTickMark val="none"/>
        <c:tickLblPos val="none"/>
        <c:crossAx val="427940832"/>
        <c:crosses val="autoZero"/>
        <c:crossBetween val="between"/>
      </c:valAx>
      <c:spPr>
        <a:noFill/>
        <a:ln w="25368">
          <a:noFill/>
        </a:ln>
      </c:spPr>
    </c:plotArea>
    <c:plotVisOnly val="1"/>
    <c:dispBlanksAs val="gap"/>
    <c:showDLblsOverMax val="0"/>
  </c:chart>
  <c:spPr>
    <a:noFill/>
    <a:ln>
      <a:noFill/>
    </a:ln>
  </c:spPr>
  <c:txPr>
    <a:bodyPr/>
    <a:lstStyle/>
    <a:p>
      <a:pPr>
        <a:defRPr sz="343" b="0" i="0" u="none" strike="noStrike" baseline="0">
          <a:solidFill>
            <a:schemeClr val="tx1"/>
          </a:solidFill>
          <a:latin typeface="Arial"/>
          <a:ea typeface="Arial"/>
          <a:cs typeface="Arial"/>
        </a:defRPr>
      </a:pPr>
      <a:endParaRPr lang="pl-PL"/>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Arkusz1!$B$1</c:f>
              <c:strCache>
                <c:ptCount val="1"/>
                <c:pt idx="0">
                  <c:v>Kolumna1</c:v>
                </c:pt>
              </c:strCache>
            </c:strRef>
          </c:tx>
          <c:explosion val="8"/>
          <c:dLbls>
            <c:dLbl>
              <c:idx val="0"/>
              <c:layout>
                <c:manualLayout>
                  <c:x val="3.0471016935159405E-2"/>
                  <c:y val="0.15683148148148149"/>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0-1697-42EF-87E9-C3B9C1356978}"/>
                </c:ext>
              </c:extLst>
            </c:dLbl>
            <c:dLbl>
              <c:idx val="1"/>
              <c:layout>
                <c:manualLayout>
                  <c:x val="2.7299950792930936E-3"/>
                  <c:y val="-0.10377500000000001"/>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1-1697-42EF-87E9-C3B9C1356978}"/>
                </c:ext>
              </c:extLst>
            </c:dLbl>
            <c:dLbl>
              <c:idx val="2"/>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2-1697-42EF-87E9-C3B9C1356978}"/>
                </c:ext>
              </c:extLst>
            </c:dLbl>
            <c:dLbl>
              <c:idx val="3"/>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1697-42EF-87E9-C3B9C1356978}"/>
                </c:ext>
              </c:extLst>
            </c:dLbl>
            <c:spPr>
              <a:noFill/>
              <a:ln>
                <a:noFill/>
              </a:ln>
              <a:effectLst/>
            </c:spPr>
            <c:txPr>
              <a:bodyPr/>
              <a:lstStyle/>
              <a:p>
                <a:pPr>
                  <a:defRPr sz="1197"/>
                </a:pPr>
                <a:endParaRPr lang="pl-PL"/>
              </a:p>
            </c:txPr>
            <c:showLegendKey val="0"/>
            <c:showVal val="0"/>
            <c:showCatName val="1"/>
            <c:showSerName val="0"/>
            <c:showPercent val="1"/>
            <c:showBubbleSize val="0"/>
            <c:separator> </c:separator>
            <c:showLeaderLines val="0"/>
            <c:extLst>
              <c:ext xmlns:c15="http://schemas.microsoft.com/office/drawing/2012/chart" uri="{CE6537A1-D6FC-4f65-9D91-7224C49458BB}"/>
            </c:extLst>
          </c:dLbls>
          <c:cat>
            <c:strRef>
              <c:f>Arkusz1!$A$2:$A$3</c:f>
              <c:strCache>
                <c:ptCount val="2"/>
                <c:pt idx="0">
                  <c:v>Kobiety</c:v>
                </c:pt>
                <c:pt idx="1">
                  <c:v>Mężczyźni</c:v>
                </c:pt>
              </c:strCache>
            </c:strRef>
          </c:cat>
          <c:val>
            <c:numRef>
              <c:f>Arkusz1!$B$2:$B$3</c:f>
              <c:numCache>
                <c:formatCode>General</c:formatCode>
                <c:ptCount val="2"/>
                <c:pt idx="0">
                  <c:v>43</c:v>
                </c:pt>
                <c:pt idx="1">
                  <c:v>63</c:v>
                </c:pt>
              </c:numCache>
            </c:numRef>
          </c:val>
          <c:extLst>
            <c:ext xmlns:c16="http://schemas.microsoft.com/office/drawing/2014/chart" uri="{C3380CC4-5D6E-409C-BE32-E72D297353CC}">
              <c16:uniqueId val="{00000004-1697-42EF-87E9-C3B9C1356978}"/>
            </c:ext>
          </c:extLst>
        </c:ser>
        <c:dLbls>
          <c:showLegendKey val="0"/>
          <c:showVal val="0"/>
          <c:showCatName val="1"/>
          <c:showSerName val="0"/>
          <c:showPercent val="1"/>
          <c:showBubbleSize val="0"/>
          <c:showLeaderLines val="0"/>
        </c:dLbls>
        <c:firstSliceAng val="0"/>
      </c:pieChart>
      <c:spPr>
        <a:noFill/>
        <a:ln w="25401">
          <a:noFill/>
        </a:ln>
      </c:spPr>
    </c:plotArea>
    <c:plotVisOnly val="1"/>
    <c:dispBlanksAs val="zero"/>
    <c:showDLblsOverMax val="0"/>
  </c:chart>
  <c:spPr>
    <a:noFill/>
  </c:spPr>
  <c:txPr>
    <a:bodyPr/>
    <a:lstStyle/>
    <a:p>
      <a:pPr>
        <a:defRPr sz="1795"/>
      </a:pPr>
      <a:endParaRPr lang="pl-PL"/>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8333333333333333"/>
          <c:y val="7.7639751552795039E-2"/>
          <c:w val="0.57500000000000062"/>
          <c:h val="0.85714285714285765"/>
        </c:manualLayout>
      </c:layout>
      <c:barChart>
        <c:barDir val="bar"/>
        <c:grouping val="clustered"/>
        <c:varyColors val="0"/>
        <c:ser>
          <c:idx val="0"/>
          <c:order val="0"/>
          <c:spPr>
            <a:solidFill>
              <a:srgbClr val="6699FF"/>
            </a:solidFill>
            <a:ln w="3171">
              <a:solidFill>
                <a:srgbClr val="003366"/>
              </a:solidFill>
              <a:prstDash val="solid"/>
            </a:ln>
            <a:effectLst>
              <a:outerShdw dist="35921" dir="2700000" algn="br">
                <a:srgbClr val="000000"/>
              </a:outerShdw>
            </a:effectLst>
          </c:spPr>
          <c:invertIfNegative val="0"/>
          <c:dLbls>
            <c:spPr>
              <a:noFill/>
              <a:ln w="15110">
                <a:noFill/>
              </a:ln>
            </c:spPr>
            <c:txPr>
              <a:bodyPr/>
              <a:lstStyle/>
              <a:p>
                <a:pPr>
                  <a:defRPr sz="1100"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Sheet1!$A$2:$A$19</c:f>
              <c:strCache>
                <c:ptCount val="18"/>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pt idx="13">
                  <c:v>2016/2017</c:v>
                </c:pt>
                <c:pt idx="14">
                  <c:v>2017/2018</c:v>
                </c:pt>
                <c:pt idx="15">
                  <c:v>2018/2019</c:v>
                </c:pt>
                <c:pt idx="16">
                  <c:v>2019/2020</c:v>
                </c:pt>
                <c:pt idx="17">
                  <c:v>2020/2021</c:v>
                </c:pt>
              </c:strCache>
            </c:strRef>
          </c:cat>
          <c:val>
            <c:numRef>
              <c:f>Sheet1!$B$2:$B$19</c:f>
              <c:numCache>
                <c:formatCode>General</c:formatCode>
                <c:ptCount val="18"/>
                <c:pt idx="0">
                  <c:v>18</c:v>
                </c:pt>
                <c:pt idx="1">
                  <c:v>42</c:v>
                </c:pt>
                <c:pt idx="2">
                  <c:v>31</c:v>
                </c:pt>
                <c:pt idx="3">
                  <c:v>29</c:v>
                </c:pt>
                <c:pt idx="4">
                  <c:v>16</c:v>
                </c:pt>
                <c:pt idx="5">
                  <c:v>11</c:v>
                </c:pt>
                <c:pt idx="6">
                  <c:v>28</c:v>
                </c:pt>
                <c:pt idx="7">
                  <c:v>19</c:v>
                </c:pt>
                <c:pt idx="8">
                  <c:v>17</c:v>
                </c:pt>
                <c:pt idx="9">
                  <c:v>13</c:v>
                </c:pt>
                <c:pt idx="10">
                  <c:v>6</c:v>
                </c:pt>
                <c:pt idx="11">
                  <c:v>12</c:v>
                </c:pt>
                <c:pt idx="12">
                  <c:v>9</c:v>
                </c:pt>
                <c:pt idx="13">
                  <c:v>9</c:v>
                </c:pt>
                <c:pt idx="14">
                  <c:v>11</c:v>
                </c:pt>
                <c:pt idx="15">
                  <c:v>11</c:v>
                </c:pt>
                <c:pt idx="16">
                  <c:v>12</c:v>
                </c:pt>
                <c:pt idx="17">
                  <c:v>4</c:v>
                </c:pt>
              </c:numCache>
            </c:numRef>
          </c:val>
          <c:extLst>
            <c:ext xmlns:c16="http://schemas.microsoft.com/office/drawing/2014/chart" uri="{C3380CC4-5D6E-409C-BE32-E72D297353CC}">
              <c16:uniqueId val="{00000000-6A49-4D32-94E1-69CD760D940E}"/>
            </c:ext>
          </c:extLst>
        </c:ser>
        <c:dLbls>
          <c:showLegendKey val="0"/>
          <c:showVal val="0"/>
          <c:showCatName val="0"/>
          <c:showSerName val="0"/>
          <c:showPercent val="0"/>
          <c:showBubbleSize val="0"/>
        </c:dLbls>
        <c:gapWidth val="150"/>
        <c:axId val="425380872"/>
        <c:axId val="425384008"/>
      </c:barChart>
      <c:catAx>
        <c:axId val="425380872"/>
        <c:scaling>
          <c:orientation val="minMax"/>
        </c:scaling>
        <c:delete val="0"/>
        <c:axPos val="l"/>
        <c:numFmt formatCode="General" sourceLinked="1"/>
        <c:majorTickMark val="out"/>
        <c:minorTickMark val="none"/>
        <c:tickLblPos val="nextTo"/>
        <c:spPr>
          <a:ln w="1891">
            <a:solidFill>
              <a:schemeClr val="tx1"/>
            </a:solidFill>
            <a:prstDash val="solid"/>
          </a:ln>
        </c:spPr>
        <c:txPr>
          <a:bodyPr rot="0" vert="horz"/>
          <a:lstStyle/>
          <a:p>
            <a:pPr>
              <a:defRPr sz="1100" b="1" i="0" u="none" strike="noStrike" baseline="0">
                <a:solidFill>
                  <a:schemeClr val="tx1"/>
                </a:solidFill>
                <a:latin typeface="Arial"/>
                <a:ea typeface="Arial"/>
                <a:cs typeface="Arial"/>
              </a:defRPr>
            </a:pPr>
            <a:endParaRPr lang="pl-PL"/>
          </a:p>
        </c:txPr>
        <c:crossAx val="425384008"/>
        <c:crosses val="autoZero"/>
        <c:auto val="1"/>
        <c:lblAlgn val="ctr"/>
        <c:lblOffset val="100"/>
        <c:tickLblSkip val="1"/>
        <c:tickMarkSkip val="1"/>
        <c:noMultiLvlLbl val="0"/>
      </c:catAx>
      <c:valAx>
        <c:axId val="425384008"/>
        <c:scaling>
          <c:orientation val="minMax"/>
        </c:scaling>
        <c:delete val="1"/>
        <c:axPos val="b"/>
        <c:numFmt formatCode="General" sourceLinked="1"/>
        <c:majorTickMark val="out"/>
        <c:minorTickMark val="none"/>
        <c:tickLblPos val="none"/>
        <c:crossAx val="425380872"/>
        <c:crosses val="autoZero"/>
        <c:crossBetween val="between"/>
      </c:valAx>
      <c:spPr>
        <a:noFill/>
        <a:ln w="25368">
          <a:noFill/>
        </a:ln>
      </c:spPr>
    </c:plotArea>
    <c:plotVisOnly val="1"/>
    <c:dispBlanksAs val="gap"/>
    <c:showDLblsOverMax val="0"/>
  </c:chart>
  <c:spPr>
    <a:noFill/>
    <a:ln>
      <a:noFill/>
    </a:ln>
  </c:spPr>
  <c:txPr>
    <a:bodyPr/>
    <a:lstStyle/>
    <a:p>
      <a:pPr>
        <a:defRPr sz="343" b="0" i="0" u="none" strike="noStrike" baseline="0">
          <a:solidFill>
            <a:schemeClr val="tx1"/>
          </a:solidFill>
          <a:latin typeface="Arial"/>
          <a:ea typeface="Arial"/>
          <a:cs typeface="Arial"/>
        </a:defRPr>
      </a:pPr>
      <a:endParaRPr lang="pl-PL"/>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8333333333333333"/>
          <c:y val="7.7639751552795039E-2"/>
          <c:w val="0.57500000000000062"/>
          <c:h val="0.85714285714285765"/>
        </c:manualLayout>
      </c:layout>
      <c:barChart>
        <c:barDir val="bar"/>
        <c:grouping val="clustered"/>
        <c:varyColors val="0"/>
        <c:ser>
          <c:idx val="0"/>
          <c:order val="0"/>
          <c:spPr>
            <a:solidFill>
              <a:srgbClr val="6699FF"/>
            </a:solidFill>
            <a:ln w="3171">
              <a:solidFill>
                <a:srgbClr val="003366"/>
              </a:solidFill>
              <a:prstDash val="solid"/>
            </a:ln>
            <a:effectLst>
              <a:outerShdw dist="35921" dir="2700000" algn="br">
                <a:srgbClr val="000000"/>
              </a:outerShdw>
            </a:effectLst>
          </c:spPr>
          <c:invertIfNegative val="0"/>
          <c:dLbls>
            <c:spPr>
              <a:noFill/>
              <a:ln w="15110">
                <a:noFill/>
              </a:ln>
            </c:spPr>
            <c:txPr>
              <a:bodyPr/>
              <a:lstStyle/>
              <a:p>
                <a:pPr>
                  <a:defRPr sz="1100"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Sheet1!$A$2:$A$22</c:f>
              <c:strCache>
                <c:ptCount val="21"/>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pt idx="13">
                  <c:v>2016/2017</c:v>
                </c:pt>
                <c:pt idx="14">
                  <c:v>2017/2018</c:v>
                </c:pt>
                <c:pt idx="15">
                  <c:v>2018/2019</c:v>
                </c:pt>
                <c:pt idx="16">
                  <c:v>2019/2020</c:v>
                </c:pt>
                <c:pt idx="17">
                  <c:v>2020/2021</c:v>
                </c:pt>
                <c:pt idx="18">
                  <c:v>2021/2022</c:v>
                </c:pt>
                <c:pt idx="19">
                  <c:v>2022/2023</c:v>
                </c:pt>
                <c:pt idx="20">
                  <c:v>2023/2024</c:v>
                </c:pt>
              </c:strCache>
            </c:strRef>
          </c:cat>
          <c:val>
            <c:numRef>
              <c:f>Sheet1!$B$2:$B$22</c:f>
              <c:numCache>
                <c:formatCode>General</c:formatCode>
                <c:ptCount val="21"/>
                <c:pt idx="0">
                  <c:v>18</c:v>
                </c:pt>
                <c:pt idx="1">
                  <c:v>42</c:v>
                </c:pt>
                <c:pt idx="2">
                  <c:v>31</c:v>
                </c:pt>
                <c:pt idx="3">
                  <c:v>29</c:v>
                </c:pt>
                <c:pt idx="4">
                  <c:v>16</c:v>
                </c:pt>
                <c:pt idx="5">
                  <c:v>11</c:v>
                </c:pt>
                <c:pt idx="6">
                  <c:v>28</c:v>
                </c:pt>
                <c:pt idx="7">
                  <c:v>19</c:v>
                </c:pt>
                <c:pt idx="8">
                  <c:v>17</c:v>
                </c:pt>
                <c:pt idx="9">
                  <c:v>13</c:v>
                </c:pt>
                <c:pt idx="10">
                  <c:v>6</c:v>
                </c:pt>
                <c:pt idx="11">
                  <c:v>12</c:v>
                </c:pt>
                <c:pt idx="12">
                  <c:v>9</c:v>
                </c:pt>
                <c:pt idx="13">
                  <c:v>9</c:v>
                </c:pt>
                <c:pt idx="14">
                  <c:v>11</c:v>
                </c:pt>
                <c:pt idx="15">
                  <c:v>11</c:v>
                </c:pt>
                <c:pt idx="16">
                  <c:v>12</c:v>
                </c:pt>
                <c:pt idx="17">
                  <c:v>4</c:v>
                </c:pt>
                <c:pt idx="18">
                  <c:v>7</c:v>
                </c:pt>
                <c:pt idx="19">
                  <c:v>8</c:v>
                </c:pt>
                <c:pt idx="20">
                  <c:v>3</c:v>
                </c:pt>
              </c:numCache>
            </c:numRef>
          </c:val>
          <c:extLst>
            <c:ext xmlns:c16="http://schemas.microsoft.com/office/drawing/2014/chart" uri="{C3380CC4-5D6E-409C-BE32-E72D297353CC}">
              <c16:uniqueId val="{00000000-BEF3-484E-924F-AB4622365766}"/>
            </c:ext>
          </c:extLst>
        </c:ser>
        <c:dLbls>
          <c:showLegendKey val="0"/>
          <c:showVal val="0"/>
          <c:showCatName val="0"/>
          <c:showSerName val="0"/>
          <c:showPercent val="0"/>
          <c:showBubbleSize val="0"/>
        </c:dLbls>
        <c:gapWidth val="150"/>
        <c:axId val="425380872"/>
        <c:axId val="425384008"/>
      </c:barChart>
      <c:catAx>
        <c:axId val="425380872"/>
        <c:scaling>
          <c:orientation val="minMax"/>
        </c:scaling>
        <c:delete val="0"/>
        <c:axPos val="l"/>
        <c:numFmt formatCode="General" sourceLinked="1"/>
        <c:majorTickMark val="out"/>
        <c:minorTickMark val="none"/>
        <c:tickLblPos val="nextTo"/>
        <c:spPr>
          <a:ln w="1891">
            <a:solidFill>
              <a:schemeClr val="tx1"/>
            </a:solidFill>
            <a:prstDash val="solid"/>
          </a:ln>
        </c:spPr>
        <c:txPr>
          <a:bodyPr rot="0" vert="horz"/>
          <a:lstStyle/>
          <a:p>
            <a:pPr>
              <a:defRPr sz="1100" b="1" i="0" u="none" strike="noStrike" baseline="0">
                <a:solidFill>
                  <a:schemeClr val="tx1"/>
                </a:solidFill>
                <a:latin typeface="Arial"/>
                <a:ea typeface="Arial"/>
                <a:cs typeface="Arial"/>
              </a:defRPr>
            </a:pPr>
            <a:endParaRPr lang="pl-PL"/>
          </a:p>
        </c:txPr>
        <c:crossAx val="425384008"/>
        <c:crosses val="autoZero"/>
        <c:auto val="1"/>
        <c:lblAlgn val="ctr"/>
        <c:lblOffset val="100"/>
        <c:tickLblSkip val="1"/>
        <c:tickMarkSkip val="1"/>
        <c:noMultiLvlLbl val="0"/>
      </c:catAx>
      <c:valAx>
        <c:axId val="425384008"/>
        <c:scaling>
          <c:orientation val="minMax"/>
        </c:scaling>
        <c:delete val="1"/>
        <c:axPos val="b"/>
        <c:numFmt formatCode="General" sourceLinked="1"/>
        <c:majorTickMark val="out"/>
        <c:minorTickMark val="none"/>
        <c:tickLblPos val="none"/>
        <c:crossAx val="425380872"/>
        <c:crosses val="autoZero"/>
        <c:crossBetween val="between"/>
      </c:valAx>
      <c:spPr>
        <a:noFill/>
        <a:ln w="25368">
          <a:noFill/>
        </a:ln>
      </c:spPr>
    </c:plotArea>
    <c:plotVisOnly val="1"/>
    <c:dispBlanksAs val="gap"/>
    <c:showDLblsOverMax val="0"/>
  </c:chart>
  <c:spPr>
    <a:noFill/>
    <a:ln>
      <a:noFill/>
    </a:ln>
  </c:spPr>
  <c:txPr>
    <a:bodyPr/>
    <a:lstStyle/>
    <a:p>
      <a:pPr>
        <a:defRPr sz="343" b="0" i="0" u="none" strike="noStrike" baseline="0">
          <a:solidFill>
            <a:schemeClr val="tx1"/>
          </a:solidFill>
          <a:latin typeface="Arial"/>
          <a:ea typeface="Arial"/>
          <a:cs typeface="Arial"/>
        </a:defRPr>
      </a:pPr>
      <a:endParaRPr lang="pl-PL"/>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Arkusz1!$B$1</c:f>
              <c:strCache>
                <c:ptCount val="1"/>
                <c:pt idx="0">
                  <c:v>Kolumna1</c:v>
                </c:pt>
              </c:strCache>
            </c:strRef>
          </c:tx>
          <c:explosion val="6"/>
          <c:dLbls>
            <c:dLbl>
              <c:idx val="0"/>
              <c:layout>
                <c:manualLayout>
                  <c:x val="2.1812188558258117E-2"/>
                  <c:y val="-0.23926018518518524"/>
                </c:manualLayout>
              </c:layout>
              <c:tx>
                <c:rich>
                  <a:bodyPr/>
                  <a:lstStyle/>
                  <a:p>
                    <a:r>
                      <a:rPr lang="en-US" dirty="0" err="1"/>
                      <a:t>Kobiety</a:t>
                    </a:r>
                    <a:r>
                      <a:rPr lang="en-US" dirty="0"/>
                      <a:t> 67%</a:t>
                    </a:r>
                  </a:p>
                </c:rich>
              </c:tx>
              <c:showLegendKey val="0"/>
              <c:showVal val="0"/>
              <c:showCatName val="1"/>
              <c:showSerName val="0"/>
              <c:showPercent val="1"/>
              <c:showBubbleSize val="0"/>
              <c:separator> </c:separator>
              <c:extLst>
                <c:ext xmlns:c15="http://schemas.microsoft.com/office/drawing/2012/chart" uri="{CE6537A1-D6FC-4f65-9D91-7224C49458BB}">
                  <c15:showDataLabelsRange val="0"/>
                </c:ext>
                <c:ext xmlns:c16="http://schemas.microsoft.com/office/drawing/2014/chart" uri="{C3380CC4-5D6E-409C-BE32-E72D297353CC}">
                  <c16:uniqueId val="{00000000-9BB0-433E-879C-87EA9E4462BB}"/>
                </c:ext>
              </c:extLst>
            </c:dLbl>
            <c:dLbl>
              <c:idx val="1"/>
              <c:layout>
                <c:manualLayout>
                  <c:x val="-3.8926099262954351E-2"/>
                  <c:y val="0.29440185185185186"/>
                </c:manualLayout>
              </c:layout>
              <c:tx>
                <c:rich>
                  <a:bodyPr/>
                  <a:lstStyle/>
                  <a:p>
                    <a:r>
                      <a:rPr lang="en-US" dirty="0" err="1"/>
                      <a:t>Mężczyźni</a:t>
                    </a:r>
                    <a:r>
                      <a:rPr lang="en-US" dirty="0"/>
                      <a:t> 33%</a:t>
                    </a:r>
                  </a:p>
                </c:rich>
              </c:tx>
              <c:showLegendKey val="0"/>
              <c:showVal val="0"/>
              <c:showCatName val="1"/>
              <c:showSerName val="0"/>
              <c:showPercent val="1"/>
              <c:showBubbleSize val="0"/>
              <c:separator> </c:separator>
              <c:extLst>
                <c:ext xmlns:c15="http://schemas.microsoft.com/office/drawing/2012/chart" uri="{CE6537A1-D6FC-4f65-9D91-7224C49458BB}">
                  <c15:showDataLabelsRange val="0"/>
                </c:ext>
                <c:ext xmlns:c16="http://schemas.microsoft.com/office/drawing/2014/chart" uri="{C3380CC4-5D6E-409C-BE32-E72D297353CC}">
                  <c16:uniqueId val="{00000001-9BB0-433E-879C-87EA9E4462BB}"/>
                </c:ext>
              </c:extLst>
            </c:dLbl>
            <c:spPr>
              <a:noFill/>
              <a:ln>
                <a:noFill/>
              </a:ln>
              <a:effectLst/>
            </c:spPr>
            <c:txPr>
              <a:bodyPr/>
              <a:lstStyle/>
              <a:p>
                <a:pPr>
                  <a:defRPr sz="1197"/>
                </a:pPr>
                <a:endParaRPr lang="pl-PL"/>
              </a:p>
            </c:txPr>
            <c:showLegendKey val="0"/>
            <c:showVal val="0"/>
            <c:showCatName val="1"/>
            <c:showSerName val="0"/>
            <c:showPercent val="1"/>
            <c:showBubbleSize val="0"/>
            <c:separator> </c:separator>
            <c:showLeaderLines val="0"/>
            <c:extLst>
              <c:ext xmlns:c15="http://schemas.microsoft.com/office/drawing/2012/chart" uri="{CE6537A1-D6FC-4f65-9D91-7224C49458BB}"/>
            </c:extLst>
          </c:dLbls>
          <c:cat>
            <c:strRef>
              <c:f>Arkusz1!$A$2:$A$3</c:f>
              <c:strCache>
                <c:ptCount val="2"/>
                <c:pt idx="0">
                  <c:v>Kobiety</c:v>
                </c:pt>
                <c:pt idx="1">
                  <c:v>Mężczyźni</c:v>
                </c:pt>
              </c:strCache>
            </c:strRef>
          </c:cat>
          <c:val>
            <c:numRef>
              <c:f>Arkusz1!$B$2:$B$3</c:f>
              <c:numCache>
                <c:formatCode>General</c:formatCode>
                <c:ptCount val="2"/>
                <c:pt idx="0">
                  <c:v>2</c:v>
                </c:pt>
                <c:pt idx="1">
                  <c:v>1</c:v>
                </c:pt>
              </c:numCache>
            </c:numRef>
          </c:val>
          <c:extLst>
            <c:ext xmlns:c16="http://schemas.microsoft.com/office/drawing/2014/chart" uri="{C3380CC4-5D6E-409C-BE32-E72D297353CC}">
              <c16:uniqueId val="{00000002-9BB0-433E-879C-87EA9E4462BB}"/>
            </c:ext>
          </c:extLst>
        </c:ser>
        <c:dLbls>
          <c:showLegendKey val="0"/>
          <c:showVal val="0"/>
          <c:showCatName val="1"/>
          <c:showSerName val="0"/>
          <c:showPercent val="1"/>
          <c:showBubbleSize val="0"/>
          <c:showLeaderLines val="0"/>
        </c:dLbls>
        <c:firstSliceAng val="360"/>
      </c:pieChart>
      <c:spPr>
        <a:noFill/>
        <a:ln w="25401">
          <a:noFill/>
        </a:ln>
      </c:spPr>
    </c:plotArea>
    <c:plotVisOnly val="1"/>
    <c:dispBlanksAs val="zero"/>
    <c:showDLblsOverMax val="0"/>
  </c:chart>
  <c:txPr>
    <a:bodyPr/>
    <a:lstStyle/>
    <a:p>
      <a:pPr>
        <a:defRPr sz="1795"/>
      </a:pPr>
      <a:endParaRPr lang="pl-PL"/>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8333333333333333"/>
          <c:y val="7.7639751552795039E-2"/>
          <c:w val="0.57500000000000062"/>
          <c:h val="0.85714285714285765"/>
        </c:manualLayout>
      </c:layout>
      <c:barChart>
        <c:barDir val="bar"/>
        <c:grouping val="clustered"/>
        <c:varyColors val="0"/>
        <c:ser>
          <c:idx val="0"/>
          <c:order val="0"/>
          <c:spPr>
            <a:solidFill>
              <a:srgbClr val="6699FF"/>
            </a:solidFill>
            <a:ln w="3169">
              <a:solidFill>
                <a:srgbClr val="003366"/>
              </a:solidFill>
              <a:prstDash val="solid"/>
            </a:ln>
            <a:effectLst>
              <a:outerShdw dist="35921" dir="2700000" algn="br">
                <a:srgbClr val="000000"/>
              </a:outerShdw>
            </a:effectLst>
          </c:spPr>
          <c:invertIfNegative val="0"/>
          <c:dLbls>
            <c:spPr>
              <a:noFill/>
              <a:ln w="15119">
                <a:noFill/>
              </a:ln>
            </c:spPr>
            <c:txPr>
              <a:bodyPr/>
              <a:lstStyle/>
              <a:p>
                <a:pPr>
                  <a:defRPr sz="1100"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Sheet1!$A$2:$A$22</c:f>
              <c:strCache>
                <c:ptCount val="21"/>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pt idx="13">
                  <c:v>2016/2017</c:v>
                </c:pt>
                <c:pt idx="14">
                  <c:v>2017/2018</c:v>
                </c:pt>
                <c:pt idx="15">
                  <c:v>2018/2019</c:v>
                </c:pt>
                <c:pt idx="16">
                  <c:v>2019/2020</c:v>
                </c:pt>
                <c:pt idx="17">
                  <c:v>2020/2021</c:v>
                </c:pt>
                <c:pt idx="18">
                  <c:v>2021/2022</c:v>
                </c:pt>
                <c:pt idx="19">
                  <c:v>2022/2023</c:v>
                </c:pt>
                <c:pt idx="20">
                  <c:v>2023/2024</c:v>
                </c:pt>
              </c:strCache>
            </c:strRef>
          </c:cat>
          <c:val>
            <c:numRef>
              <c:f>Sheet1!$B$2:$B$22</c:f>
              <c:numCache>
                <c:formatCode>General</c:formatCode>
                <c:ptCount val="21"/>
                <c:pt idx="0">
                  <c:v>285</c:v>
                </c:pt>
                <c:pt idx="1">
                  <c:v>330</c:v>
                </c:pt>
                <c:pt idx="2">
                  <c:v>332</c:v>
                </c:pt>
                <c:pt idx="3">
                  <c:v>398</c:v>
                </c:pt>
                <c:pt idx="4">
                  <c:v>435</c:v>
                </c:pt>
                <c:pt idx="5">
                  <c:v>318</c:v>
                </c:pt>
                <c:pt idx="6">
                  <c:v>334</c:v>
                </c:pt>
                <c:pt idx="7">
                  <c:v>157</c:v>
                </c:pt>
                <c:pt idx="8">
                  <c:v>167</c:v>
                </c:pt>
                <c:pt idx="9">
                  <c:v>161</c:v>
                </c:pt>
                <c:pt idx="10">
                  <c:v>85</c:v>
                </c:pt>
                <c:pt idx="11">
                  <c:v>116</c:v>
                </c:pt>
                <c:pt idx="12">
                  <c:v>104</c:v>
                </c:pt>
                <c:pt idx="13">
                  <c:v>139</c:v>
                </c:pt>
                <c:pt idx="14">
                  <c:v>180</c:v>
                </c:pt>
                <c:pt idx="15">
                  <c:v>127</c:v>
                </c:pt>
                <c:pt idx="16">
                  <c:v>52</c:v>
                </c:pt>
                <c:pt idx="17">
                  <c:v>41</c:v>
                </c:pt>
                <c:pt idx="18">
                  <c:v>166</c:v>
                </c:pt>
                <c:pt idx="19">
                  <c:v>72</c:v>
                </c:pt>
                <c:pt idx="20">
                  <c:v>43</c:v>
                </c:pt>
              </c:numCache>
            </c:numRef>
          </c:val>
          <c:extLst>
            <c:ext xmlns:c16="http://schemas.microsoft.com/office/drawing/2014/chart" uri="{C3380CC4-5D6E-409C-BE32-E72D297353CC}">
              <c16:uniqueId val="{00000000-318A-4097-8AA9-4B950E6C7113}"/>
            </c:ext>
          </c:extLst>
        </c:ser>
        <c:dLbls>
          <c:showLegendKey val="0"/>
          <c:showVal val="0"/>
          <c:showCatName val="0"/>
          <c:showSerName val="0"/>
          <c:showPercent val="0"/>
          <c:showBubbleSize val="0"/>
        </c:dLbls>
        <c:gapWidth val="150"/>
        <c:axId val="427329432"/>
        <c:axId val="427323160"/>
      </c:barChart>
      <c:catAx>
        <c:axId val="427329432"/>
        <c:scaling>
          <c:orientation val="minMax"/>
        </c:scaling>
        <c:delete val="0"/>
        <c:axPos val="l"/>
        <c:numFmt formatCode="General" sourceLinked="1"/>
        <c:majorTickMark val="out"/>
        <c:minorTickMark val="none"/>
        <c:tickLblPos val="nextTo"/>
        <c:spPr>
          <a:ln w="1890">
            <a:solidFill>
              <a:schemeClr val="tx1"/>
            </a:solidFill>
            <a:prstDash val="solid"/>
          </a:ln>
        </c:spPr>
        <c:txPr>
          <a:bodyPr rot="0" vert="horz"/>
          <a:lstStyle/>
          <a:p>
            <a:pPr>
              <a:defRPr sz="1100" b="1" i="0" u="none" strike="noStrike" baseline="0">
                <a:solidFill>
                  <a:schemeClr val="tx1"/>
                </a:solidFill>
                <a:latin typeface="Arial"/>
                <a:ea typeface="Arial"/>
                <a:cs typeface="Arial"/>
              </a:defRPr>
            </a:pPr>
            <a:endParaRPr lang="pl-PL"/>
          </a:p>
        </c:txPr>
        <c:crossAx val="427323160"/>
        <c:crosses val="autoZero"/>
        <c:auto val="1"/>
        <c:lblAlgn val="ctr"/>
        <c:lblOffset val="100"/>
        <c:tickLblSkip val="1"/>
        <c:tickMarkSkip val="1"/>
        <c:noMultiLvlLbl val="0"/>
      </c:catAx>
      <c:valAx>
        <c:axId val="427323160"/>
        <c:scaling>
          <c:orientation val="minMax"/>
        </c:scaling>
        <c:delete val="1"/>
        <c:axPos val="b"/>
        <c:numFmt formatCode="General" sourceLinked="1"/>
        <c:majorTickMark val="out"/>
        <c:minorTickMark val="none"/>
        <c:tickLblPos val="none"/>
        <c:crossAx val="427329432"/>
        <c:crosses val="autoZero"/>
        <c:crossBetween val="between"/>
      </c:valAx>
      <c:spPr>
        <a:noFill/>
        <a:ln w="25354">
          <a:noFill/>
        </a:ln>
      </c:spPr>
    </c:plotArea>
    <c:plotVisOnly val="1"/>
    <c:dispBlanksAs val="gap"/>
    <c:showDLblsOverMax val="0"/>
  </c:chart>
  <c:spPr>
    <a:noFill/>
    <a:ln>
      <a:noFill/>
    </a:ln>
  </c:spPr>
  <c:txPr>
    <a:bodyPr/>
    <a:lstStyle/>
    <a:p>
      <a:pPr>
        <a:defRPr sz="342" b="0" i="0" u="none" strike="noStrike" baseline="0">
          <a:solidFill>
            <a:schemeClr val="tx1"/>
          </a:solidFill>
          <a:latin typeface="Arial"/>
          <a:ea typeface="Arial"/>
          <a:cs typeface="Arial"/>
        </a:defRPr>
      </a:pPr>
      <a:endParaRPr lang="pl-PL"/>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Arkusz1!$B$1</c:f>
              <c:strCache>
                <c:ptCount val="1"/>
                <c:pt idx="0">
                  <c:v>Kolumna1</c:v>
                </c:pt>
              </c:strCache>
            </c:strRef>
          </c:tx>
          <c:explosion val="8"/>
          <c:dLbls>
            <c:dLbl>
              <c:idx val="0"/>
              <c:layout>
                <c:manualLayout>
                  <c:x val="2.1846146233109213E-2"/>
                  <c:y val="-0.25814166666666666"/>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0-0067-4141-A7F4-4E9CF6790DDF}"/>
                </c:ext>
              </c:extLst>
            </c:dLbl>
            <c:dLbl>
              <c:idx val="1"/>
              <c:layout>
                <c:manualLayout>
                  <c:x val="3.2771049781951333E-3"/>
                  <c:y val="0.20793796296296296"/>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0-1065-4208-8158-EB2C3FA42464}"/>
                </c:ext>
              </c:extLst>
            </c:dLbl>
            <c:spPr>
              <a:noFill/>
              <a:ln>
                <a:noFill/>
              </a:ln>
              <a:effectLst/>
            </c:spPr>
            <c:txPr>
              <a:bodyPr/>
              <a:lstStyle/>
              <a:p>
                <a:pPr>
                  <a:defRPr sz="1197"/>
                </a:pPr>
                <a:endParaRPr lang="pl-PL"/>
              </a:p>
            </c:txPr>
            <c:showLegendKey val="0"/>
            <c:showVal val="0"/>
            <c:showCatName val="1"/>
            <c:showSerName val="0"/>
            <c:showPercent val="1"/>
            <c:showBubbleSize val="0"/>
            <c:separator> </c:separator>
            <c:showLeaderLines val="1"/>
            <c:extLst>
              <c:ext xmlns:c15="http://schemas.microsoft.com/office/drawing/2012/chart" uri="{CE6537A1-D6FC-4f65-9D91-7224C49458BB}"/>
            </c:extLst>
          </c:dLbls>
          <c:cat>
            <c:strRef>
              <c:f>Arkusz1!$A$2:$A$3</c:f>
              <c:strCache>
                <c:ptCount val="2"/>
                <c:pt idx="0">
                  <c:v>Kobiety</c:v>
                </c:pt>
                <c:pt idx="1">
                  <c:v>Mężczyźni</c:v>
                </c:pt>
              </c:strCache>
            </c:strRef>
          </c:cat>
          <c:val>
            <c:numRef>
              <c:f>Arkusz1!$B$2:$B$3</c:f>
              <c:numCache>
                <c:formatCode>General</c:formatCode>
                <c:ptCount val="2"/>
                <c:pt idx="0">
                  <c:v>22</c:v>
                </c:pt>
                <c:pt idx="1">
                  <c:v>21</c:v>
                </c:pt>
              </c:numCache>
            </c:numRef>
          </c:val>
          <c:extLst>
            <c:ext xmlns:c16="http://schemas.microsoft.com/office/drawing/2014/chart" uri="{C3380CC4-5D6E-409C-BE32-E72D297353CC}">
              <c16:uniqueId val="{00000001-1065-4208-8158-EB2C3FA42464}"/>
            </c:ext>
          </c:extLst>
        </c:ser>
        <c:dLbls>
          <c:showLegendKey val="0"/>
          <c:showVal val="0"/>
          <c:showCatName val="1"/>
          <c:showSerName val="0"/>
          <c:showPercent val="1"/>
          <c:showBubbleSize val="0"/>
          <c:showLeaderLines val="1"/>
        </c:dLbls>
        <c:firstSliceAng val="26"/>
      </c:pieChart>
      <c:spPr>
        <a:noFill/>
        <a:ln w="25401">
          <a:noFill/>
        </a:ln>
      </c:spPr>
    </c:plotArea>
    <c:plotVisOnly val="1"/>
    <c:dispBlanksAs val="zero"/>
    <c:showDLblsOverMax val="0"/>
  </c:chart>
  <c:spPr>
    <a:noFill/>
  </c:spPr>
  <c:txPr>
    <a:bodyPr/>
    <a:lstStyle/>
    <a:p>
      <a:pPr>
        <a:defRPr sz="1795"/>
      </a:pPr>
      <a:endParaRPr lang="pl-PL"/>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2962993442730462E-2"/>
          <c:y val="9.2928505153074714E-2"/>
          <c:w val="0.90056154572034097"/>
          <c:h val="0.69277108433734935"/>
        </c:manualLayout>
      </c:layout>
      <c:lineChart>
        <c:grouping val="standard"/>
        <c:varyColors val="0"/>
        <c:ser>
          <c:idx val="0"/>
          <c:order val="0"/>
          <c:tx>
            <c:strRef>
              <c:f>Sheet1!$A$2</c:f>
              <c:strCache>
                <c:ptCount val="1"/>
                <c:pt idx="0">
                  <c:v>studenci</c:v>
                </c:pt>
              </c:strCache>
            </c:strRef>
          </c:tx>
          <c:spPr>
            <a:ln w="25219">
              <a:solidFill>
                <a:srgbClr val="3366FF"/>
              </a:solidFill>
              <a:prstDash val="solid"/>
            </a:ln>
          </c:spPr>
          <c:marker>
            <c:symbol val="circle"/>
            <c:size val="2"/>
            <c:spPr>
              <a:solidFill>
                <a:srgbClr val="6699FF"/>
              </a:solidFill>
              <a:ln>
                <a:solidFill>
                  <a:srgbClr val="0066CC"/>
                </a:solidFill>
                <a:prstDash val="solid"/>
              </a:ln>
              <a:effectLst>
                <a:outerShdw dist="35921" dir="2700000" algn="br">
                  <a:srgbClr val="000000"/>
                </a:outerShdw>
              </a:effectLst>
            </c:spPr>
          </c:marker>
          <c:dLbls>
            <c:spPr>
              <a:noFill/>
              <a:ln>
                <a:noFill/>
              </a:ln>
              <a:effectLst/>
            </c:spPr>
            <c:txPr>
              <a:bodyPr wrap="square" lIns="38100" tIns="19050" rIns="38100" bIns="19050" anchor="ctr">
                <a:spAutoFit/>
              </a:bodyPr>
              <a:lstStyle/>
              <a:p>
                <a:pPr>
                  <a:defRPr sz="1000" baseline="0"/>
                </a:pPr>
                <a:endParaRPr lang="pl-P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Sheet1!$B$1:$V$1</c:f>
              <c:strCache>
                <c:ptCount val="21"/>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pt idx="13">
                  <c:v>2016/2017</c:v>
                </c:pt>
                <c:pt idx="14">
                  <c:v>2017/2018</c:v>
                </c:pt>
                <c:pt idx="15">
                  <c:v>2018/2019</c:v>
                </c:pt>
                <c:pt idx="16">
                  <c:v>2019/2020</c:v>
                </c:pt>
                <c:pt idx="17">
                  <c:v>2020/2021</c:v>
                </c:pt>
                <c:pt idx="18">
                  <c:v>2021/2022</c:v>
                </c:pt>
                <c:pt idx="19">
                  <c:v>2022/2023</c:v>
                </c:pt>
                <c:pt idx="20">
                  <c:v>2023/2024</c:v>
                </c:pt>
              </c:strCache>
            </c:strRef>
          </c:cat>
          <c:val>
            <c:numRef>
              <c:f>Sheet1!$B$2:$V$2</c:f>
              <c:numCache>
                <c:formatCode>General</c:formatCode>
                <c:ptCount val="21"/>
                <c:pt idx="0">
                  <c:v>913</c:v>
                </c:pt>
                <c:pt idx="1">
                  <c:v>1049</c:v>
                </c:pt>
                <c:pt idx="2">
                  <c:v>1279</c:v>
                </c:pt>
                <c:pt idx="3">
                  <c:v>1302</c:v>
                </c:pt>
                <c:pt idx="4">
                  <c:v>1350</c:v>
                </c:pt>
                <c:pt idx="5">
                  <c:v>1661</c:v>
                </c:pt>
                <c:pt idx="6">
                  <c:v>1756</c:v>
                </c:pt>
                <c:pt idx="7">
                  <c:v>1994</c:v>
                </c:pt>
                <c:pt idx="8">
                  <c:v>1851</c:v>
                </c:pt>
                <c:pt idx="9">
                  <c:v>1965</c:v>
                </c:pt>
                <c:pt idx="10">
                  <c:v>2026</c:v>
                </c:pt>
                <c:pt idx="11">
                  <c:v>1988</c:v>
                </c:pt>
                <c:pt idx="12">
                  <c:v>1912</c:v>
                </c:pt>
                <c:pt idx="13">
                  <c:v>1826</c:v>
                </c:pt>
                <c:pt idx="14">
                  <c:v>1889</c:v>
                </c:pt>
                <c:pt idx="15">
                  <c:v>1535</c:v>
                </c:pt>
                <c:pt idx="16">
                  <c:v>1219</c:v>
                </c:pt>
                <c:pt idx="17">
                  <c:v>1041</c:v>
                </c:pt>
                <c:pt idx="18">
                  <c:v>1083</c:v>
                </c:pt>
                <c:pt idx="19">
                  <c:v>1175</c:v>
                </c:pt>
                <c:pt idx="20">
                  <c:v>1087</c:v>
                </c:pt>
              </c:numCache>
            </c:numRef>
          </c:val>
          <c:smooth val="1"/>
          <c:extLst>
            <c:ext xmlns:c16="http://schemas.microsoft.com/office/drawing/2014/chart" uri="{C3380CC4-5D6E-409C-BE32-E72D297353CC}">
              <c16:uniqueId val="{00000012-ED42-41FE-B2D8-53B457EEBA52}"/>
            </c:ext>
          </c:extLst>
        </c:ser>
        <c:ser>
          <c:idx val="1"/>
          <c:order val="1"/>
          <c:tx>
            <c:strRef>
              <c:f>Sheet1!$A$3</c:f>
              <c:strCache>
                <c:ptCount val="1"/>
                <c:pt idx="0">
                  <c:v>opiekunowie</c:v>
                </c:pt>
              </c:strCache>
            </c:strRef>
          </c:tx>
          <c:spPr>
            <a:ln w="25219">
              <a:solidFill>
                <a:schemeClr val="tx1"/>
              </a:solidFill>
              <a:prstDash val="solid"/>
            </a:ln>
          </c:spPr>
          <c:marker>
            <c:symbol val="circle"/>
            <c:size val="2"/>
            <c:spPr>
              <a:solidFill>
                <a:srgbClr val="3366CC"/>
              </a:solidFill>
              <a:ln>
                <a:solidFill>
                  <a:srgbClr val="003366"/>
                </a:solidFill>
                <a:prstDash val="solid"/>
              </a:ln>
              <a:effectLst>
                <a:outerShdw dist="35921" dir="2700000" algn="br">
                  <a:srgbClr val="000000"/>
                </a:outerShdw>
              </a:effectLst>
            </c:spPr>
          </c:marker>
          <c:dLbls>
            <c:spPr>
              <a:noFill/>
              <a:ln>
                <a:noFill/>
              </a:ln>
              <a:effectLst/>
            </c:spPr>
            <c:txPr>
              <a:bodyPr wrap="square" lIns="38100" tIns="19050" rIns="38100" bIns="19050" anchor="ctr">
                <a:spAutoFit/>
              </a:bodyPr>
              <a:lstStyle/>
              <a:p>
                <a:pPr>
                  <a:defRPr sz="1000" baseline="0"/>
                </a:pPr>
                <a:endParaRPr lang="pl-P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Sheet1!$B$1:$V$1</c:f>
              <c:strCache>
                <c:ptCount val="21"/>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pt idx="13">
                  <c:v>2016/2017</c:v>
                </c:pt>
                <c:pt idx="14">
                  <c:v>2017/2018</c:v>
                </c:pt>
                <c:pt idx="15">
                  <c:v>2018/2019</c:v>
                </c:pt>
                <c:pt idx="16">
                  <c:v>2019/2020</c:v>
                </c:pt>
                <c:pt idx="17">
                  <c:v>2020/2021</c:v>
                </c:pt>
                <c:pt idx="18">
                  <c:v>2021/2022</c:v>
                </c:pt>
                <c:pt idx="19">
                  <c:v>2022/2023</c:v>
                </c:pt>
                <c:pt idx="20">
                  <c:v>2023/2024</c:v>
                </c:pt>
              </c:strCache>
            </c:strRef>
          </c:cat>
          <c:val>
            <c:numRef>
              <c:f>Sheet1!$B$3:$V$3</c:f>
              <c:numCache>
                <c:formatCode>General</c:formatCode>
                <c:ptCount val="21"/>
                <c:pt idx="0">
                  <c:v>109</c:v>
                </c:pt>
                <c:pt idx="1">
                  <c:v>147</c:v>
                </c:pt>
                <c:pt idx="2">
                  <c:v>179</c:v>
                </c:pt>
                <c:pt idx="3">
                  <c:v>197</c:v>
                </c:pt>
                <c:pt idx="4">
                  <c:v>209</c:v>
                </c:pt>
                <c:pt idx="5">
                  <c:v>216</c:v>
                </c:pt>
                <c:pt idx="6">
                  <c:v>216</c:v>
                </c:pt>
                <c:pt idx="7">
                  <c:v>224</c:v>
                </c:pt>
                <c:pt idx="8">
                  <c:v>235</c:v>
                </c:pt>
                <c:pt idx="9">
                  <c:v>253</c:v>
                </c:pt>
                <c:pt idx="10">
                  <c:v>282</c:v>
                </c:pt>
                <c:pt idx="11">
                  <c:v>351</c:v>
                </c:pt>
                <c:pt idx="12">
                  <c:v>299</c:v>
                </c:pt>
                <c:pt idx="13">
                  <c:v>321</c:v>
                </c:pt>
                <c:pt idx="14">
                  <c:v>325</c:v>
                </c:pt>
                <c:pt idx="15">
                  <c:v>333</c:v>
                </c:pt>
                <c:pt idx="16">
                  <c:v>318</c:v>
                </c:pt>
                <c:pt idx="17">
                  <c:v>236</c:v>
                </c:pt>
                <c:pt idx="18">
                  <c:v>245</c:v>
                </c:pt>
                <c:pt idx="19">
                  <c:v>283</c:v>
                </c:pt>
                <c:pt idx="20">
                  <c:v>298</c:v>
                </c:pt>
              </c:numCache>
            </c:numRef>
          </c:val>
          <c:smooth val="1"/>
          <c:extLst>
            <c:ext xmlns:c16="http://schemas.microsoft.com/office/drawing/2014/chart" uri="{C3380CC4-5D6E-409C-BE32-E72D297353CC}">
              <c16:uniqueId val="{00000025-ED42-41FE-B2D8-53B457EEBA52}"/>
            </c:ext>
          </c:extLst>
        </c:ser>
        <c:dLbls>
          <c:dLblPos val="t"/>
          <c:showLegendKey val="0"/>
          <c:showVal val="1"/>
          <c:showCatName val="0"/>
          <c:showSerName val="0"/>
          <c:showPercent val="0"/>
          <c:showBubbleSize val="0"/>
        </c:dLbls>
        <c:upDownBars>
          <c:gapWidth val="150"/>
          <c:upBars>
            <c:spPr>
              <a:solidFill>
                <a:schemeClr val="bg1"/>
              </a:solidFill>
              <a:ln w="3154">
                <a:solidFill>
                  <a:schemeClr val="tx1"/>
                </a:solidFill>
                <a:prstDash val="solid"/>
              </a:ln>
            </c:spPr>
          </c:upBars>
          <c:downBars>
            <c:spPr>
              <a:noFill/>
              <a:ln w="9458">
                <a:noFill/>
              </a:ln>
            </c:spPr>
          </c:downBars>
        </c:upDownBars>
        <c:marker val="1"/>
        <c:smooth val="0"/>
        <c:axId val="423945880"/>
        <c:axId val="423947448"/>
      </c:lineChart>
      <c:catAx>
        <c:axId val="423945880"/>
        <c:scaling>
          <c:orientation val="minMax"/>
        </c:scaling>
        <c:delete val="0"/>
        <c:axPos val="b"/>
        <c:numFmt formatCode="General" sourceLinked="0"/>
        <c:majorTickMark val="out"/>
        <c:minorTickMark val="none"/>
        <c:tickLblPos val="nextTo"/>
        <c:spPr>
          <a:ln w="3154">
            <a:solidFill>
              <a:schemeClr val="tx1"/>
            </a:solidFill>
            <a:prstDash val="solid"/>
          </a:ln>
        </c:spPr>
        <c:txPr>
          <a:bodyPr rot="-2700000" vert="horz"/>
          <a:lstStyle/>
          <a:p>
            <a:pPr>
              <a:defRPr sz="994" b="1" i="0" u="none" strike="noStrike" baseline="0">
                <a:solidFill>
                  <a:schemeClr val="tx1"/>
                </a:solidFill>
                <a:latin typeface="Arial"/>
                <a:ea typeface="Arial"/>
                <a:cs typeface="Arial"/>
              </a:defRPr>
            </a:pPr>
            <a:endParaRPr lang="pl-PL"/>
          </a:p>
        </c:txPr>
        <c:crossAx val="423947448"/>
        <c:crosses val="autoZero"/>
        <c:auto val="1"/>
        <c:lblAlgn val="ctr"/>
        <c:lblOffset val="100"/>
        <c:noMultiLvlLbl val="0"/>
      </c:catAx>
      <c:valAx>
        <c:axId val="423947448"/>
        <c:scaling>
          <c:orientation val="minMax"/>
        </c:scaling>
        <c:delete val="1"/>
        <c:axPos val="l"/>
        <c:numFmt formatCode="General" sourceLinked="1"/>
        <c:majorTickMark val="out"/>
        <c:minorTickMark val="none"/>
        <c:tickLblPos val="nextTo"/>
        <c:crossAx val="423945880"/>
        <c:crosses val="autoZero"/>
        <c:crossBetween val="between"/>
      </c:valAx>
    </c:plotArea>
    <c:plotVisOnly val="1"/>
    <c:dispBlanksAs val="gap"/>
    <c:showDLblsOverMax val="0"/>
  </c:chart>
  <c:spPr>
    <a:noFill/>
    <a:ln>
      <a:noFill/>
    </a:ln>
  </c:spPr>
  <c:txPr>
    <a:bodyPr/>
    <a:lstStyle/>
    <a:p>
      <a:pPr>
        <a:defRPr sz="894" b="1" i="0" u="none" strike="noStrike" baseline="0">
          <a:solidFill>
            <a:schemeClr val="tx1"/>
          </a:solidFill>
          <a:latin typeface="Arial"/>
          <a:ea typeface="Arial"/>
          <a:cs typeface="Arial"/>
        </a:defRPr>
      </a:pPr>
      <a:endParaRPr lang="pl-PL"/>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8333333333333333"/>
          <c:y val="7.7639751552795039E-2"/>
          <c:w val="0.57500000000000062"/>
          <c:h val="0.85714285714285765"/>
        </c:manualLayout>
      </c:layout>
      <c:barChart>
        <c:barDir val="bar"/>
        <c:grouping val="clustered"/>
        <c:varyColors val="0"/>
        <c:ser>
          <c:idx val="0"/>
          <c:order val="0"/>
          <c:spPr>
            <a:solidFill>
              <a:srgbClr val="6699FF"/>
            </a:solidFill>
            <a:ln w="3167">
              <a:solidFill>
                <a:srgbClr val="003366"/>
              </a:solidFill>
              <a:prstDash val="solid"/>
            </a:ln>
            <a:effectLst>
              <a:outerShdw dist="35921" dir="2700000" algn="br">
                <a:srgbClr val="000000"/>
              </a:outerShdw>
            </a:effectLst>
          </c:spPr>
          <c:invertIfNegative val="0"/>
          <c:dLbls>
            <c:spPr>
              <a:noFill/>
              <a:ln w="15108">
                <a:noFill/>
              </a:ln>
            </c:spPr>
            <c:txPr>
              <a:bodyPr/>
              <a:lstStyle/>
              <a:p>
                <a:pPr>
                  <a:defRPr sz="1100"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Sheet1!$A$2:$A$22</c:f>
              <c:strCache>
                <c:ptCount val="21"/>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pt idx="13">
                  <c:v>2016/2017</c:v>
                </c:pt>
                <c:pt idx="14">
                  <c:v>2017/2018</c:v>
                </c:pt>
                <c:pt idx="15">
                  <c:v>2018/2019</c:v>
                </c:pt>
                <c:pt idx="16">
                  <c:v>2019/2020</c:v>
                </c:pt>
                <c:pt idx="17">
                  <c:v>2020/2021</c:v>
                </c:pt>
                <c:pt idx="18">
                  <c:v>2021/2022</c:v>
                </c:pt>
                <c:pt idx="19">
                  <c:v>2022/2023</c:v>
                </c:pt>
                <c:pt idx="20">
                  <c:v>2023/2024</c:v>
                </c:pt>
              </c:strCache>
            </c:strRef>
          </c:cat>
          <c:val>
            <c:numRef>
              <c:f>Sheet1!$B$2:$B$22</c:f>
              <c:numCache>
                <c:formatCode>General</c:formatCode>
                <c:ptCount val="21"/>
                <c:pt idx="0">
                  <c:v>71</c:v>
                </c:pt>
                <c:pt idx="1">
                  <c:v>35</c:v>
                </c:pt>
                <c:pt idx="2">
                  <c:v>16</c:v>
                </c:pt>
                <c:pt idx="3">
                  <c:v>15</c:v>
                </c:pt>
                <c:pt idx="4">
                  <c:v>18</c:v>
                </c:pt>
                <c:pt idx="5">
                  <c:v>19</c:v>
                </c:pt>
                <c:pt idx="6">
                  <c:v>14</c:v>
                </c:pt>
                <c:pt idx="7">
                  <c:v>11</c:v>
                </c:pt>
                <c:pt idx="8">
                  <c:v>8</c:v>
                </c:pt>
                <c:pt idx="9">
                  <c:v>9</c:v>
                </c:pt>
                <c:pt idx="10">
                  <c:v>3</c:v>
                </c:pt>
                <c:pt idx="11">
                  <c:v>10</c:v>
                </c:pt>
                <c:pt idx="12">
                  <c:v>11</c:v>
                </c:pt>
                <c:pt idx="13">
                  <c:v>45</c:v>
                </c:pt>
                <c:pt idx="14">
                  <c:v>25</c:v>
                </c:pt>
                <c:pt idx="15">
                  <c:v>13</c:v>
                </c:pt>
                <c:pt idx="16">
                  <c:v>7</c:v>
                </c:pt>
                <c:pt idx="17">
                  <c:v>7</c:v>
                </c:pt>
                <c:pt idx="18">
                  <c:v>8</c:v>
                </c:pt>
                <c:pt idx="19">
                  <c:v>14</c:v>
                </c:pt>
                <c:pt idx="20">
                  <c:v>8</c:v>
                </c:pt>
              </c:numCache>
            </c:numRef>
          </c:val>
          <c:extLst>
            <c:ext xmlns:c16="http://schemas.microsoft.com/office/drawing/2014/chart" uri="{C3380CC4-5D6E-409C-BE32-E72D297353CC}">
              <c16:uniqueId val="{00000000-CF3B-4131-BC02-EA84998D0321}"/>
            </c:ext>
          </c:extLst>
        </c:ser>
        <c:dLbls>
          <c:showLegendKey val="0"/>
          <c:showVal val="0"/>
          <c:showCatName val="0"/>
          <c:showSerName val="0"/>
          <c:showPercent val="0"/>
          <c:showBubbleSize val="0"/>
        </c:dLbls>
        <c:gapWidth val="150"/>
        <c:axId val="427325904"/>
        <c:axId val="427324728"/>
      </c:barChart>
      <c:catAx>
        <c:axId val="427325904"/>
        <c:scaling>
          <c:orientation val="minMax"/>
        </c:scaling>
        <c:delete val="0"/>
        <c:axPos val="l"/>
        <c:numFmt formatCode="General" sourceLinked="1"/>
        <c:majorTickMark val="out"/>
        <c:minorTickMark val="none"/>
        <c:tickLblPos val="nextTo"/>
        <c:spPr>
          <a:ln w="1888">
            <a:solidFill>
              <a:schemeClr val="tx1"/>
            </a:solidFill>
            <a:prstDash val="solid"/>
          </a:ln>
        </c:spPr>
        <c:txPr>
          <a:bodyPr rot="0" vert="horz"/>
          <a:lstStyle/>
          <a:p>
            <a:pPr>
              <a:defRPr sz="1100" b="1" i="0" u="none" strike="noStrike" baseline="0">
                <a:solidFill>
                  <a:schemeClr val="tx1"/>
                </a:solidFill>
                <a:latin typeface="Arial"/>
                <a:ea typeface="Arial"/>
                <a:cs typeface="Arial"/>
              </a:defRPr>
            </a:pPr>
            <a:endParaRPr lang="pl-PL"/>
          </a:p>
        </c:txPr>
        <c:crossAx val="427324728"/>
        <c:crosses val="autoZero"/>
        <c:auto val="1"/>
        <c:lblAlgn val="ctr"/>
        <c:lblOffset val="100"/>
        <c:tickLblSkip val="1"/>
        <c:tickMarkSkip val="1"/>
        <c:noMultiLvlLbl val="0"/>
      </c:catAx>
      <c:valAx>
        <c:axId val="427324728"/>
        <c:scaling>
          <c:orientation val="minMax"/>
        </c:scaling>
        <c:delete val="1"/>
        <c:axPos val="b"/>
        <c:numFmt formatCode="General" sourceLinked="1"/>
        <c:majorTickMark val="out"/>
        <c:minorTickMark val="none"/>
        <c:tickLblPos val="none"/>
        <c:crossAx val="427325904"/>
        <c:crosses val="autoZero"/>
        <c:crossBetween val="between"/>
      </c:valAx>
      <c:spPr>
        <a:noFill/>
        <a:ln w="25335">
          <a:noFill/>
        </a:ln>
      </c:spPr>
    </c:plotArea>
    <c:plotVisOnly val="1"/>
    <c:dispBlanksAs val="gap"/>
    <c:showDLblsOverMax val="0"/>
  </c:chart>
  <c:spPr>
    <a:noFill/>
    <a:ln>
      <a:noFill/>
    </a:ln>
  </c:spPr>
  <c:txPr>
    <a:bodyPr/>
    <a:lstStyle/>
    <a:p>
      <a:pPr>
        <a:defRPr sz="342" b="0" i="0" u="none" strike="noStrike" baseline="0">
          <a:solidFill>
            <a:schemeClr val="tx1"/>
          </a:solidFill>
          <a:latin typeface="Arial"/>
          <a:ea typeface="Arial"/>
          <a:cs typeface="Arial"/>
        </a:defRPr>
      </a:pPr>
      <a:endParaRPr lang="pl-PL"/>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Arkusz1!$B$1</c:f>
              <c:strCache>
                <c:ptCount val="1"/>
                <c:pt idx="0">
                  <c:v>Kolumna1</c:v>
                </c:pt>
              </c:strCache>
            </c:strRef>
          </c:tx>
          <c:explosion val="8"/>
          <c:dLbls>
            <c:dLbl>
              <c:idx val="1"/>
              <c:layout>
                <c:manualLayout>
                  <c:x val="-1.3714356118302004E-2"/>
                  <c:y val="-0.28222222222222226"/>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0-35D2-4D7D-9E22-7BED8EADFC18}"/>
                </c:ext>
              </c:extLst>
            </c:dLbl>
            <c:spPr>
              <a:noFill/>
              <a:ln>
                <a:noFill/>
              </a:ln>
              <a:effectLst/>
            </c:spPr>
            <c:txPr>
              <a:bodyPr/>
              <a:lstStyle/>
              <a:p>
                <a:pPr>
                  <a:defRPr sz="1197"/>
                </a:pPr>
                <a:endParaRPr lang="pl-PL"/>
              </a:p>
            </c:txPr>
            <c:showLegendKey val="0"/>
            <c:showVal val="0"/>
            <c:showCatName val="1"/>
            <c:showSerName val="0"/>
            <c:showPercent val="1"/>
            <c:showBubbleSize val="0"/>
            <c:separator> </c:separator>
            <c:showLeaderLines val="1"/>
            <c:extLst>
              <c:ext xmlns:c15="http://schemas.microsoft.com/office/drawing/2012/chart" uri="{CE6537A1-D6FC-4f65-9D91-7224C49458BB}"/>
            </c:extLst>
          </c:dLbls>
          <c:cat>
            <c:strRef>
              <c:f>Arkusz1!$A$2:$A$3</c:f>
              <c:strCache>
                <c:ptCount val="2"/>
                <c:pt idx="0">
                  <c:v>Kobiety</c:v>
                </c:pt>
                <c:pt idx="1">
                  <c:v>Mężczyźni</c:v>
                </c:pt>
              </c:strCache>
            </c:strRef>
          </c:cat>
          <c:val>
            <c:numRef>
              <c:f>Arkusz1!$B$2:$B$3</c:f>
              <c:numCache>
                <c:formatCode>General</c:formatCode>
                <c:ptCount val="2"/>
                <c:pt idx="0">
                  <c:v>2</c:v>
                </c:pt>
                <c:pt idx="1">
                  <c:v>6</c:v>
                </c:pt>
              </c:numCache>
            </c:numRef>
          </c:val>
          <c:extLst>
            <c:ext xmlns:c16="http://schemas.microsoft.com/office/drawing/2014/chart" uri="{C3380CC4-5D6E-409C-BE32-E72D297353CC}">
              <c16:uniqueId val="{00000001-35D2-4D7D-9E22-7BED8EADFC18}"/>
            </c:ext>
          </c:extLst>
        </c:ser>
        <c:dLbls>
          <c:showLegendKey val="0"/>
          <c:showVal val="0"/>
          <c:showCatName val="1"/>
          <c:showSerName val="0"/>
          <c:showPercent val="1"/>
          <c:showBubbleSize val="0"/>
          <c:showLeaderLines val="1"/>
        </c:dLbls>
        <c:firstSliceAng val="0"/>
      </c:pieChart>
      <c:spPr>
        <a:noFill/>
        <a:ln w="25401">
          <a:noFill/>
        </a:ln>
      </c:spPr>
    </c:plotArea>
    <c:plotVisOnly val="1"/>
    <c:dispBlanksAs val="zero"/>
    <c:showDLblsOverMax val="0"/>
  </c:chart>
  <c:spPr>
    <a:noFill/>
  </c:spPr>
  <c:txPr>
    <a:bodyPr/>
    <a:lstStyle/>
    <a:p>
      <a:pPr>
        <a:defRPr sz="1795"/>
      </a:pPr>
      <a:endParaRPr lang="pl-PL"/>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8333333333333333"/>
          <c:y val="7.7639751552795039E-2"/>
          <c:w val="0.57500000000000062"/>
          <c:h val="0.85714285714285765"/>
        </c:manualLayout>
      </c:layout>
      <c:barChart>
        <c:barDir val="bar"/>
        <c:grouping val="clustered"/>
        <c:varyColors val="0"/>
        <c:ser>
          <c:idx val="0"/>
          <c:order val="0"/>
          <c:spPr>
            <a:solidFill>
              <a:srgbClr val="6699FF"/>
            </a:solidFill>
            <a:ln w="3169">
              <a:solidFill>
                <a:srgbClr val="003366"/>
              </a:solidFill>
              <a:prstDash val="solid"/>
            </a:ln>
            <a:effectLst>
              <a:outerShdw dist="35921" dir="2700000" algn="br">
                <a:srgbClr val="000000"/>
              </a:outerShdw>
            </a:effectLst>
          </c:spPr>
          <c:invertIfNegative val="0"/>
          <c:dLbls>
            <c:spPr>
              <a:noFill/>
              <a:ln w="15107">
                <a:noFill/>
              </a:ln>
            </c:spPr>
            <c:txPr>
              <a:bodyPr/>
              <a:lstStyle/>
              <a:p>
                <a:pPr>
                  <a:defRPr sz="1100"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Sheet1!$A$2:$A$22</c:f>
              <c:strCache>
                <c:ptCount val="21"/>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pt idx="13">
                  <c:v>2016/2017</c:v>
                </c:pt>
                <c:pt idx="14">
                  <c:v>2017/2018</c:v>
                </c:pt>
                <c:pt idx="15">
                  <c:v>2018/2019</c:v>
                </c:pt>
                <c:pt idx="16">
                  <c:v>2019/2020</c:v>
                </c:pt>
                <c:pt idx="17">
                  <c:v>2020/2021</c:v>
                </c:pt>
                <c:pt idx="18">
                  <c:v>2021/2022</c:v>
                </c:pt>
                <c:pt idx="19">
                  <c:v>2022/2023</c:v>
                </c:pt>
                <c:pt idx="20">
                  <c:v>2023/2024</c:v>
                </c:pt>
              </c:strCache>
            </c:strRef>
          </c:cat>
          <c:val>
            <c:numRef>
              <c:f>Sheet1!$B$2:$B$22</c:f>
              <c:numCache>
                <c:formatCode>General</c:formatCode>
                <c:ptCount val="21"/>
                <c:pt idx="0">
                  <c:v>51</c:v>
                </c:pt>
                <c:pt idx="1">
                  <c:v>37</c:v>
                </c:pt>
                <c:pt idx="2">
                  <c:v>38</c:v>
                </c:pt>
                <c:pt idx="3">
                  <c:v>31</c:v>
                </c:pt>
                <c:pt idx="4">
                  <c:v>47</c:v>
                </c:pt>
                <c:pt idx="5">
                  <c:v>60</c:v>
                </c:pt>
                <c:pt idx="6">
                  <c:v>45</c:v>
                </c:pt>
                <c:pt idx="7">
                  <c:v>48</c:v>
                </c:pt>
                <c:pt idx="8">
                  <c:v>91</c:v>
                </c:pt>
                <c:pt idx="9">
                  <c:v>73</c:v>
                </c:pt>
                <c:pt idx="10">
                  <c:v>76</c:v>
                </c:pt>
                <c:pt idx="11">
                  <c:v>55</c:v>
                </c:pt>
                <c:pt idx="12">
                  <c:v>47</c:v>
                </c:pt>
                <c:pt idx="13">
                  <c:v>56</c:v>
                </c:pt>
                <c:pt idx="14">
                  <c:v>48</c:v>
                </c:pt>
                <c:pt idx="15">
                  <c:v>31</c:v>
                </c:pt>
                <c:pt idx="16">
                  <c:v>17</c:v>
                </c:pt>
                <c:pt idx="17">
                  <c:v>9</c:v>
                </c:pt>
                <c:pt idx="18">
                  <c:v>14</c:v>
                </c:pt>
                <c:pt idx="19">
                  <c:v>11</c:v>
                </c:pt>
                <c:pt idx="20">
                  <c:v>18</c:v>
                </c:pt>
              </c:numCache>
            </c:numRef>
          </c:val>
          <c:extLst>
            <c:ext xmlns:c16="http://schemas.microsoft.com/office/drawing/2014/chart" uri="{C3380CC4-5D6E-409C-BE32-E72D297353CC}">
              <c16:uniqueId val="{00000000-6BDA-4B35-B6C7-AC3D4084CC30}"/>
            </c:ext>
          </c:extLst>
        </c:ser>
        <c:dLbls>
          <c:showLegendKey val="0"/>
          <c:showVal val="0"/>
          <c:showCatName val="0"/>
          <c:showSerName val="0"/>
          <c:showPercent val="0"/>
          <c:showBubbleSize val="0"/>
        </c:dLbls>
        <c:gapWidth val="150"/>
        <c:axId val="427325120"/>
        <c:axId val="427323552"/>
      </c:barChart>
      <c:catAx>
        <c:axId val="427325120"/>
        <c:scaling>
          <c:orientation val="minMax"/>
        </c:scaling>
        <c:delete val="0"/>
        <c:axPos val="l"/>
        <c:numFmt formatCode="General" sourceLinked="1"/>
        <c:majorTickMark val="out"/>
        <c:minorTickMark val="none"/>
        <c:tickLblPos val="nextTo"/>
        <c:spPr>
          <a:ln w="1890">
            <a:solidFill>
              <a:schemeClr val="tx1"/>
            </a:solidFill>
            <a:prstDash val="solid"/>
          </a:ln>
        </c:spPr>
        <c:txPr>
          <a:bodyPr rot="0" vert="horz"/>
          <a:lstStyle/>
          <a:p>
            <a:pPr>
              <a:defRPr sz="1100" b="1" i="0" u="none" strike="noStrike" baseline="0">
                <a:solidFill>
                  <a:schemeClr val="tx1"/>
                </a:solidFill>
                <a:latin typeface="Arial"/>
                <a:ea typeface="Arial"/>
                <a:cs typeface="Arial"/>
              </a:defRPr>
            </a:pPr>
            <a:endParaRPr lang="pl-PL"/>
          </a:p>
        </c:txPr>
        <c:crossAx val="427323552"/>
        <c:crosses val="autoZero"/>
        <c:auto val="1"/>
        <c:lblAlgn val="ctr"/>
        <c:lblOffset val="100"/>
        <c:tickLblSkip val="1"/>
        <c:tickMarkSkip val="1"/>
        <c:noMultiLvlLbl val="0"/>
      </c:catAx>
      <c:valAx>
        <c:axId val="427323552"/>
        <c:scaling>
          <c:orientation val="minMax"/>
        </c:scaling>
        <c:delete val="1"/>
        <c:axPos val="b"/>
        <c:numFmt formatCode="General" sourceLinked="1"/>
        <c:majorTickMark val="out"/>
        <c:minorTickMark val="none"/>
        <c:tickLblPos val="none"/>
        <c:crossAx val="427325120"/>
        <c:crosses val="autoZero"/>
        <c:crossBetween val="between"/>
      </c:valAx>
      <c:spPr>
        <a:noFill/>
        <a:ln w="25354">
          <a:noFill/>
        </a:ln>
      </c:spPr>
    </c:plotArea>
    <c:plotVisOnly val="1"/>
    <c:dispBlanksAs val="gap"/>
    <c:showDLblsOverMax val="0"/>
  </c:chart>
  <c:spPr>
    <a:noFill/>
    <a:ln>
      <a:noFill/>
    </a:ln>
  </c:spPr>
  <c:txPr>
    <a:bodyPr/>
    <a:lstStyle/>
    <a:p>
      <a:pPr>
        <a:defRPr sz="342" b="0" i="0" u="none" strike="noStrike" baseline="0">
          <a:solidFill>
            <a:schemeClr val="tx1"/>
          </a:solidFill>
          <a:latin typeface="Arial"/>
          <a:ea typeface="Arial"/>
          <a:cs typeface="Arial"/>
        </a:defRPr>
      </a:pPr>
      <a:endParaRPr lang="pl-PL"/>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Arkusz1!$B$1</c:f>
              <c:strCache>
                <c:ptCount val="1"/>
                <c:pt idx="0">
                  <c:v>Kolumna1</c:v>
                </c:pt>
              </c:strCache>
            </c:strRef>
          </c:tx>
          <c:dPt>
            <c:idx val="0"/>
            <c:bubble3D val="0"/>
            <c:explosion val="8"/>
            <c:extLst>
              <c:ext xmlns:c16="http://schemas.microsoft.com/office/drawing/2014/chart" uri="{C3380CC4-5D6E-409C-BE32-E72D297353CC}">
                <c16:uniqueId val="{00000001-793A-4B48-9E91-82D7AA20C504}"/>
              </c:ext>
            </c:extLst>
          </c:dPt>
          <c:dLbls>
            <c:dLbl>
              <c:idx val="0"/>
              <c:layout>
                <c:manualLayout>
                  <c:x val="3.5242764553640879E-2"/>
                  <c:y val="-0.39981481481481485"/>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1-793A-4B48-9E91-82D7AA20C504}"/>
                </c:ext>
              </c:extLst>
            </c:dLbl>
            <c:dLbl>
              <c:idx val="1"/>
              <c:layout>
                <c:manualLayout>
                  <c:x val="-3.8840258300505477E-2"/>
                  <c:y val="0.28222222222222221"/>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2-793A-4B48-9E91-82D7AA20C504}"/>
                </c:ext>
              </c:extLst>
            </c:dLbl>
            <c:spPr>
              <a:noFill/>
              <a:ln>
                <a:noFill/>
              </a:ln>
              <a:effectLst/>
            </c:spPr>
            <c:txPr>
              <a:bodyPr/>
              <a:lstStyle/>
              <a:p>
                <a:pPr>
                  <a:defRPr sz="1197"/>
                </a:pPr>
                <a:endParaRPr lang="pl-PL"/>
              </a:p>
            </c:txPr>
            <c:showLegendKey val="0"/>
            <c:showVal val="0"/>
            <c:showCatName val="1"/>
            <c:showSerName val="0"/>
            <c:showPercent val="1"/>
            <c:showBubbleSize val="0"/>
            <c:separator> </c:separator>
            <c:showLeaderLines val="0"/>
            <c:extLst>
              <c:ext xmlns:c15="http://schemas.microsoft.com/office/drawing/2012/chart" uri="{CE6537A1-D6FC-4f65-9D91-7224C49458BB}"/>
            </c:extLst>
          </c:dLbls>
          <c:cat>
            <c:strRef>
              <c:f>Arkusz1!$A$2:$A$3</c:f>
              <c:strCache>
                <c:ptCount val="2"/>
                <c:pt idx="0">
                  <c:v>Kobiety</c:v>
                </c:pt>
                <c:pt idx="1">
                  <c:v>Mężczyźni</c:v>
                </c:pt>
              </c:strCache>
            </c:strRef>
          </c:cat>
          <c:val>
            <c:numRef>
              <c:f>Arkusz1!$B$2:$B$3</c:f>
              <c:numCache>
                <c:formatCode>General</c:formatCode>
                <c:ptCount val="2"/>
                <c:pt idx="0">
                  <c:v>12</c:v>
                </c:pt>
                <c:pt idx="1">
                  <c:v>6</c:v>
                </c:pt>
              </c:numCache>
            </c:numRef>
          </c:val>
          <c:extLst>
            <c:ext xmlns:c16="http://schemas.microsoft.com/office/drawing/2014/chart" uri="{C3380CC4-5D6E-409C-BE32-E72D297353CC}">
              <c16:uniqueId val="{00000003-793A-4B48-9E91-82D7AA20C504}"/>
            </c:ext>
          </c:extLst>
        </c:ser>
        <c:dLbls>
          <c:showLegendKey val="0"/>
          <c:showVal val="0"/>
          <c:showCatName val="1"/>
          <c:showSerName val="0"/>
          <c:showPercent val="1"/>
          <c:showBubbleSize val="0"/>
          <c:showLeaderLines val="0"/>
        </c:dLbls>
        <c:firstSliceAng val="22"/>
      </c:pieChart>
      <c:spPr>
        <a:noFill/>
        <a:ln w="25401">
          <a:noFill/>
        </a:ln>
      </c:spPr>
    </c:plotArea>
    <c:plotVisOnly val="1"/>
    <c:dispBlanksAs val="zero"/>
    <c:showDLblsOverMax val="0"/>
  </c:chart>
  <c:spPr>
    <a:noFill/>
  </c:spPr>
  <c:txPr>
    <a:bodyPr/>
    <a:lstStyle/>
    <a:p>
      <a:pPr>
        <a:defRPr sz="1795"/>
      </a:pPr>
      <a:endParaRPr lang="pl-PL"/>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8333333333333333"/>
          <c:y val="7.7639751552795039E-2"/>
          <c:w val="0.57500000000000062"/>
          <c:h val="0.85714285714285765"/>
        </c:manualLayout>
      </c:layout>
      <c:barChart>
        <c:barDir val="bar"/>
        <c:grouping val="clustered"/>
        <c:varyColors val="0"/>
        <c:ser>
          <c:idx val="0"/>
          <c:order val="0"/>
          <c:spPr>
            <a:solidFill>
              <a:srgbClr val="6699FF"/>
            </a:solidFill>
            <a:ln w="3175">
              <a:solidFill>
                <a:srgbClr val="003366"/>
              </a:solidFill>
              <a:prstDash val="solid"/>
            </a:ln>
            <a:effectLst>
              <a:outerShdw dist="35921" dir="2700000" algn="br">
                <a:srgbClr val="000000"/>
              </a:outerShdw>
            </a:effectLst>
          </c:spPr>
          <c:invertIfNegative val="0"/>
          <c:dLbls>
            <c:spPr>
              <a:noFill/>
              <a:ln w="18089">
                <a:noFill/>
              </a:ln>
            </c:spPr>
            <c:txPr>
              <a:bodyPr/>
              <a:lstStyle/>
              <a:p>
                <a:pPr>
                  <a:defRPr sz="1100"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Sheet1!$A$2:$A$22</c:f>
              <c:strCache>
                <c:ptCount val="21"/>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pt idx="13">
                  <c:v>2016/2017</c:v>
                </c:pt>
                <c:pt idx="14">
                  <c:v>2017/2018</c:v>
                </c:pt>
                <c:pt idx="15">
                  <c:v>2018/2019</c:v>
                </c:pt>
                <c:pt idx="16">
                  <c:v>2019/2020</c:v>
                </c:pt>
                <c:pt idx="17">
                  <c:v>2020/2021</c:v>
                </c:pt>
                <c:pt idx="18">
                  <c:v>2021/2022</c:v>
                </c:pt>
                <c:pt idx="19">
                  <c:v>2022/2023</c:v>
                </c:pt>
                <c:pt idx="20">
                  <c:v>2023/2024</c:v>
                </c:pt>
              </c:strCache>
            </c:strRef>
          </c:cat>
          <c:val>
            <c:numRef>
              <c:f>Sheet1!$B$2:$B$22</c:f>
              <c:numCache>
                <c:formatCode>General</c:formatCode>
                <c:ptCount val="21"/>
                <c:pt idx="0">
                  <c:v>8</c:v>
                </c:pt>
                <c:pt idx="1">
                  <c:v>42</c:v>
                </c:pt>
                <c:pt idx="2">
                  <c:v>96</c:v>
                </c:pt>
                <c:pt idx="3">
                  <c:v>14</c:v>
                </c:pt>
                <c:pt idx="4">
                  <c:v>37</c:v>
                </c:pt>
                <c:pt idx="5">
                  <c:v>11</c:v>
                </c:pt>
                <c:pt idx="6">
                  <c:v>4</c:v>
                </c:pt>
                <c:pt idx="7">
                  <c:v>6</c:v>
                </c:pt>
                <c:pt idx="8">
                  <c:v>1</c:v>
                </c:pt>
                <c:pt idx="9">
                  <c:v>2</c:v>
                </c:pt>
                <c:pt idx="10">
                  <c:v>37</c:v>
                </c:pt>
                <c:pt idx="11">
                  <c:v>6</c:v>
                </c:pt>
                <c:pt idx="12">
                  <c:v>13</c:v>
                </c:pt>
                <c:pt idx="13">
                  <c:v>12</c:v>
                </c:pt>
                <c:pt idx="14">
                  <c:v>3</c:v>
                </c:pt>
                <c:pt idx="15">
                  <c:v>19</c:v>
                </c:pt>
                <c:pt idx="16">
                  <c:v>0</c:v>
                </c:pt>
                <c:pt idx="17">
                  <c:v>1</c:v>
                </c:pt>
                <c:pt idx="18">
                  <c:v>2</c:v>
                </c:pt>
                <c:pt idx="19">
                  <c:v>0</c:v>
                </c:pt>
                <c:pt idx="20">
                  <c:v>2</c:v>
                </c:pt>
              </c:numCache>
            </c:numRef>
          </c:val>
          <c:extLst>
            <c:ext xmlns:c16="http://schemas.microsoft.com/office/drawing/2014/chart" uri="{C3380CC4-5D6E-409C-BE32-E72D297353CC}">
              <c16:uniqueId val="{00000000-9DB5-49A2-A42E-DA4810895E92}"/>
            </c:ext>
          </c:extLst>
        </c:ser>
        <c:dLbls>
          <c:showLegendKey val="0"/>
          <c:showVal val="0"/>
          <c:showCatName val="0"/>
          <c:showSerName val="0"/>
          <c:showPercent val="0"/>
          <c:showBubbleSize val="0"/>
        </c:dLbls>
        <c:gapWidth val="150"/>
        <c:axId val="427326296"/>
        <c:axId val="427329040"/>
      </c:barChart>
      <c:catAx>
        <c:axId val="427326296"/>
        <c:scaling>
          <c:orientation val="minMax"/>
        </c:scaling>
        <c:delete val="0"/>
        <c:axPos val="l"/>
        <c:numFmt formatCode="General" sourceLinked="1"/>
        <c:majorTickMark val="out"/>
        <c:minorTickMark val="none"/>
        <c:tickLblPos val="nextTo"/>
        <c:spPr>
          <a:ln w="2263">
            <a:solidFill>
              <a:schemeClr val="tx1"/>
            </a:solidFill>
            <a:prstDash val="solid"/>
          </a:ln>
        </c:spPr>
        <c:txPr>
          <a:bodyPr rot="0" vert="horz"/>
          <a:lstStyle/>
          <a:p>
            <a:pPr>
              <a:defRPr sz="1100" b="1" i="0" u="none" strike="noStrike" baseline="0">
                <a:solidFill>
                  <a:schemeClr val="tx1"/>
                </a:solidFill>
                <a:latin typeface="Arial"/>
                <a:ea typeface="Arial"/>
                <a:cs typeface="Arial"/>
              </a:defRPr>
            </a:pPr>
            <a:endParaRPr lang="pl-PL"/>
          </a:p>
        </c:txPr>
        <c:crossAx val="427329040"/>
        <c:crosses val="autoZero"/>
        <c:auto val="1"/>
        <c:lblAlgn val="ctr"/>
        <c:lblOffset val="100"/>
        <c:tickLblSkip val="1"/>
        <c:tickMarkSkip val="1"/>
        <c:noMultiLvlLbl val="0"/>
      </c:catAx>
      <c:valAx>
        <c:axId val="427329040"/>
        <c:scaling>
          <c:orientation val="minMax"/>
        </c:scaling>
        <c:delete val="1"/>
        <c:axPos val="b"/>
        <c:numFmt formatCode="General" sourceLinked="1"/>
        <c:majorTickMark val="out"/>
        <c:minorTickMark val="none"/>
        <c:tickLblPos val="none"/>
        <c:crossAx val="427326296"/>
        <c:crosses val="autoZero"/>
        <c:crossBetween val="between"/>
      </c:valAx>
      <c:spPr>
        <a:noFill/>
        <a:ln w="25398">
          <a:noFill/>
        </a:ln>
      </c:spPr>
    </c:plotArea>
    <c:plotVisOnly val="1"/>
    <c:dispBlanksAs val="gap"/>
    <c:showDLblsOverMax val="0"/>
  </c:chart>
  <c:spPr>
    <a:noFill/>
    <a:ln>
      <a:noFill/>
    </a:ln>
  </c:spPr>
  <c:txPr>
    <a:bodyPr/>
    <a:lstStyle/>
    <a:p>
      <a:pPr>
        <a:defRPr sz="409" b="0" i="0" u="none" strike="noStrike" baseline="0">
          <a:solidFill>
            <a:schemeClr val="tx1"/>
          </a:solidFill>
          <a:latin typeface="Arial"/>
          <a:ea typeface="Arial"/>
          <a:cs typeface="Arial"/>
        </a:defRPr>
      </a:pPr>
      <a:endParaRPr lang="pl-PL"/>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8333333333333333"/>
          <c:y val="7.7639751552795039E-2"/>
          <c:w val="0.57500000000000062"/>
          <c:h val="0.85714285714285765"/>
        </c:manualLayout>
      </c:layout>
      <c:barChart>
        <c:barDir val="bar"/>
        <c:grouping val="clustered"/>
        <c:varyColors val="0"/>
        <c:ser>
          <c:idx val="0"/>
          <c:order val="0"/>
          <c:spPr>
            <a:solidFill>
              <a:srgbClr val="6699FF"/>
            </a:solidFill>
            <a:ln w="3173">
              <a:solidFill>
                <a:srgbClr val="003366"/>
              </a:solidFill>
              <a:prstDash val="solid"/>
            </a:ln>
            <a:effectLst>
              <a:outerShdw dist="35921" dir="2700000" algn="br">
                <a:srgbClr val="000000"/>
              </a:outerShdw>
            </a:effectLst>
          </c:spPr>
          <c:invertIfNegative val="0"/>
          <c:dLbls>
            <c:spPr>
              <a:noFill/>
              <a:ln w="15924">
                <a:noFill/>
              </a:ln>
            </c:spPr>
            <c:txPr>
              <a:bodyPr/>
              <a:lstStyle/>
              <a:p>
                <a:pPr>
                  <a:defRPr sz="1100" b="1" i="0" u="none" strike="noStrike" baseline="0">
                    <a:solidFill>
                      <a:srgbClr val="003366"/>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Sheet1!$A$2:$A$22</c:f>
              <c:strCache>
                <c:ptCount val="21"/>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pt idx="13">
                  <c:v>2016/2017</c:v>
                </c:pt>
                <c:pt idx="14">
                  <c:v>2017/2018</c:v>
                </c:pt>
                <c:pt idx="15">
                  <c:v>2018/2019</c:v>
                </c:pt>
                <c:pt idx="16">
                  <c:v>2019/2020</c:v>
                </c:pt>
                <c:pt idx="17">
                  <c:v>2020/2021</c:v>
                </c:pt>
                <c:pt idx="18">
                  <c:v>2021/2022</c:v>
                </c:pt>
                <c:pt idx="19">
                  <c:v>2022/2023</c:v>
                </c:pt>
                <c:pt idx="20">
                  <c:v>2023/2024</c:v>
                </c:pt>
              </c:strCache>
            </c:strRef>
          </c:cat>
          <c:val>
            <c:numRef>
              <c:f>Sheet1!$B$2:$B$22</c:f>
              <c:numCache>
                <c:formatCode>General</c:formatCode>
                <c:ptCount val="21"/>
                <c:pt idx="0">
                  <c:v>448</c:v>
                </c:pt>
                <c:pt idx="1">
                  <c:v>229</c:v>
                </c:pt>
                <c:pt idx="2">
                  <c:v>361</c:v>
                </c:pt>
                <c:pt idx="3">
                  <c:v>416</c:v>
                </c:pt>
                <c:pt idx="4">
                  <c:v>493</c:v>
                </c:pt>
                <c:pt idx="5">
                  <c:v>511</c:v>
                </c:pt>
                <c:pt idx="6">
                  <c:v>514</c:v>
                </c:pt>
                <c:pt idx="7">
                  <c:v>693</c:v>
                </c:pt>
                <c:pt idx="8">
                  <c:v>529</c:v>
                </c:pt>
                <c:pt idx="9">
                  <c:v>342</c:v>
                </c:pt>
                <c:pt idx="10">
                  <c:v>528</c:v>
                </c:pt>
                <c:pt idx="11">
                  <c:v>389</c:v>
                </c:pt>
                <c:pt idx="12">
                  <c:v>309</c:v>
                </c:pt>
                <c:pt idx="13">
                  <c:v>454</c:v>
                </c:pt>
                <c:pt idx="14">
                  <c:v>312</c:v>
                </c:pt>
                <c:pt idx="15">
                  <c:v>180</c:v>
                </c:pt>
                <c:pt idx="16">
                  <c:v>97</c:v>
                </c:pt>
                <c:pt idx="17">
                  <c:v>68</c:v>
                </c:pt>
                <c:pt idx="18">
                  <c:v>69</c:v>
                </c:pt>
                <c:pt idx="19">
                  <c:v>49</c:v>
                </c:pt>
                <c:pt idx="20">
                  <c:v>40</c:v>
                </c:pt>
              </c:numCache>
            </c:numRef>
          </c:val>
          <c:extLst>
            <c:ext xmlns:c16="http://schemas.microsoft.com/office/drawing/2014/chart" uri="{C3380CC4-5D6E-409C-BE32-E72D297353CC}">
              <c16:uniqueId val="{00000000-C61D-4DD0-A1FE-7390CB20C71D}"/>
            </c:ext>
          </c:extLst>
        </c:ser>
        <c:dLbls>
          <c:showLegendKey val="0"/>
          <c:showVal val="0"/>
          <c:showCatName val="0"/>
          <c:showSerName val="0"/>
          <c:showPercent val="0"/>
          <c:showBubbleSize val="0"/>
        </c:dLbls>
        <c:gapWidth val="150"/>
        <c:axId val="427327080"/>
        <c:axId val="427324336"/>
      </c:barChart>
      <c:catAx>
        <c:axId val="427327080"/>
        <c:scaling>
          <c:orientation val="minMax"/>
        </c:scaling>
        <c:delete val="0"/>
        <c:axPos val="l"/>
        <c:numFmt formatCode="General" sourceLinked="1"/>
        <c:majorTickMark val="out"/>
        <c:minorTickMark val="none"/>
        <c:tickLblPos val="nextTo"/>
        <c:spPr>
          <a:ln w="1991">
            <a:solidFill>
              <a:schemeClr val="tx1"/>
            </a:solidFill>
            <a:prstDash val="solid"/>
          </a:ln>
        </c:spPr>
        <c:txPr>
          <a:bodyPr rot="0" vert="horz"/>
          <a:lstStyle/>
          <a:p>
            <a:pPr>
              <a:defRPr sz="1100" b="1" i="0" u="none" strike="noStrike" baseline="0">
                <a:solidFill>
                  <a:srgbClr val="003366"/>
                </a:solidFill>
                <a:latin typeface="Arial"/>
                <a:ea typeface="Arial"/>
                <a:cs typeface="Arial"/>
              </a:defRPr>
            </a:pPr>
            <a:endParaRPr lang="pl-PL"/>
          </a:p>
        </c:txPr>
        <c:crossAx val="427324336"/>
        <c:crosses val="autoZero"/>
        <c:auto val="1"/>
        <c:lblAlgn val="ctr"/>
        <c:lblOffset val="100"/>
        <c:tickLblSkip val="1"/>
        <c:tickMarkSkip val="1"/>
        <c:noMultiLvlLbl val="0"/>
      </c:catAx>
      <c:valAx>
        <c:axId val="427324336"/>
        <c:scaling>
          <c:orientation val="minMax"/>
        </c:scaling>
        <c:delete val="1"/>
        <c:axPos val="b"/>
        <c:numFmt formatCode="General" sourceLinked="1"/>
        <c:majorTickMark val="out"/>
        <c:minorTickMark val="none"/>
        <c:tickLblPos val="none"/>
        <c:crossAx val="427327080"/>
        <c:crosses val="autoZero"/>
        <c:crossBetween val="between"/>
      </c:valAx>
      <c:spPr>
        <a:noFill/>
        <a:ln w="25381">
          <a:noFill/>
        </a:ln>
      </c:spPr>
    </c:plotArea>
    <c:plotVisOnly val="1"/>
    <c:dispBlanksAs val="gap"/>
    <c:showDLblsOverMax val="0"/>
  </c:chart>
  <c:spPr>
    <a:noFill/>
    <a:ln>
      <a:noFill/>
    </a:ln>
  </c:spPr>
  <c:txPr>
    <a:bodyPr/>
    <a:lstStyle/>
    <a:p>
      <a:pPr>
        <a:defRPr sz="365" b="0" i="0" u="none" strike="noStrike" baseline="0">
          <a:solidFill>
            <a:srgbClr val="003366"/>
          </a:solidFill>
          <a:latin typeface="Arial"/>
          <a:ea typeface="Arial"/>
          <a:cs typeface="Arial"/>
        </a:defRPr>
      </a:pPr>
      <a:endParaRPr lang="pl-PL"/>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Arkusz1!$B$1</c:f>
              <c:strCache>
                <c:ptCount val="1"/>
                <c:pt idx="0">
                  <c:v>Kolumna1</c:v>
                </c:pt>
              </c:strCache>
            </c:strRef>
          </c:tx>
          <c:explosion val="8"/>
          <c:dLbls>
            <c:dLbl>
              <c:idx val="1"/>
              <c:layout>
                <c:manualLayout>
                  <c:x val="7.9942173488119703E-2"/>
                  <c:y val="0.10096362433862434"/>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0-7522-4489-9717-B59B0A2F04A7}"/>
                </c:ext>
              </c:extLst>
            </c:dLbl>
            <c:spPr>
              <a:noFill/>
              <a:ln>
                <a:noFill/>
              </a:ln>
              <a:effectLst/>
            </c:spPr>
            <c:txPr>
              <a:bodyPr/>
              <a:lstStyle/>
              <a:p>
                <a:pPr>
                  <a:defRPr sz="1197"/>
                </a:pPr>
                <a:endParaRPr lang="pl-PL"/>
              </a:p>
            </c:txPr>
            <c:showLegendKey val="0"/>
            <c:showVal val="0"/>
            <c:showCatName val="1"/>
            <c:showSerName val="0"/>
            <c:showPercent val="1"/>
            <c:showBubbleSize val="0"/>
            <c:separator> </c:separator>
            <c:showLeaderLines val="1"/>
            <c:extLst>
              <c:ext xmlns:c15="http://schemas.microsoft.com/office/drawing/2012/chart" uri="{CE6537A1-D6FC-4f65-9D91-7224C49458BB}"/>
            </c:extLst>
          </c:dLbls>
          <c:cat>
            <c:strRef>
              <c:f>Arkusz1!$A$2:$A$3</c:f>
              <c:strCache>
                <c:ptCount val="2"/>
                <c:pt idx="0">
                  <c:v>Kobiety</c:v>
                </c:pt>
                <c:pt idx="1">
                  <c:v>Mężczyźni</c:v>
                </c:pt>
              </c:strCache>
            </c:strRef>
          </c:cat>
          <c:val>
            <c:numRef>
              <c:f>Arkusz1!$B$2:$B$3</c:f>
              <c:numCache>
                <c:formatCode>General</c:formatCode>
                <c:ptCount val="2"/>
                <c:pt idx="0">
                  <c:v>18</c:v>
                </c:pt>
                <c:pt idx="1">
                  <c:v>22</c:v>
                </c:pt>
              </c:numCache>
            </c:numRef>
          </c:val>
          <c:extLst>
            <c:ext xmlns:c16="http://schemas.microsoft.com/office/drawing/2014/chart" uri="{C3380CC4-5D6E-409C-BE32-E72D297353CC}">
              <c16:uniqueId val="{00000001-7522-4489-9717-B59B0A2F04A7}"/>
            </c:ext>
          </c:extLst>
        </c:ser>
        <c:dLbls>
          <c:showLegendKey val="0"/>
          <c:showVal val="0"/>
          <c:showCatName val="1"/>
          <c:showSerName val="0"/>
          <c:showPercent val="1"/>
          <c:showBubbleSize val="0"/>
          <c:showLeaderLines val="1"/>
        </c:dLbls>
        <c:firstSliceAng val="13"/>
      </c:pieChart>
      <c:spPr>
        <a:noFill/>
        <a:ln w="25401">
          <a:noFill/>
        </a:ln>
      </c:spPr>
    </c:plotArea>
    <c:plotVisOnly val="1"/>
    <c:dispBlanksAs val="zero"/>
    <c:showDLblsOverMax val="0"/>
  </c:chart>
  <c:spPr>
    <a:noFill/>
  </c:spPr>
  <c:txPr>
    <a:bodyPr/>
    <a:lstStyle/>
    <a:p>
      <a:pPr>
        <a:defRPr sz="1795"/>
      </a:pPr>
      <a:endParaRPr lang="pl-PL"/>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3"/>
    </mc:Choice>
    <mc:Fallback>
      <c:style val="3"/>
    </mc:Fallback>
  </mc:AlternateContent>
  <c:chart>
    <c:title>
      <c:overlay val="0"/>
    </c:title>
    <c:autoTitleDeleted val="0"/>
    <c:plotArea>
      <c:layout>
        <c:manualLayout>
          <c:layoutTarget val="inner"/>
          <c:xMode val="edge"/>
          <c:yMode val="edge"/>
          <c:x val="0.26656628536684046"/>
          <c:y val="0.13588382996062437"/>
          <c:w val="0.50514477956168202"/>
          <c:h val="0.77419155637978487"/>
        </c:manualLayout>
      </c:layout>
      <c:pieChart>
        <c:varyColors val="1"/>
        <c:ser>
          <c:idx val="0"/>
          <c:order val="0"/>
          <c:tx>
            <c:strRef>
              <c:f>Sheet1!$B$1</c:f>
              <c:strCache>
                <c:ptCount val="1"/>
              </c:strCache>
            </c:strRef>
          </c:tx>
          <c:explosion val="25"/>
          <c:dPt>
            <c:idx val="0"/>
            <c:bubble3D val="0"/>
            <c:explosion val="6"/>
            <c:extLst>
              <c:ext xmlns:c16="http://schemas.microsoft.com/office/drawing/2014/chart" uri="{C3380CC4-5D6E-409C-BE32-E72D297353CC}">
                <c16:uniqueId val="{00000001-6710-4D6C-BDC3-215197758960}"/>
              </c:ext>
            </c:extLst>
          </c:dPt>
          <c:dPt>
            <c:idx val="1"/>
            <c:bubble3D val="0"/>
            <c:explosion val="5"/>
            <c:extLst>
              <c:ext xmlns:c16="http://schemas.microsoft.com/office/drawing/2014/chart" uri="{C3380CC4-5D6E-409C-BE32-E72D297353CC}">
                <c16:uniqueId val="{00000003-6710-4D6C-BDC3-215197758960}"/>
              </c:ext>
            </c:extLst>
          </c:dPt>
          <c:dPt>
            <c:idx val="2"/>
            <c:bubble3D val="0"/>
            <c:explosion val="12"/>
            <c:extLst>
              <c:ext xmlns:c16="http://schemas.microsoft.com/office/drawing/2014/chart" uri="{C3380CC4-5D6E-409C-BE32-E72D297353CC}">
                <c16:uniqueId val="{00000005-6710-4D6C-BDC3-215197758960}"/>
              </c:ext>
            </c:extLst>
          </c:dPt>
          <c:dPt>
            <c:idx val="3"/>
            <c:bubble3D val="0"/>
            <c:explosion val="9"/>
            <c:extLst>
              <c:ext xmlns:c16="http://schemas.microsoft.com/office/drawing/2014/chart" uri="{C3380CC4-5D6E-409C-BE32-E72D297353CC}">
                <c16:uniqueId val="{00000007-6710-4D6C-BDC3-215197758960}"/>
              </c:ext>
            </c:extLst>
          </c:dPt>
          <c:dLbls>
            <c:dLbl>
              <c:idx val="0"/>
              <c:layout>
                <c:manualLayout>
                  <c:x val="-4.2106846122034657E-2"/>
                  <c:y val="8.7090523317770646E-2"/>
                </c:manualLayout>
              </c:layout>
              <c:tx>
                <c:rich>
                  <a:bodyPr/>
                  <a:lstStyle/>
                  <a:p>
                    <a:pPr>
                      <a:defRPr/>
                    </a:pPr>
                    <a:r>
                      <a:rPr lang="pl-PL" sz="1604" dirty="0"/>
                      <a:t>Krótkie wyjaśnienie – porada na bieżąco (1-2 wizyty, do 2 tygodni)
46%</a:t>
                    </a:r>
                    <a:endParaRPr lang="pl-PL" sz="1602" dirty="0"/>
                  </a:p>
                </c:rich>
              </c:tx>
              <c:spPr/>
              <c:dLblPos val="bestFi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6710-4D6C-BDC3-215197758960}"/>
                </c:ext>
              </c:extLst>
            </c:dLbl>
            <c:dLbl>
              <c:idx val="1"/>
              <c:layout>
                <c:manualLayout>
                  <c:x val="2.3553279103953984E-2"/>
                  <c:y val="-0.18972837748075369"/>
                </c:manualLayout>
              </c:layout>
              <c:tx>
                <c:rich>
                  <a:bodyPr/>
                  <a:lstStyle/>
                  <a:p>
                    <a:pPr>
                      <a:defRPr/>
                    </a:pPr>
                    <a:r>
                      <a:rPr lang="pl-PL" sz="1604" dirty="0"/>
                      <a:t>Kilka wizyt (od 2 tygodni do 2 miesięcy)
43%</a:t>
                    </a:r>
                    <a:endParaRPr lang="pl-PL" sz="1602" dirty="0"/>
                  </a:p>
                </c:rich>
              </c:tx>
              <c:spPr/>
              <c:dLblPos val="bestFi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6710-4D6C-BDC3-215197758960}"/>
                </c:ext>
              </c:extLst>
            </c:dLbl>
            <c:dLbl>
              <c:idx val="2"/>
              <c:layout>
                <c:manualLayout>
                  <c:x val="0.20488968605938834"/>
                  <c:y val="-9.1034640950774393E-3"/>
                </c:manualLayout>
              </c:layout>
              <c:tx>
                <c:rich>
                  <a:bodyPr/>
                  <a:lstStyle/>
                  <a:p>
                    <a:pPr>
                      <a:defRPr/>
                    </a:pPr>
                    <a:r>
                      <a:rPr lang="pl-PL" sz="1604" dirty="0"/>
                      <a:t>Powyżej 2 miesięcy do roku
10%</a:t>
                    </a:r>
                    <a:endParaRPr lang="pl-PL" sz="1602" dirty="0"/>
                  </a:p>
                </c:rich>
              </c:tx>
              <c:spPr/>
              <c:dLblPos val="bestFi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6710-4D6C-BDC3-215197758960}"/>
                </c:ext>
              </c:extLst>
            </c:dLbl>
            <c:dLbl>
              <c:idx val="3"/>
              <c:layout>
                <c:manualLayout>
                  <c:x val="-4.8057467976890103E-2"/>
                  <c:y val="1.7203829999523509E-2"/>
                </c:manualLayout>
              </c:layout>
              <c:tx>
                <c:rich>
                  <a:bodyPr/>
                  <a:lstStyle/>
                  <a:p>
                    <a:pPr>
                      <a:defRPr/>
                    </a:pPr>
                    <a:r>
                      <a:rPr lang="en-US" sz="1604" dirty="0" err="1"/>
                      <a:t>Rok</a:t>
                    </a:r>
                    <a:r>
                      <a:rPr lang="en-US" sz="1604" dirty="0"/>
                      <a:t> i </a:t>
                    </a:r>
                    <a:r>
                      <a:rPr lang="en-US" sz="1604" dirty="0" err="1"/>
                      <a:t>więcej</a:t>
                    </a:r>
                    <a:r>
                      <a:rPr lang="en-US" sz="1604" dirty="0"/>
                      <a:t>
1%</a:t>
                    </a:r>
                    <a:endParaRPr lang="en-US" sz="1602" dirty="0"/>
                  </a:p>
                </c:rich>
              </c:tx>
              <c:spPr/>
              <c:dLblPos val="bestFi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6710-4D6C-BDC3-215197758960}"/>
                </c:ext>
              </c:extLst>
            </c:dLbl>
            <c:numFmt formatCode="0%" sourceLinked="0"/>
            <c:spPr>
              <a:noFill/>
              <a:ln>
                <a:noFill/>
              </a:ln>
              <a:effectLst/>
            </c:spPr>
            <c:showLegendKey val="0"/>
            <c:showVal val="0"/>
            <c:showCatName val="1"/>
            <c:showSerName val="0"/>
            <c:showPercent val="1"/>
            <c:showBubbleSize val="0"/>
            <c:showLeaderLines val="1"/>
            <c:extLst>
              <c:ext xmlns:c15="http://schemas.microsoft.com/office/drawing/2012/chart" uri="{CE6537A1-D6FC-4f65-9D91-7224C49458BB}"/>
            </c:extLst>
          </c:dLbls>
          <c:cat>
            <c:strRef>
              <c:f>Sheet1!$A$2:$A$5</c:f>
              <c:strCache>
                <c:ptCount val="4"/>
                <c:pt idx="0">
                  <c:v>Krótkie wyjaśnienie – porada na bieżąco (1-2 wizyty, do 2 tygodni)</c:v>
                </c:pt>
                <c:pt idx="1">
                  <c:v>Kilka wizyt (od 2 tygodni do 2 miesięcy)</c:v>
                </c:pt>
                <c:pt idx="2">
                  <c:v>Powyżej 2 miesięcy do roku</c:v>
                </c:pt>
                <c:pt idx="3">
                  <c:v>Rok i więcej</c:v>
                </c:pt>
              </c:strCache>
            </c:strRef>
          </c:cat>
          <c:val>
            <c:numRef>
              <c:f>Sheet1!$B$2:$B$5</c:f>
              <c:numCache>
                <c:formatCode>General</c:formatCode>
                <c:ptCount val="4"/>
                <c:pt idx="0">
                  <c:v>43</c:v>
                </c:pt>
                <c:pt idx="1">
                  <c:v>46</c:v>
                </c:pt>
                <c:pt idx="2">
                  <c:v>10</c:v>
                </c:pt>
                <c:pt idx="3">
                  <c:v>1</c:v>
                </c:pt>
              </c:numCache>
            </c:numRef>
          </c:val>
          <c:extLst>
            <c:ext xmlns:c16="http://schemas.microsoft.com/office/drawing/2014/chart" uri="{C3380CC4-5D6E-409C-BE32-E72D297353CC}">
              <c16:uniqueId val="{00000008-6710-4D6C-BDC3-215197758960}"/>
            </c:ext>
          </c:extLst>
        </c:ser>
        <c:dLbls>
          <c:showLegendKey val="0"/>
          <c:showVal val="0"/>
          <c:showCatName val="1"/>
          <c:showSerName val="0"/>
          <c:showPercent val="1"/>
          <c:showBubbleSize val="0"/>
          <c:showLeaderLines val="1"/>
        </c:dLbls>
        <c:firstSliceAng val="195"/>
      </c:pieChart>
      <c:spPr>
        <a:noFill/>
        <a:ln w="25413">
          <a:noFill/>
        </a:ln>
      </c:spPr>
    </c:plotArea>
    <c:plotVisOnly val="1"/>
    <c:dispBlanksAs val="zero"/>
    <c:showDLblsOverMax val="0"/>
  </c:chart>
  <c:txPr>
    <a:bodyPr/>
    <a:lstStyle/>
    <a:p>
      <a:pPr>
        <a:defRPr sz="1803"/>
      </a:pPr>
      <a:endParaRPr lang="pl-PL"/>
    </a:p>
  </c:txPr>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Arkusz1!$B$1</c:f>
              <c:strCache>
                <c:ptCount val="1"/>
                <c:pt idx="0">
                  <c:v>Kolumna1</c:v>
                </c:pt>
              </c:strCache>
            </c:strRef>
          </c:tx>
          <c:explosion val="25"/>
          <c:dPt>
            <c:idx val="0"/>
            <c:bubble3D val="0"/>
            <c:explosion val="13"/>
            <c:extLst>
              <c:ext xmlns:c16="http://schemas.microsoft.com/office/drawing/2014/chart" uri="{C3380CC4-5D6E-409C-BE32-E72D297353CC}">
                <c16:uniqueId val="{00000001-D5AE-43DC-9275-7680C713738D}"/>
              </c:ext>
            </c:extLst>
          </c:dPt>
          <c:dPt>
            <c:idx val="1"/>
            <c:bubble3D val="0"/>
            <c:explosion val="10"/>
            <c:extLst>
              <c:ext xmlns:c16="http://schemas.microsoft.com/office/drawing/2014/chart" uri="{C3380CC4-5D6E-409C-BE32-E72D297353CC}">
                <c16:uniqueId val="{00000003-D5AE-43DC-9275-7680C713738D}"/>
              </c:ext>
            </c:extLst>
          </c:dPt>
          <c:dPt>
            <c:idx val="2"/>
            <c:bubble3D val="0"/>
            <c:explosion val="11"/>
            <c:spPr>
              <a:solidFill>
                <a:schemeClr val="tx2">
                  <a:lumMod val="75000"/>
                </a:schemeClr>
              </a:solidFill>
            </c:spPr>
            <c:extLst>
              <c:ext xmlns:c16="http://schemas.microsoft.com/office/drawing/2014/chart" uri="{C3380CC4-5D6E-409C-BE32-E72D297353CC}">
                <c16:uniqueId val="{00000005-D5AE-43DC-9275-7680C713738D}"/>
              </c:ext>
            </c:extLst>
          </c:dPt>
          <c:dPt>
            <c:idx val="3"/>
            <c:bubble3D val="0"/>
            <c:explosion val="13"/>
            <c:extLst>
              <c:ext xmlns:c16="http://schemas.microsoft.com/office/drawing/2014/chart" uri="{C3380CC4-5D6E-409C-BE32-E72D297353CC}">
                <c16:uniqueId val="{00000007-D5AE-43DC-9275-7680C713738D}"/>
              </c:ext>
            </c:extLst>
          </c:dPt>
          <c:dPt>
            <c:idx val="4"/>
            <c:bubble3D val="0"/>
            <c:explosion val="13"/>
            <c:extLst>
              <c:ext xmlns:c16="http://schemas.microsoft.com/office/drawing/2014/chart" uri="{C3380CC4-5D6E-409C-BE32-E72D297353CC}">
                <c16:uniqueId val="{00000009-D5AE-43DC-9275-7680C713738D}"/>
              </c:ext>
            </c:extLst>
          </c:dPt>
          <c:dLbls>
            <c:spPr>
              <a:noFill/>
              <a:ln>
                <a:noFill/>
              </a:ln>
              <a:effectLst/>
            </c:spPr>
            <c:txPr>
              <a:bodyPr wrap="square" lIns="38100" tIns="19050" rIns="38100" bIns="19050" anchor="ctr">
                <a:spAutoFit/>
              </a:bodyPr>
              <a:lstStyle/>
              <a:p>
                <a:pPr>
                  <a:defRPr sz="1600" baseline="0">
                    <a:latin typeface="Arial" panose="020B0604020202020204" pitchFamily="34" charset="0"/>
                  </a:defRPr>
                </a:pPr>
                <a:endParaRPr lang="pl-PL"/>
              </a:p>
            </c:txPr>
            <c:showLegendKey val="0"/>
            <c:showVal val="0"/>
            <c:showCatName val="1"/>
            <c:showSerName val="0"/>
            <c:showPercent val="1"/>
            <c:showBubbleSize val="0"/>
            <c:showLeaderLines val="1"/>
            <c:extLst>
              <c:ext xmlns:c15="http://schemas.microsoft.com/office/drawing/2012/chart" uri="{CE6537A1-D6FC-4f65-9D91-7224C49458BB}"/>
            </c:extLst>
          </c:dLbls>
          <c:cat>
            <c:strRef>
              <c:f>Arkusz1!$A$2:$A$8</c:f>
              <c:strCache>
                <c:ptCount val="7"/>
                <c:pt idx="0">
                  <c:v>Rodzina</c:v>
                </c:pt>
                <c:pt idx="1">
                  <c:v>Znajomi</c:v>
                </c:pt>
                <c:pt idx="2">
                  <c:v>Media</c:v>
                </c:pt>
                <c:pt idx="3">
                  <c:v>Ulotka</c:v>
                </c:pt>
                <c:pt idx="4">
                  <c:v>Internet</c:v>
                </c:pt>
                <c:pt idx="5">
                  <c:v>NGO i instytucje</c:v>
                </c:pt>
                <c:pt idx="6">
                  <c:v>Inne</c:v>
                </c:pt>
              </c:strCache>
            </c:strRef>
          </c:cat>
          <c:val>
            <c:numRef>
              <c:f>Arkusz1!$B$2:$B$8</c:f>
              <c:numCache>
                <c:formatCode>General</c:formatCode>
                <c:ptCount val="7"/>
                <c:pt idx="0">
                  <c:v>9</c:v>
                </c:pt>
                <c:pt idx="1">
                  <c:v>24</c:v>
                </c:pt>
                <c:pt idx="2">
                  <c:v>7</c:v>
                </c:pt>
                <c:pt idx="3">
                  <c:v>9</c:v>
                </c:pt>
                <c:pt idx="4">
                  <c:v>39</c:v>
                </c:pt>
                <c:pt idx="5">
                  <c:v>1</c:v>
                </c:pt>
                <c:pt idx="6">
                  <c:v>11</c:v>
                </c:pt>
              </c:numCache>
            </c:numRef>
          </c:val>
          <c:extLst>
            <c:ext xmlns:c16="http://schemas.microsoft.com/office/drawing/2014/chart" uri="{C3380CC4-5D6E-409C-BE32-E72D297353CC}">
              <c16:uniqueId val="{0000000A-D5AE-43DC-9275-7680C713738D}"/>
            </c:ext>
          </c:extLst>
        </c:ser>
        <c:dLbls>
          <c:showLegendKey val="0"/>
          <c:showVal val="0"/>
          <c:showCatName val="0"/>
          <c:showSerName val="0"/>
          <c:showPercent val="0"/>
          <c:showBubbleSize val="0"/>
          <c:showLeaderLines val="1"/>
        </c:dLbls>
        <c:firstSliceAng val="0"/>
      </c:pieChart>
      <c:spPr>
        <a:noFill/>
        <a:ln w="25389">
          <a:noFill/>
        </a:ln>
      </c:spPr>
    </c:plotArea>
    <c:plotVisOnly val="1"/>
    <c:dispBlanksAs val="zero"/>
    <c:showDLblsOverMax val="0"/>
  </c:chart>
  <c:txPr>
    <a:bodyPr/>
    <a:lstStyle/>
    <a:p>
      <a:pPr>
        <a:defRPr sz="1798"/>
      </a:pPr>
      <a:endParaRPr lang="pl-PL"/>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Arkusz1!$B$1</c:f>
              <c:strCache>
                <c:ptCount val="1"/>
                <c:pt idx="0">
                  <c:v>Kolumna1</c:v>
                </c:pt>
              </c:strCache>
            </c:strRef>
          </c:tx>
          <c:explosion val="29"/>
          <c:dLbls>
            <c:dLbl>
              <c:idx val="0"/>
              <c:layout>
                <c:manualLayout>
                  <c:x val="5.2214297444338607E-2"/>
                  <c:y val="9.5831351309584524E-4"/>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0-CF4A-4759-9B6C-9FB4C3BA9246}"/>
                </c:ext>
              </c:extLst>
            </c:dLbl>
            <c:spPr>
              <a:noFill/>
              <a:ln>
                <a:noFill/>
              </a:ln>
              <a:effectLst/>
            </c:spPr>
            <c:showLegendKey val="0"/>
            <c:showVal val="0"/>
            <c:showCatName val="1"/>
            <c:showSerName val="0"/>
            <c:showPercent val="1"/>
            <c:showBubbleSize val="0"/>
            <c:showLeaderLines val="1"/>
            <c:extLst>
              <c:ext xmlns:c15="http://schemas.microsoft.com/office/drawing/2012/chart" uri="{CE6537A1-D6FC-4f65-9D91-7224C49458BB}"/>
            </c:extLst>
          </c:dLbls>
          <c:cat>
            <c:strRef>
              <c:f>Arkusz1!$A$2:$A$3</c:f>
              <c:strCache>
                <c:ptCount val="2"/>
                <c:pt idx="0">
                  <c:v>TAK</c:v>
                </c:pt>
                <c:pt idx="1">
                  <c:v>NIE</c:v>
                </c:pt>
              </c:strCache>
            </c:strRef>
          </c:cat>
          <c:val>
            <c:numRef>
              <c:f>Arkusz1!$B$2:$B$3</c:f>
              <c:numCache>
                <c:formatCode>0.00%</c:formatCode>
                <c:ptCount val="2"/>
                <c:pt idx="0">
                  <c:v>0.18</c:v>
                </c:pt>
                <c:pt idx="1">
                  <c:v>0.82</c:v>
                </c:pt>
              </c:numCache>
            </c:numRef>
          </c:val>
          <c:extLst>
            <c:ext xmlns:c16="http://schemas.microsoft.com/office/drawing/2014/chart" uri="{C3380CC4-5D6E-409C-BE32-E72D297353CC}">
              <c16:uniqueId val="{00000001-CF4A-4759-9B6C-9FB4C3BA9246}"/>
            </c:ext>
          </c:extLst>
        </c:ser>
        <c:dLbls>
          <c:showLegendKey val="0"/>
          <c:showVal val="0"/>
          <c:showCatName val="1"/>
          <c:showSerName val="0"/>
          <c:showPercent val="1"/>
          <c:showBubbleSize val="0"/>
          <c:showLeaderLines val="1"/>
        </c:dLbls>
        <c:firstSliceAng val="0"/>
      </c:pieChart>
      <c:spPr>
        <a:noFill/>
        <a:ln w="25360">
          <a:noFill/>
        </a:ln>
      </c:spPr>
    </c:plotArea>
    <c:plotVisOnly val="1"/>
    <c:dispBlanksAs val="zero"/>
    <c:showDLblsOverMax val="0"/>
  </c:chart>
  <c:txPr>
    <a:bodyPr/>
    <a:lstStyle/>
    <a:p>
      <a:pPr>
        <a:defRPr sz="1797"/>
      </a:pPr>
      <a:endParaRPr lang="pl-PL"/>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9429262632536103E-2"/>
          <c:y val="0.1495515566434637"/>
          <c:w val="0.94019139868124024"/>
          <c:h val="0.59655172413792557"/>
        </c:manualLayout>
      </c:layout>
      <c:barChart>
        <c:barDir val="col"/>
        <c:grouping val="clustered"/>
        <c:varyColors val="0"/>
        <c:dLbls>
          <c:showLegendKey val="0"/>
          <c:showVal val="0"/>
          <c:showCatName val="0"/>
          <c:showSerName val="0"/>
          <c:showPercent val="0"/>
          <c:showBubbleSize val="0"/>
        </c:dLbls>
        <c:gapWidth val="150"/>
        <c:axId val="423947056"/>
        <c:axId val="423948232"/>
      </c:barChart>
      <c:catAx>
        <c:axId val="423947056"/>
        <c:scaling>
          <c:orientation val="minMax"/>
        </c:scaling>
        <c:delete val="0"/>
        <c:axPos val="b"/>
        <c:numFmt formatCode="General" sourceLinked="1"/>
        <c:majorTickMark val="out"/>
        <c:minorTickMark val="none"/>
        <c:tickLblPos val="nextTo"/>
        <c:spPr>
          <a:ln w="3665">
            <a:solidFill>
              <a:schemeClr val="tx1"/>
            </a:solidFill>
            <a:prstDash val="solid"/>
          </a:ln>
        </c:spPr>
        <c:txPr>
          <a:bodyPr rot="-2700000" vert="horz"/>
          <a:lstStyle/>
          <a:p>
            <a:pPr>
              <a:defRPr sz="924" b="1" i="0" u="none" strike="noStrike" baseline="0">
                <a:solidFill>
                  <a:schemeClr val="tx1"/>
                </a:solidFill>
                <a:latin typeface="Arial"/>
                <a:ea typeface="Arial"/>
                <a:cs typeface="Arial"/>
              </a:defRPr>
            </a:pPr>
            <a:endParaRPr lang="pl-PL"/>
          </a:p>
        </c:txPr>
        <c:crossAx val="423948232"/>
        <c:crosses val="autoZero"/>
        <c:auto val="1"/>
        <c:lblAlgn val="ctr"/>
        <c:lblOffset val="100"/>
        <c:tickLblSkip val="1"/>
        <c:tickMarkSkip val="1"/>
        <c:noMultiLvlLbl val="0"/>
      </c:catAx>
      <c:valAx>
        <c:axId val="423948232"/>
        <c:scaling>
          <c:orientation val="minMax"/>
        </c:scaling>
        <c:delete val="1"/>
        <c:axPos val="l"/>
        <c:numFmt formatCode="General" sourceLinked="1"/>
        <c:majorTickMark val="out"/>
        <c:minorTickMark val="none"/>
        <c:tickLblPos val="none"/>
        <c:crossAx val="423947056"/>
        <c:crosses val="autoZero"/>
        <c:crossBetween val="between"/>
      </c:valAx>
      <c:spPr>
        <a:noFill/>
        <a:ln w="25400">
          <a:noFill/>
        </a:ln>
      </c:spPr>
    </c:plotArea>
    <c:plotVisOnly val="1"/>
    <c:dispBlanksAs val="gap"/>
    <c:showDLblsOverMax val="0"/>
  </c:chart>
  <c:spPr>
    <a:noFill/>
    <a:ln>
      <a:noFill/>
    </a:ln>
  </c:spPr>
  <c:txPr>
    <a:bodyPr/>
    <a:lstStyle/>
    <a:p>
      <a:pPr>
        <a:defRPr sz="2192" b="1" i="0" u="none" strike="noStrike" baseline="0">
          <a:solidFill>
            <a:schemeClr val="tx1"/>
          </a:solidFill>
          <a:latin typeface="Arial"/>
          <a:ea typeface="Arial"/>
          <a:cs typeface="Arial"/>
        </a:defRPr>
      </a:pPr>
      <a:endParaRPr lang="pl-PL"/>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Arkusz1!$B$1</c:f>
              <c:strCache>
                <c:ptCount val="1"/>
                <c:pt idx="0">
                  <c:v>Kolumna1</c:v>
                </c:pt>
              </c:strCache>
            </c:strRef>
          </c:tx>
          <c:explosion val="31"/>
          <c:dPt>
            <c:idx val="1"/>
            <c:bubble3D val="0"/>
            <c:explosion val="16"/>
            <c:extLst>
              <c:ext xmlns:c16="http://schemas.microsoft.com/office/drawing/2014/chart" uri="{C3380CC4-5D6E-409C-BE32-E72D297353CC}">
                <c16:uniqueId val="{00000001-97DA-4069-8B3C-959F2B5B90A9}"/>
              </c:ext>
            </c:extLst>
          </c:dPt>
          <c:dLbls>
            <c:dLbl>
              <c:idx val="0"/>
              <c:layout>
                <c:manualLayout>
                  <c:x val="7.5804184450796175E-3"/>
                  <c:y val="0"/>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2-97DA-4069-8B3C-959F2B5B90A9}"/>
                </c:ext>
              </c:extLst>
            </c:dLbl>
            <c:spPr>
              <a:noFill/>
              <a:ln>
                <a:noFill/>
              </a:ln>
              <a:effectLst/>
            </c:spPr>
            <c:showLegendKey val="0"/>
            <c:showVal val="0"/>
            <c:showCatName val="1"/>
            <c:showSerName val="0"/>
            <c:showPercent val="1"/>
            <c:showBubbleSize val="0"/>
            <c:showLeaderLines val="1"/>
            <c:extLst>
              <c:ext xmlns:c15="http://schemas.microsoft.com/office/drawing/2012/chart" uri="{CE6537A1-D6FC-4f65-9D91-7224C49458BB}"/>
            </c:extLst>
          </c:dLbls>
          <c:cat>
            <c:strRef>
              <c:f>Arkusz1!$A$2:$A$3</c:f>
              <c:strCache>
                <c:ptCount val="2"/>
                <c:pt idx="0">
                  <c:v>TAK</c:v>
                </c:pt>
                <c:pt idx="1">
                  <c:v>NIE</c:v>
                </c:pt>
              </c:strCache>
            </c:strRef>
          </c:cat>
          <c:val>
            <c:numRef>
              <c:f>Arkusz1!$B$2:$B$3</c:f>
              <c:numCache>
                <c:formatCode>0.00%</c:formatCode>
                <c:ptCount val="2"/>
                <c:pt idx="0">
                  <c:v>0.24</c:v>
                </c:pt>
                <c:pt idx="1">
                  <c:v>0.76</c:v>
                </c:pt>
              </c:numCache>
            </c:numRef>
          </c:val>
          <c:extLst>
            <c:ext xmlns:c16="http://schemas.microsoft.com/office/drawing/2014/chart" uri="{C3380CC4-5D6E-409C-BE32-E72D297353CC}">
              <c16:uniqueId val="{00000003-97DA-4069-8B3C-959F2B5B90A9}"/>
            </c:ext>
          </c:extLst>
        </c:ser>
        <c:dLbls>
          <c:showLegendKey val="0"/>
          <c:showVal val="0"/>
          <c:showCatName val="1"/>
          <c:showSerName val="0"/>
          <c:showPercent val="1"/>
          <c:showBubbleSize val="0"/>
          <c:showLeaderLines val="1"/>
        </c:dLbls>
        <c:firstSliceAng val="0"/>
      </c:pieChart>
      <c:spPr>
        <a:noFill/>
        <a:ln w="25360">
          <a:noFill/>
        </a:ln>
      </c:spPr>
    </c:plotArea>
    <c:plotVisOnly val="1"/>
    <c:dispBlanksAs val="zero"/>
    <c:showDLblsOverMax val="0"/>
  </c:chart>
  <c:txPr>
    <a:bodyPr/>
    <a:lstStyle/>
    <a:p>
      <a:pPr>
        <a:defRPr sz="1797"/>
      </a:pPr>
      <a:endParaRPr lang="pl-PL"/>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093287827076852E-2"/>
          <c:y val="2.6607538802660816E-2"/>
          <c:w val="0.95449374288964728"/>
          <c:h val="0.80266075388026559"/>
        </c:manualLayout>
      </c:layout>
      <c:barChart>
        <c:barDir val="col"/>
        <c:grouping val="clustered"/>
        <c:varyColors val="0"/>
        <c:ser>
          <c:idx val="0"/>
          <c:order val="0"/>
          <c:tx>
            <c:strRef>
              <c:f>Sheet1!$B$1</c:f>
              <c:strCache>
                <c:ptCount val="1"/>
                <c:pt idx="0">
                  <c:v>128</c:v>
                </c:pt>
              </c:strCache>
            </c:strRef>
          </c:tx>
          <c:spPr>
            <a:solidFill>
              <a:srgbClr val="6699FF"/>
            </a:solidFill>
            <a:ln w="3175">
              <a:solidFill>
                <a:srgbClr val="003366"/>
              </a:solidFill>
              <a:prstDash val="solid"/>
            </a:ln>
            <a:effectLst>
              <a:outerShdw dist="35921" dir="2700000" algn="br">
                <a:srgbClr val="000000"/>
              </a:outerShdw>
            </a:effectLst>
          </c:spPr>
          <c:invertIfNegative val="0"/>
          <c:cat>
            <c:strRef>
              <c:f>Sheet1!$A$2:$A$16</c:f>
              <c:strCache>
                <c:ptCount val="15"/>
                <c:pt idx="0">
                  <c:v>Karne</c:v>
                </c:pt>
                <c:pt idx="1">
                  <c:v>Cywilne</c:v>
                </c:pt>
                <c:pt idx="2">
                  <c:v>Rodzinne</c:v>
                </c:pt>
                <c:pt idx="3">
                  <c:v>Spadko-we</c:v>
                </c:pt>
                <c:pt idx="4">
                  <c:v>Praca i bezro-bocie</c:v>
                </c:pt>
                <c:pt idx="5">
                  <c:v>Świadcze-nia społeczne</c:v>
                </c:pt>
                <c:pt idx="6">
                  <c:v>Administra-cyjne</c:v>
                </c:pt>
                <c:pt idx="7">
                  <c:v>Lokalowe i spół-dzielcze</c:v>
                </c:pt>
                <c:pt idx="8">
                  <c:v>Finan-sowe</c:v>
                </c:pt>
                <c:pt idx="9">
                  <c:v>Przemoc wobec kobiet</c:v>
                </c:pt>
                <c:pt idx="10">
                  <c:v>Uchodźcy i cudzo-ziemcy</c:v>
                </c:pt>
                <c:pt idx="11">
                  <c:v>Niepełno-sprawni</c:v>
                </c:pt>
                <c:pt idx="12">
                  <c:v>Służba zdrowia</c:v>
                </c:pt>
                <c:pt idx="13">
                  <c:v>NGO</c:v>
                </c:pt>
                <c:pt idx="14">
                  <c:v>inne</c:v>
                </c:pt>
              </c:strCache>
            </c:strRef>
          </c:cat>
          <c:val>
            <c:numRef>
              <c:f>Sheet1!$B$2:$B$16</c:f>
              <c:numCache>
                <c:formatCode>General</c:formatCode>
                <c:ptCount val="15"/>
                <c:pt idx="0">
                  <c:v>32</c:v>
                </c:pt>
                <c:pt idx="1">
                  <c:v>31</c:v>
                </c:pt>
                <c:pt idx="2">
                  <c:v>38</c:v>
                </c:pt>
                <c:pt idx="3">
                  <c:v>25</c:v>
                </c:pt>
                <c:pt idx="4">
                  <c:v>10</c:v>
                </c:pt>
                <c:pt idx="5">
                  <c:v>8</c:v>
                </c:pt>
                <c:pt idx="6">
                  <c:v>12</c:v>
                </c:pt>
                <c:pt idx="7">
                  <c:v>9</c:v>
                </c:pt>
                <c:pt idx="8">
                  <c:v>9</c:v>
                </c:pt>
                <c:pt idx="9">
                  <c:v>2</c:v>
                </c:pt>
                <c:pt idx="10">
                  <c:v>5</c:v>
                </c:pt>
                <c:pt idx="11">
                  <c:v>5</c:v>
                </c:pt>
                <c:pt idx="12">
                  <c:v>4</c:v>
                </c:pt>
                <c:pt idx="13">
                  <c:v>0</c:v>
                </c:pt>
                <c:pt idx="14">
                  <c:v>0</c:v>
                </c:pt>
              </c:numCache>
            </c:numRef>
          </c:val>
          <c:extLst>
            <c:ext xmlns:c16="http://schemas.microsoft.com/office/drawing/2014/chart" uri="{C3380CC4-5D6E-409C-BE32-E72D297353CC}">
              <c16:uniqueId val="{00000000-B686-410E-A0D0-DACFF82079EB}"/>
            </c:ext>
          </c:extLst>
        </c:ser>
        <c:dLbls>
          <c:showLegendKey val="0"/>
          <c:showVal val="0"/>
          <c:showCatName val="0"/>
          <c:showSerName val="0"/>
          <c:showPercent val="0"/>
          <c:showBubbleSize val="0"/>
        </c:dLbls>
        <c:gapWidth val="150"/>
        <c:axId val="425385968"/>
        <c:axId val="425386360"/>
      </c:barChart>
      <c:catAx>
        <c:axId val="425385968"/>
        <c:scaling>
          <c:orientation val="minMax"/>
        </c:scaling>
        <c:delete val="0"/>
        <c:axPos val="b"/>
        <c:numFmt formatCode="General" sourceLinked="1"/>
        <c:majorTickMark val="out"/>
        <c:minorTickMark val="none"/>
        <c:tickLblPos val="low"/>
        <c:spPr>
          <a:ln w="3170">
            <a:solidFill>
              <a:schemeClr val="tx1"/>
            </a:solidFill>
            <a:prstDash val="solid"/>
          </a:ln>
        </c:spPr>
        <c:txPr>
          <a:bodyPr rot="-2700000" vert="horz"/>
          <a:lstStyle/>
          <a:p>
            <a:pPr>
              <a:defRPr sz="1124" b="0" i="0" u="none" strike="noStrike" baseline="0">
                <a:solidFill>
                  <a:schemeClr val="tx1"/>
                </a:solidFill>
                <a:latin typeface="Arial"/>
                <a:ea typeface="Arial"/>
                <a:cs typeface="Arial"/>
              </a:defRPr>
            </a:pPr>
            <a:endParaRPr lang="pl-PL"/>
          </a:p>
        </c:txPr>
        <c:crossAx val="425386360"/>
        <c:crosses val="autoZero"/>
        <c:auto val="1"/>
        <c:lblAlgn val="ctr"/>
        <c:lblOffset val="100"/>
        <c:tickMarkSkip val="1"/>
        <c:noMultiLvlLbl val="0"/>
      </c:catAx>
      <c:valAx>
        <c:axId val="425386360"/>
        <c:scaling>
          <c:orientation val="minMax"/>
        </c:scaling>
        <c:delete val="0"/>
        <c:axPos val="l"/>
        <c:numFmt formatCode="General" sourceLinked="1"/>
        <c:majorTickMark val="out"/>
        <c:minorTickMark val="none"/>
        <c:tickLblPos val="nextTo"/>
        <c:spPr>
          <a:ln w="3170">
            <a:solidFill>
              <a:schemeClr val="tx1"/>
            </a:solidFill>
            <a:prstDash val="solid"/>
          </a:ln>
        </c:spPr>
        <c:txPr>
          <a:bodyPr rot="0" vert="horz"/>
          <a:lstStyle/>
          <a:p>
            <a:pPr>
              <a:defRPr sz="974" b="0" i="0" u="none" strike="noStrike" baseline="0">
                <a:solidFill>
                  <a:schemeClr val="tx1"/>
                </a:solidFill>
                <a:latin typeface="Arial"/>
                <a:ea typeface="Arial"/>
                <a:cs typeface="Arial"/>
              </a:defRPr>
            </a:pPr>
            <a:endParaRPr lang="pl-PL"/>
          </a:p>
        </c:txPr>
        <c:crossAx val="425385968"/>
        <c:crosses val="autoZero"/>
        <c:crossBetween val="between"/>
      </c:valAx>
      <c:dTable>
        <c:showHorzBorder val="0"/>
        <c:showVertBorder val="1"/>
        <c:showOutline val="0"/>
        <c:showKeys val="0"/>
        <c:spPr>
          <a:ln w="3170">
            <a:solidFill>
              <a:schemeClr val="tx1"/>
            </a:solidFill>
            <a:prstDash val="solid"/>
          </a:ln>
        </c:spPr>
        <c:txPr>
          <a:bodyPr/>
          <a:lstStyle/>
          <a:p>
            <a:pPr rtl="0">
              <a:defRPr sz="799" b="0" i="0" u="none" strike="noStrike" baseline="0">
                <a:solidFill>
                  <a:schemeClr val="tx1"/>
                </a:solidFill>
                <a:latin typeface="Arial"/>
                <a:ea typeface="Arial"/>
                <a:cs typeface="Arial"/>
              </a:defRPr>
            </a:pPr>
            <a:endParaRPr lang="pl-PL"/>
          </a:p>
        </c:txPr>
      </c:dTable>
      <c:spPr>
        <a:solidFill>
          <a:schemeClr val="bg1"/>
        </a:solidFill>
        <a:ln w="25368">
          <a:noFill/>
        </a:ln>
      </c:spPr>
    </c:plotArea>
    <c:plotVisOnly val="1"/>
    <c:dispBlanksAs val="gap"/>
    <c:showDLblsOverMax val="0"/>
  </c:chart>
  <c:spPr>
    <a:noFill/>
    <a:ln>
      <a:noFill/>
    </a:ln>
  </c:spPr>
  <c:txPr>
    <a:bodyPr/>
    <a:lstStyle/>
    <a:p>
      <a:pPr>
        <a:defRPr sz="999" b="0" i="0" u="none" strike="noStrike" baseline="0">
          <a:solidFill>
            <a:schemeClr val="tx1"/>
          </a:solidFill>
          <a:latin typeface="Arial"/>
          <a:ea typeface="Arial"/>
          <a:cs typeface="Arial"/>
        </a:defRPr>
      </a:pPr>
      <a:endParaRPr lang="pl-PL"/>
    </a:p>
  </c:txPr>
  <c:externalData r:id="rId1">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0000"/>
                    </a:solidFill>
                    <a:latin typeface="+mn-lt"/>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Arkusz2!$B$4:$B$22</c:f>
              <c:strCache>
                <c:ptCount val="19"/>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pt idx="13">
                  <c:v>2016/2017</c:v>
                </c:pt>
                <c:pt idx="14">
                  <c:v>2017/2018</c:v>
                </c:pt>
                <c:pt idx="15">
                  <c:v>2018/2019</c:v>
                </c:pt>
                <c:pt idx="16">
                  <c:v>2019/2020</c:v>
                </c:pt>
                <c:pt idx="17">
                  <c:v>2020/2021</c:v>
                </c:pt>
                <c:pt idx="18">
                  <c:v>2021/2022</c:v>
                </c:pt>
              </c:strCache>
            </c:strRef>
          </c:cat>
          <c:val>
            <c:numRef>
              <c:f>Arkusz2!$C$4:$C$22</c:f>
              <c:numCache>
                <c:formatCode>General</c:formatCode>
                <c:ptCount val="19"/>
                <c:pt idx="0">
                  <c:v>533</c:v>
                </c:pt>
                <c:pt idx="1">
                  <c:v>475</c:v>
                </c:pt>
                <c:pt idx="2">
                  <c:v>452</c:v>
                </c:pt>
                <c:pt idx="3">
                  <c:v>249</c:v>
                </c:pt>
                <c:pt idx="4">
                  <c:v>379</c:v>
                </c:pt>
                <c:pt idx="5">
                  <c:v>467</c:v>
                </c:pt>
                <c:pt idx="6">
                  <c:v>599</c:v>
                </c:pt>
                <c:pt idx="7">
                  <c:v>620</c:v>
                </c:pt>
                <c:pt idx="8">
                  <c:v>663</c:v>
                </c:pt>
                <c:pt idx="9">
                  <c:v>603</c:v>
                </c:pt>
                <c:pt idx="10">
                  <c:v>519</c:v>
                </c:pt>
                <c:pt idx="11">
                  <c:v>572</c:v>
                </c:pt>
                <c:pt idx="12">
                  <c:v>447</c:v>
                </c:pt>
                <c:pt idx="13">
                  <c:v>402</c:v>
                </c:pt>
                <c:pt idx="14">
                  <c:v>308</c:v>
                </c:pt>
                <c:pt idx="15">
                  <c:v>229</c:v>
                </c:pt>
                <c:pt idx="16">
                  <c:v>141</c:v>
                </c:pt>
                <c:pt idx="17">
                  <c:v>177</c:v>
                </c:pt>
                <c:pt idx="18">
                  <c:v>186</c:v>
                </c:pt>
              </c:numCache>
            </c:numRef>
          </c:val>
          <c:extLst>
            <c:ext xmlns:c16="http://schemas.microsoft.com/office/drawing/2014/chart" uri="{C3380CC4-5D6E-409C-BE32-E72D297353CC}">
              <c16:uniqueId val="{00000000-2D07-4051-B640-AC6F368B3E66}"/>
            </c:ext>
          </c:extLst>
        </c:ser>
        <c:dLbls>
          <c:showLegendKey val="0"/>
          <c:showVal val="1"/>
          <c:showCatName val="0"/>
          <c:showSerName val="0"/>
          <c:showPercent val="0"/>
          <c:showBubbleSize val="0"/>
        </c:dLbls>
        <c:gapWidth val="150"/>
        <c:shape val="box"/>
        <c:axId val="75583408"/>
        <c:axId val="75579248"/>
        <c:axId val="0"/>
      </c:bar3DChart>
      <c:catAx>
        <c:axId val="7558340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pl-PL"/>
          </a:p>
        </c:txPr>
        <c:crossAx val="75579248"/>
        <c:crosses val="autoZero"/>
        <c:auto val="1"/>
        <c:lblAlgn val="ctr"/>
        <c:lblOffset val="100"/>
        <c:noMultiLvlLbl val="0"/>
      </c:catAx>
      <c:valAx>
        <c:axId val="75579248"/>
        <c:scaling>
          <c:orientation val="minMax"/>
        </c:scaling>
        <c:delete val="1"/>
        <c:axPos val="l"/>
        <c:numFmt formatCode="General" sourceLinked="1"/>
        <c:majorTickMark val="none"/>
        <c:minorTickMark val="none"/>
        <c:tickLblPos val="nextTo"/>
        <c:crossAx val="75583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2808796296296292E-2"/>
          <c:y val="9.5575670498084297E-2"/>
          <c:w val="0.87300072083676072"/>
          <c:h val="0.69277108433734935"/>
        </c:manualLayout>
      </c:layout>
      <c:lineChart>
        <c:grouping val="standard"/>
        <c:varyColors val="0"/>
        <c:ser>
          <c:idx val="0"/>
          <c:order val="0"/>
          <c:tx>
            <c:strRef>
              <c:f>Sheet1!$A$2</c:f>
              <c:strCache>
                <c:ptCount val="1"/>
                <c:pt idx="0">
                  <c:v>studenci</c:v>
                </c:pt>
              </c:strCache>
            </c:strRef>
          </c:tx>
          <c:spPr>
            <a:ln w="25096">
              <a:solidFill>
                <a:srgbClr val="3366FF"/>
              </a:solidFill>
              <a:prstDash val="solid"/>
            </a:ln>
          </c:spPr>
          <c:marker>
            <c:symbol val="circle"/>
            <c:size val="2"/>
            <c:spPr>
              <a:solidFill>
                <a:srgbClr val="6699FF"/>
              </a:solidFill>
              <a:ln>
                <a:solidFill>
                  <a:srgbClr val="0066CC"/>
                </a:solidFill>
                <a:prstDash val="solid"/>
              </a:ln>
              <a:effectLst>
                <a:outerShdw dist="35921" dir="2700000" algn="br">
                  <a:srgbClr val="000000"/>
                </a:outerShdw>
              </a:effectLst>
            </c:spPr>
          </c:marker>
          <c:dLbls>
            <c:spPr>
              <a:noFill/>
              <a:ln>
                <a:noFill/>
              </a:ln>
              <a:effectLst/>
            </c:spPr>
            <c:txPr>
              <a:bodyPr wrap="square" lIns="38100" tIns="19050" rIns="38100" bIns="19050" anchor="ctr">
                <a:spAutoFit/>
              </a:bodyPr>
              <a:lstStyle/>
              <a:p>
                <a:pPr>
                  <a:defRPr sz="1000" baseline="0"/>
                </a:pPr>
                <a:endParaRPr lang="pl-P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Sheet1!$B$1:$V$1</c:f>
              <c:strCache>
                <c:ptCount val="21"/>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pt idx="13">
                  <c:v>2016/2017</c:v>
                </c:pt>
                <c:pt idx="14">
                  <c:v>2017/2018</c:v>
                </c:pt>
                <c:pt idx="15">
                  <c:v>2018/2019</c:v>
                </c:pt>
                <c:pt idx="16">
                  <c:v>2019/2020</c:v>
                </c:pt>
                <c:pt idx="17">
                  <c:v>2020/2021</c:v>
                </c:pt>
                <c:pt idx="18">
                  <c:v>2021/2022</c:v>
                </c:pt>
                <c:pt idx="19">
                  <c:v>2022/2023</c:v>
                </c:pt>
                <c:pt idx="20">
                  <c:v>2023/2024</c:v>
                </c:pt>
              </c:strCache>
            </c:strRef>
          </c:cat>
          <c:val>
            <c:numRef>
              <c:f>Sheet1!$B$2:$V$2</c:f>
              <c:numCache>
                <c:formatCode>General</c:formatCode>
                <c:ptCount val="21"/>
                <c:pt idx="0">
                  <c:v>61</c:v>
                </c:pt>
                <c:pt idx="1">
                  <c:v>49</c:v>
                </c:pt>
                <c:pt idx="2">
                  <c:v>48</c:v>
                </c:pt>
                <c:pt idx="3">
                  <c:v>38</c:v>
                </c:pt>
                <c:pt idx="4">
                  <c:v>58</c:v>
                </c:pt>
                <c:pt idx="5">
                  <c:v>62</c:v>
                </c:pt>
                <c:pt idx="6">
                  <c:v>62</c:v>
                </c:pt>
                <c:pt idx="7">
                  <c:v>69</c:v>
                </c:pt>
                <c:pt idx="8">
                  <c:v>72</c:v>
                </c:pt>
                <c:pt idx="9">
                  <c:v>65</c:v>
                </c:pt>
                <c:pt idx="10">
                  <c:v>87</c:v>
                </c:pt>
                <c:pt idx="11">
                  <c:v>71</c:v>
                </c:pt>
                <c:pt idx="12">
                  <c:v>79</c:v>
                </c:pt>
                <c:pt idx="13">
                  <c:v>80</c:v>
                </c:pt>
                <c:pt idx="14">
                  <c:v>71</c:v>
                </c:pt>
                <c:pt idx="15">
                  <c:v>66</c:v>
                </c:pt>
                <c:pt idx="16">
                  <c:v>50</c:v>
                </c:pt>
                <c:pt idx="17">
                  <c:v>48</c:v>
                </c:pt>
                <c:pt idx="18">
                  <c:v>36</c:v>
                </c:pt>
                <c:pt idx="19">
                  <c:v>44</c:v>
                </c:pt>
                <c:pt idx="20">
                  <c:v>45</c:v>
                </c:pt>
              </c:numCache>
            </c:numRef>
          </c:val>
          <c:smooth val="1"/>
          <c:extLst>
            <c:ext xmlns:c16="http://schemas.microsoft.com/office/drawing/2014/chart" uri="{C3380CC4-5D6E-409C-BE32-E72D297353CC}">
              <c16:uniqueId val="{00000012-2F08-4F8A-8003-E24F32DAFCFB}"/>
            </c:ext>
          </c:extLst>
        </c:ser>
        <c:ser>
          <c:idx val="1"/>
          <c:order val="1"/>
          <c:tx>
            <c:strRef>
              <c:f>Sheet1!$A$3</c:f>
              <c:strCache>
                <c:ptCount val="1"/>
                <c:pt idx="0">
                  <c:v>opiekunowie</c:v>
                </c:pt>
              </c:strCache>
            </c:strRef>
          </c:tx>
          <c:spPr>
            <a:ln w="25096">
              <a:solidFill>
                <a:schemeClr val="tx1"/>
              </a:solidFill>
              <a:prstDash val="solid"/>
            </a:ln>
          </c:spPr>
          <c:marker>
            <c:symbol val="circle"/>
            <c:size val="2"/>
            <c:spPr>
              <a:solidFill>
                <a:srgbClr val="3366CC"/>
              </a:solidFill>
              <a:ln>
                <a:solidFill>
                  <a:srgbClr val="003366"/>
                </a:solidFill>
                <a:prstDash val="solid"/>
              </a:ln>
              <a:effectLst>
                <a:outerShdw dist="35921" dir="2700000" algn="br">
                  <a:srgbClr val="000000"/>
                </a:outerShdw>
              </a:effectLst>
            </c:spPr>
          </c:marker>
          <c:dLbls>
            <c:spPr>
              <a:noFill/>
              <a:ln>
                <a:noFill/>
              </a:ln>
              <a:effectLst/>
            </c:spPr>
            <c:txPr>
              <a:bodyPr wrap="square" lIns="38100" tIns="19050" rIns="38100" bIns="19050" anchor="ctr">
                <a:spAutoFit/>
              </a:bodyPr>
              <a:lstStyle/>
              <a:p>
                <a:pPr>
                  <a:defRPr sz="1000" baseline="0"/>
                </a:pPr>
                <a:endParaRPr lang="pl-P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Sheet1!$B$1:$V$1</c:f>
              <c:strCache>
                <c:ptCount val="21"/>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pt idx="13">
                  <c:v>2016/2017</c:v>
                </c:pt>
                <c:pt idx="14">
                  <c:v>2017/2018</c:v>
                </c:pt>
                <c:pt idx="15">
                  <c:v>2018/2019</c:v>
                </c:pt>
                <c:pt idx="16">
                  <c:v>2019/2020</c:v>
                </c:pt>
                <c:pt idx="17">
                  <c:v>2020/2021</c:v>
                </c:pt>
                <c:pt idx="18">
                  <c:v>2021/2022</c:v>
                </c:pt>
                <c:pt idx="19">
                  <c:v>2022/2023</c:v>
                </c:pt>
                <c:pt idx="20">
                  <c:v>2023/2024</c:v>
                </c:pt>
              </c:strCache>
            </c:strRef>
          </c:cat>
          <c:val>
            <c:numRef>
              <c:f>Sheet1!$B$3:$V$3</c:f>
              <c:numCache>
                <c:formatCode>General</c:formatCode>
                <c:ptCount val="21"/>
                <c:pt idx="0">
                  <c:v>11</c:v>
                </c:pt>
                <c:pt idx="1">
                  <c:v>10</c:v>
                </c:pt>
                <c:pt idx="2">
                  <c:v>11</c:v>
                </c:pt>
                <c:pt idx="3">
                  <c:v>11</c:v>
                </c:pt>
                <c:pt idx="4">
                  <c:v>11</c:v>
                </c:pt>
                <c:pt idx="5">
                  <c:v>11</c:v>
                </c:pt>
                <c:pt idx="6">
                  <c:v>12</c:v>
                </c:pt>
                <c:pt idx="7">
                  <c:v>12</c:v>
                </c:pt>
                <c:pt idx="8">
                  <c:v>12</c:v>
                </c:pt>
                <c:pt idx="9">
                  <c:v>12</c:v>
                </c:pt>
                <c:pt idx="10">
                  <c:v>12</c:v>
                </c:pt>
                <c:pt idx="11">
                  <c:v>12</c:v>
                </c:pt>
                <c:pt idx="12">
                  <c:v>13</c:v>
                </c:pt>
                <c:pt idx="13">
                  <c:v>14</c:v>
                </c:pt>
                <c:pt idx="14">
                  <c:v>13</c:v>
                </c:pt>
                <c:pt idx="15">
                  <c:v>11</c:v>
                </c:pt>
                <c:pt idx="16">
                  <c:v>12</c:v>
                </c:pt>
                <c:pt idx="17">
                  <c:v>10</c:v>
                </c:pt>
                <c:pt idx="18">
                  <c:v>10</c:v>
                </c:pt>
                <c:pt idx="19">
                  <c:v>13</c:v>
                </c:pt>
                <c:pt idx="20">
                  <c:v>13</c:v>
                </c:pt>
              </c:numCache>
            </c:numRef>
          </c:val>
          <c:smooth val="1"/>
          <c:extLst>
            <c:ext xmlns:c16="http://schemas.microsoft.com/office/drawing/2014/chart" uri="{C3380CC4-5D6E-409C-BE32-E72D297353CC}">
              <c16:uniqueId val="{00000025-2F08-4F8A-8003-E24F32DAFCFB}"/>
            </c:ext>
          </c:extLst>
        </c:ser>
        <c:dLbls>
          <c:dLblPos val="t"/>
          <c:showLegendKey val="0"/>
          <c:showVal val="1"/>
          <c:showCatName val="0"/>
          <c:showSerName val="0"/>
          <c:showPercent val="0"/>
          <c:showBubbleSize val="0"/>
        </c:dLbls>
        <c:upDownBars>
          <c:gapWidth val="150"/>
          <c:upBars>
            <c:spPr>
              <a:solidFill>
                <a:schemeClr val="bg1"/>
              </a:solidFill>
              <a:ln w="3138">
                <a:solidFill>
                  <a:schemeClr val="tx1"/>
                </a:solidFill>
                <a:prstDash val="solid"/>
              </a:ln>
            </c:spPr>
          </c:upBars>
          <c:downBars>
            <c:spPr>
              <a:noFill/>
              <a:ln w="9410">
                <a:noFill/>
              </a:ln>
            </c:spPr>
          </c:downBars>
        </c:upDownBars>
        <c:marker val="1"/>
        <c:smooth val="0"/>
        <c:axId val="428201616"/>
        <c:axId val="428202792"/>
      </c:lineChart>
      <c:catAx>
        <c:axId val="428201616"/>
        <c:scaling>
          <c:orientation val="minMax"/>
        </c:scaling>
        <c:delete val="0"/>
        <c:axPos val="b"/>
        <c:numFmt formatCode="General" sourceLinked="0"/>
        <c:majorTickMark val="out"/>
        <c:minorTickMark val="none"/>
        <c:tickLblPos val="nextTo"/>
        <c:spPr>
          <a:ln w="3138">
            <a:solidFill>
              <a:schemeClr val="tx1"/>
            </a:solidFill>
            <a:prstDash val="solid"/>
          </a:ln>
        </c:spPr>
        <c:txPr>
          <a:bodyPr rot="-2700000" vert="horz"/>
          <a:lstStyle/>
          <a:p>
            <a:pPr>
              <a:defRPr sz="987" b="1" i="0" u="none" strike="noStrike" baseline="0">
                <a:solidFill>
                  <a:schemeClr val="tx1"/>
                </a:solidFill>
                <a:latin typeface="Arial"/>
                <a:ea typeface="Arial"/>
                <a:cs typeface="Arial"/>
              </a:defRPr>
            </a:pPr>
            <a:endParaRPr lang="pl-PL"/>
          </a:p>
        </c:txPr>
        <c:crossAx val="428202792"/>
        <c:crosses val="autoZero"/>
        <c:auto val="1"/>
        <c:lblAlgn val="ctr"/>
        <c:lblOffset val="100"/>
        <c:tickLblSkip val="1"/>
        <c:tickMarkSkip val="1"/>
        <c:noMultiLvlLbl val="0"/>
      </c:catAx>
      <c:valAx>
        <c:axId val="428202792"/>
        <c:scaling>
          <c:orientation val="minMax"/>
        </c:scaling>
        <c:delete val="1"/>
        <c:axPos val="l"/>
        <c:numFmt formatCode="General" sourceLinked="1"/>
        <c:majorTickMark val="out"/>
        <c:minorTickMark val="none"/>
        <c:tickLblPos val="nextTo"/>
        <c:crossAx val="428201616"/>
        <c:crosses val="autoZero"/>
        <c:crossBetween val="between"/>
      </c:valAx>
      <c:spPr>
        <a:noFill/>
        <a:ln w="25358">
          <a:noFill/>
        </a:ln>
      </c:spPr>
    </c:plotArea>
    <c:plotVisOnly val="1"/>
    <c:dispBlanksAs val="gap"/>
    <c:showDLblsOverMax val="0"/>
  </c:chart>
  <c:spPr>
    <a:noFill/>
    <a:ln>
      <a:noFill/>
    </a:ln>
  </c:spPr>
  <c:txPr>
    <a:bodyPr/>
    <a:lstStyle/>
    <a:p>
      <a:pPr>
        <a:defRPr sz="891" b="1" i="0" u="none" strike="noStrike" baseline="0">
          <a:solidFill>
            <a:schemeClr val="tx1"/>
          </a:solidFill>
          <a:latin typeface="Arial"/>
          <a:ea typeface="Arial"/>
          <a:cs typeface="Arial"/>
        </a:defRPr>
      </a:pPr>
      <a:endParaRPr lang="pl-PL"/>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2597685185185186E-2"/>
          <c:y val="7.9365079365079361E-2"/>
          <c:w val="0.88901620370370371"/>
          <c:h val="0.67619047619048434"/>
        </c:manualLayout>
      </c:layout>
      <c:barChart>
        <c:barDir val="col"/>
        <c:grouping val="clustered"/>
        <c:varyColors val="0"/>
        <c:ser>
          <c:idx val="0"/>
          <c:order val="0"/>
          <c:tx>
            <c:strRef>
              <c:f>Sheet1!$A$2</c:f>
              <c:strCache>
                <c:ptCount val="1"/>
                <c:pt idx="0">
                  <c:v>liczba spraw</c:v>
                </c:pt>
              </c:strCache>
            </c:strRef>
          </c:tx>
          <c:spPr>
            <a:solidFill>
              <a:srgbClr val="6699FF"/>
            </a:solidFill>
            <a:ln w="3171">
              <a:solidFill>
                <a:srgbClr val="003366"/>
              </a:solidFill>
              <a:prstDash val="solid"/>
            </a:ln>
            <a:effectLst>
              <a:outerShdw dist="35921" dir="2700000" algn="br">
                <a:srgbClr val="000000"/>
              </a:outerShdw>
            </a:effectLst>
          </c:spPr>
          <c:invertIfNegative val="0"/>
          <c:dLbls>
            <c:spPr>
              <a:noFill/>
              <a:ln w="25106">
                <a:noFill/>
              </a:ln>
            </c:spPr>
            <c:txPr>
              <a:bodyPr/>
              <a:lstStyle/>
              <a:p>
                <a:pPr>
                  <a:defRPr sz="900"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Sheet1!$B$1:$V$1</c:f>
              <c:strCache>
                <c:ptCount val="21"/>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pt idx="13">
                  <c:v>2016/2017</c:v>
                </c:pt>
                <c:pt idx="14">
                  <c:v>2017/2018</c:v>
                </c:pt>
                <c:pt idx="15">
                  <c:v>2018/2019</c:v>
                </c:pt>
                <c:pt idx="16">
                  <c:v>2019/2020</c:v>
                </c:pt>
                <c:pt idx="17">
                  <c:v>2020/2021</c:v>
                </c:pt>
                <c:pt idx="18">
                  <c:v>2021/2022</c:v>
                </c:pt>
                <c:pt idx="19">
                  <c:v>2022/2023</c:v>
                </c:pt>
                <c:pt idx="20">
                  <c:v>2023/2024</c:v>
                </c:pt>
              </c:strCache>
            </c:strRef>
          </c:cat>
          <c:val>
            <c:numRef>
              <c:f>Sheet1!$B$2:$V$2</c:f>
              <c:numCache>
                <c:formatCode>General</c:formatCode>
                <c:ptCount val="21"/>
                <c:pt idx="0">
                  <c:v>533</c:v>
                </c:pt>
                <c:pt idx="1">
                  <c:v>475</c:v>
                </c:pt>
                <c:pt idx="2">
                  <c:v>452</c:v>
                </c:pt>
                <c:pt idx="3">
                  <c:v>249</c:v>
                </c:pt>
                <c:pt idx="4">
                  <c:v>379</c:v>
                </c:pt>
                <c:pt idx="5">
                  <c:v>467</c:v>
                </c:pt>
                <c:pt idx="6">
                  <c:v>599</c:v>
                </c:pt>
                <c:pt idx="7">
                  <c:v>620</c:v>
                </c:pt>
                <c:pt idx="8">
                  <c:v>663</c:v>
                </c:pt>
                <c:pt idx="9">
                  <c:v>603</c:v>
                </c:pt>
                <c:pt idx="10">
                  <c:v>519</c:v>
                </c:pt>
                <c:pt idx="11">
                  <c:v>572</c:v>
                </c:pt>
                <c:pt idx="12">
                  <c:v>447</c:v>
                </c:pt>
                <c:pt idx="13">
                  <c:v>402</c:v>
                </c:pt>
                <c:pt idx="14">
                  <c:v>308</c:v>
                </c:pt>
                <c:pt idx="15">
                  <c:v>229</c:v>
                </c:pt>
                <c:pt idx="16">
                  <c:v>141</c:v>
                </c:pt>
                <c:pt idx="17">
                  <c:v>177</c:v>
                </c:pt>
                <c:pt idx="18">
                  <c:v>186</c:v>
                </c:pt>
                <c:pt idx="19">
                  <c:v>188</c:v>
                </c:pt>
                <c:pt idx="20">
                  <c:v>190</c:v>
                </c:pt>
              </c:numCache>
            </c:numRef>
          </c:val>
          <c:extLst>
            <c:ext xmlns:c16="http://schemas.microsoft.com/office/drawing/2014/chart" uri="{C3380CC4-5D6E-409C-BE32-E72D297353CC}">
              <c16:uniqueId val="{00000000-5405-48DD-8AA3-4527E10FCC2B}"/>
            </c:ext>
          </c:extLst>
        </c:ser>
        <c:dLbls>
          <c:showLegendKey val="0"/>
          <c:showVal val="1"/>
          <c:showCatName val="0"/>
          <c:showSerName val="0"/>
          <c:showPercent val="0"/>
          <c:showBubbleSize val="0"/>
        </c:dLbls>
        <c:gapWidth val="150"/>
        <c:axId val="428205536"/>
        <c:axId val="428203184"/>
      </c:barChart>
      <c:catAx>
        <c:axId val="428205536"/>
        <c:scaling>
          <c:orientation val="minMax"/>
        </c:scaling>
        <c:delete val="0"/>
        <c:axPos val="b"/>
        <c:numFmt formatCode="General" sourceLinked="1"/>
        <c:majorTickMark val="out"/>
        <c:minorTickMark val="none"/>
        <c:tickLblPos val="nextTo"/>
        <c:spPr>
          <a:ln w="3138">
            <a:solidFill>
              <a:schemeClr val="tx1"/>
            </a:solidFill>
            <a:prstDash val="solid"/>
          </a:ln>
        </c:spPr>
        <c:txPr>
          <a:bodyPr rot="-2700000" vert="horz"/>
          <a:lstStyle/>
          <a:p>
            <a:pPr>
              <a:defRPr sz="989" b="1" i="0" u="none" strike="noStrike" baseline="0">
                <a:solidFill>
                  <a:schemeClr val="tx1"/>
                </a:solidFill>
                <a:latin typeface="Arial"/>
                <a:ea typeface="Arial"/>
                <a:cs typeface="Arial"/>
              </a:defRPr>
            </a:pPr>
            <a:endParaRPr lang="pl-PL"/>
          </a:p>
        </c:txPr>
        <c:crossAx val="428203184"/>
        <c:crosses val="autoZero"/>
        <c:auto val="1"/>
        <c:lblAlgn val="ctr"/>
        <c:lblOffset val="100"/>
        <c:tickLblSkip val="1"/>
        <c:tickMarkSkip val="1"/>
        <c:noMultiLvlLbl val="0"/>
      </c:catAx>
      <c:valAx>
        <c:axId val="428203184"/>
        <c:scaling>
          <c:orientation val="minMax"/>
        </c:scaling>
        <c:delete val="1"/>
        <c:axPos val="l"/>
        <c:numFmt formatCode="General" sourceLinked="1"/>
        <c:majorTickMark val="out"/>
        <c:minorTickMark val="none"/>
        <c:tickLblPos val="nextTo"/>
        <c:crossAx val="428205536"/>
        <c:crosses val="autoZero"/>
        <c:crossBetween val="between"/>
      </c:valAx>
      <c:spPr>
        <a:noFill/>
        <a:ln w="25369">
          <a:noFill/>
        </a:ln>
      </c:spPr>
    </c:plotArea>
    <c:plotVisOnly val="1"/>
    <c:dispBlanksAs val="gap"/>
    <c:showDLblsOverMax val="0"/>
  </c:chart>
  <c:spPr>
    <a:noFill/>
    <a:ln>
      <a:noFill/>
    </a:ln>
  </c:spPr>
  <c:txPr>
    <a:bodyPr/>
    <a:lstStyle/>
    <a:p>
      <a:pPr>
        <a:defRPr sz="890" b="1" i="0" u="none" strike="noStrike" baseline="0">
          <a:solidFill>
            <a:schemeClr val="tx1"/>
          </a:solidFill>
          <a:latin typeface="Arial"/>
          <a:ea typeface="Arial"/>
          <a:cs typeface="Arial"/>
        </a:defRPr>
      </a:pPr>
      <a:endParaRPr lang="pl-PL"/>
    </a:p>
  </c:tx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manualLayout>
          <c:layoutTarget val="inner"/>
          <c:xMode val="edge"/>
          <c:yMode val="edge"/>
          <c:x val="4.449394168194732E-2"/>
          <c:y val="3.594251275645835E-2"/>
          <c:w val="0.9555061179087877"/>
          <c:h val="0.80266075388026559"/>
        </c:manualLayout>
      </c:layout>
      <c:barChart>
        <c:barDir val="col"/>
        <c:grouping val="clustered"/>
        <c:varyColors val="0"/>
        <c:ser>
          <c:idx val="0"/>
          <c:order val="0"/>
          <c:tx>
            <c:strRef>
              <c:f>Sheet1!$B$1</c:f>
              <c:strCache>
                <c:ptCount val="1"/>
              </c:strCache>
            </c:strRef>
          </c:tx>
          <c:spPr>
            <a:solidFill>
              <a:srgbClr val="6699FF"/>
            </a:solidFill>
            <a:ln w="3176">
              <a:solidFill>
                <a:srgbClr val="003366"/>
              </a:solidFill>
              <a:prstDash val="solid"/>
            </a:ln>
            <a:effectLst>
              <a:outerShdw dist="35921" dir="2700000" algn="br">
                <a:srgbClr val="000000"/>
              </a:outerShdw>
            </a:effectLst>
          </c:spPr>
          <c:invertIfNegative val="0"/>
          <c:cat>
            <c:strRef>
              <c:f>Sheet1!$A$2:$A$16</c:f>
              <c:strCache>
                <c:ptCount val="15"/>
                <c:pt idx="0">
                  <c:v>Karne</c:v>
                </c:pt>
                <c:pt idx="1">
                  <c:v>Cywilne</c:v>
                </c:pt>
                <c:pt idx="2">
                  <c:v>Rodzinne</c:v>
                </c:pt>
                <c:pt idx="3">
                  <c:v>Spadko-we</c:v>
                </c:pt>
                <c:pt idx="4">
                  <c:v>Praca i bezro-bocie</c:v>
                </c:pt>
                <c:pt idx="5">
                  <c:v>Świadcze-nia społeczne</c:v>
                </c:pt>
                <c:pt idx="6">
                  <c:v>Administra-cyjne</c:v>
                </c:pt>
                <c:pt idx="7">
                  <c:v>Lokalowe i spół-dzielcze</c:v>
                </c:pt>
                <c:pt idx="8">
                  <c:v>Finan-sowe</c:v>
                </c:pt>
                <c:pt idx="9">
                  <c:v>Przemoc wobec kobiet</c:v>
                </c:pt>
                <c:pt idx="10">
                  <c:v>Uchodźcy i cudzo-ziemcy</c:v>
                </c:pt>
                <c:pt idx="11">
                  <c:v>Niepełno-sprawni</c:v>
                </c:pt>
                <c:pt idx="12">
                  <c:v>Służba zdrowia</c:v>
                </c:pt>
                <c:pt idx="13">
                  <c:v>NGO</c:v>
                </c:pt>
                <c:pt idx="14">
                  <c:v>inne</c:v>
                </c:pt>
              </c:strCache>
            </c:strRef>
          </c:cat>
          <c:val>
            <c:numRef>
              <c:f>Sheet1!$B$2:$B$16</c:f>
              <c:numCache>
                <c:formatCode>General</c:formatCode>
                <c:ptCount val="15"/>
                <c:pt idx="0">
                  <c:v>19</c:v>
                </c:pt>
                <c:pt idx="1">
                  <c:v>12</c:v>
                </c:pt>
                <c:pt idx="2">
                  <c:v>2</c:v>
                </c:pt>
                <c:pt idx="3">
                  <c:v>1</c:v>
                </c:pt>
                <c:pt idx="4">
                  <c:v>8</c:v>
                </c:pt>
                <c:pt idx="5">
                  <c:v>0</c:v>
                </c:pt>
                <c:pt idx="6">
                  <c:v>0</c:v>
                </c:pt>
                <c:pt idx="7">
                  <c:v>0</c:v>
                </c:pt>
                <c:pt idx="8">
                  <c:v>0</c:v>
                </c:pt>
                <c:pt idx="9">
                  <c:v>0</c:v>
                </c:pt>
                <c:pt idx="10">
                  <c:v>0</c:v>
                </c:pt>
                <c:pt idx="11">
                  <c:v>0</c:v>
                </c:pt>
                <c:pt idx="12">
                  <c:v>0</c:v>
                </c:pt>
                <c:pt idx="13">
                  <c:v>0</c:v>
                </c:pt>
                <c:pt idx="14">
                  <c:v>1</c:v>
                </c:pt>
              </c:numCache>
            </c:numRef>
          </c:val>
          <c:extLst>
            <c:ext xmlns:c16="http://schemas.microsoft.com/office/drawing/2014/chart" uri="{C3380CC4-5D6E-409C-BE32-E72D297353CC}">
              <c16:uniqueId val="{00000000-F003-4AA3-B630-804AAB84B4BC}"/>
            </c:ext>
          </c:extLst>
        </c:ser>
        <c:dLbls>
          <c:showLegendKey val="0"/>
          <c:showVal val="0"/>
          <c:showCatName val="0"/>
          <c:showSerName val="0"/>
          <c:showPercent val="0"/>
          <c:showBubbleSize val="0"/>
        </c:dLbls>
        <c:gapWidth val="150"/>
        <c:axId val="428208280"/>
        <c:axId val="428207104"/>
      </c:barChart>
      <c:catAx>
        <c:axId val="428208280"/>
        <c:scaling>
          <c:orientation val="minMax"/>
        </c:scaling>
        <c:delete val="0"/>
        <c:axPos val="b"/>
        <c:numFmt formatCode="General" sourceLinked="1"/>
        <c:majorTickMark val="out"/>
        <c:minorTickMark val="none"/>
        <c:tickLblPos val="low"/>
        <c:spPr>
          <a:ln w="3175">
            <a:solidFill>
              <a:schemeClr val="tx1"/>
            </a:solidFill>
            <a:prstDash val="solid"/>
          </a:ln>
        </c:spPr>
        <c:txPr>
          <a:bodyPr rot="-2700000" vert="horz"/>
          <a:lstStyle/>
          <a:p>
            <a:pPr>
              <a:defRPr sz="1124" b="0" i="0" u="none" strike="noStrike" baseline="0">
                <a:solidFill>
                  <a:schemeClr val="tx1"/>
                </a:solidFill>
                <a:latin typeface="Arial"/>
                <a:ea typeface="Arial"/>
                <a:cs typeface="Arial"/>
              </a:defRPr>
            </a:pPr>
            <a:endParaRPr lang="pl-PL"/>
          </a:p>
        </c:txPr>
        <c:crossAx val="428207104"/>
        <c:crosses val="autoZero"/>
        <c:auto val="1"/>
        <c:lblAlgn val="ctr"/>
        <c:lblOffset val="100"/>
        <c:tickMarkSkip val="1"/>
        <c:noMultiLvlLbl val="0"/>
      </c:catAx>
      <c:valAx>
        <c:axId val="428207104"/>
        <c:scaling>
          <c:orientation val="minMax"/>
        </c:scaling>
        <c:delete val="0"/>
        <c:axPos val="l"/>
        <c:numFmt formatCode="General" sourceLinked="1"/>
        <c:majorTickMark val="out"/>
        <c:minorTickMark val="none"/>
        <c:tickLblPos val="nextTo"/>
        <c:spPr>
          <a:ln w="3175">
            <a:solidFill>
              <a:schemeClr val="tx1"/>
            </a:solidFill>
            <a:prstDash val="solid"/>
          </a:ln>
        </c:spPr>
        <c:txPr>
          <a:bodyPr rot="0" vert="horz"/>
          <a:lstStyle/>
          <a:p>
            <a:pPr>
              <a:defRPr sz="974" b="0" i="0" u="none" strike="noStrike" baseline="0">
                <a:solidFill>
                  <a:schemeClr val="tx1"/>
                </a:solidFill>
                <a:latin typeface="Arial"/>
                <a:ea typeface="Arial"/>
                <a:cs typeface="Arial"/>
              </a:defRPr>
            </a:pPr>
            <a:endParaRPr lang="pl-PL"/>
          </a:p>
        </c:txPr>
        <c:crossAx val="428208280"/>
        <c:crosses val="autoZero"/>
        <c:crossBetween val="between"/>
      </c:valAx>
      <c:dTable>
        <c:showHorzBorder val="0"/>
        <c:showVertBorder val="1"/>
        <c:showOutline val="0"/>
        <c:showKeys val="0"/>
        <c:spPr>
          <a:ln w="3175">
            <a:solidFill>
              <a:schemeClr val="tx1"/>
            </a:solidFill>
            <a:prstDash val="solid"/>
          </a:ln>
        </c:spPr>
        <c:txPr>
          <a:bodyPr/>
          <a:lstStyle/>
          <a:p>
            <a:pPr rtl="0">
              <a:defRPr sz="799" b="0" i="0" u="none" strike="noStrike" baseline="0">
                <a:solidFill>
                  <a:schemeClr val="tx1"/>
                </a:solidFill>
                <a:latin typeface="Arial"/>
                <a:ea typeface="Arial"/>
                <a:cs typeface="Arial"/>
              </a:defRPr>
            </a:pPr>
            <a:endParaRPr lang="pl-PL"/>
          </a:p>
        </c:txPr>
      </c:dTable>
      <c:spPr>
        <a:solidFill>
          <a:schemeClr val="bg1"/>
        </a:solidFill>
        <a:ln w="25385">
          <a:noFill/>
        </a:ln>
      </c:spPr>
    </c:plotArea>
    <c:plotVisOnly val="1"/>
    <c:dispBlanksAs val="gap"/>
    <c:showDLblsOverMax val="0"/>
  </c:chart>
  <c:spPr>
    <a:noFill/>
    <a:ln>
      <a:noFill/>
    </a:ln>
  </c:spPr>
  <c:txPr>
    <a:bodyPr/>
    <a:lstStyle/>
    <a:p>
      <a:pPr>
        <a:defRPr sz="999" b="0" i="0" u="none" strike="noStrike" baseline="0">
          <a:solidFill>
            <a:schemeClr val="tx1"/>
          </a:solidFill>
          <a:latin typeface="Arial"/>
          <a:ea typeface="Arial"/>
          <a:cs typeface="Arial"/>
        </a:defRPr>
      </a:pPr>
      <a:endParaRPr lang="pl-PL"/>
    </a:p>
  </c:txPr>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0000"/>
                    </a:solidFill>
                    <a:latin typeface="+mn-lt"/>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Arkusz2!$B$4:$B$22</c:f>
              <c:strCache>
                <c:ptCount val="19"/>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pt idx="13">
                  <c:v>2016/2017</c:v>
                </c:pt>
                <c:pt idx="14">
                  <c:v>2017/2018</c:v>
                </c:pt>
                <c:pt idx="15">
                  <c:v>2018/2019</c:v>
                </c:pt>
                <c:pt idx="16">
                  <c:v>2019/2020</c:v>
                </c:pt>
                <c:pt idx="17">
                  <c:v>2020/2021</c:v>
                </c:pt>
                <c:pt idx="18">
                  <c:v>2021/2022</c:v>
                </c:pt>
              </c:strCache>
            </c:strRef>
          </c:cat>
          <c:val>
            <c:numRef>
              <c:f>Arkusz2!$C$4:$C$22</c:f>
              <c:numCache>
                <c:formatCode>General</c:formatCode>
                <c:ptCount val="19"/>
                <c:pt idx="0">
                  <c:v>533</c:v>
                </c:pt>
                <c:pt idx="1">
                  <c:v>475</c:v>
                </c:pt>
                <c:pt idx="2">
                  <c:v>452</c:v>
                </c:pt>
                <c:pt idx="3">
                  <c:v>249</c:v>
                </c:pt>
                <c:pt idx="4">
                  <c:v>379</c:v>
                </c:pt>
                <c:pt idx="5">
                  <c:v>467</c:v>
                </c:pt>
                <c:pt idx="6">
                  <c:v>599</c:v>
                </c:pt>
                <c:pt idx="7">
                  <c:v>620</c:v>
                </c:pt>
                <c:pt idx="8">
                  <c:v>663</c:v>
                </c:pt>
                <c:pt idx="9">
                  <c:v>603</c:v>
                </c:pt>
                <c:pt idx="10">
                  <c:v>519</c:v>
                </c:pt>
                <c:pt idx="11">
                  <c:v>572</c:v>
                </c:pt>
                <c:pt idx="12">
                  <c:v>447</c:v>
                </c:pt>
                <c:pt idx="13">
                  <c:v>402</c:v>
                </c:pt>
                <c:pt idx="14">
                  <c:v>308</c:v>
                </c:pt>
                <c:pt idx="15">
                  <c:v>229</c:v>
                </c:pt>
                <c:pt idx="16">
                  <c:v>141</c:v>
                </c:pt>
                <c:pt idx="17">
                  <c:v>177</c:v>
                </c:pt>
                <c:pt idx="18">
                  <c:v>186</c:v>
                </c:pt>
              </c:numCache>
            </c:numRef>
          </c:val>
          <c:extLst>
            <c:ext xmlns:c16="http://schemas.microsoft.com/office/drawing/2014/chart" uri="{C3380CC4-5D6E-409C-BE32-E72D297353CC}">
              <c16:uniqueId val="{00000000-2D07-4051-B640-AC6F368B3E66}"/>
            </c:ext>
          </c:extLst>
        </c:ser>
        <c:dLbls>
          <c:showLegendKey val="0"/>
          <c:showVal val="1"/>
          <c:showCatName val="0"/>
          <c:showSerName val="0"/>
          <c:showPercent val="0"/>
          <c:showBubbleSize val="0"/>
        </c:dLbls>
        <c:gapWidth val="150"/>
        <c:shape val="box"/>
        <c:axId val="75583408"/>
        <c:axId val="75579248"/>
        <c:axId val="0"/>
      </c:bar3DChart>
      <c:catAx>
        <c:axId val="7558340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pl-PL"/>
          </a:p>
        </c:txPr>
        <c:crossAx val="75579248"/>
        <c:crosses val="autoZero"/>
        <c:auto val="1"/>
        <c:lblAlgn val="ctr"/>
        <c:lblOffset val="100"/>
        <c:noMultiLvlLbl val="0"/>
      </c:catAx>
      <c:valAx>
        <c:axId val="75579248"/>
        <c:scaling>
          <c:orientation val="minMax"/>
        </c:scaling>
        <c:delete val="1"/>
        <c:axPos val="l"/>
        <c:numFmt formatCode="General" sourceLinked="1"/>
        <c:majorTickMark val="none"/>
        <c:minorTickMark val="none"/>
        <c:tickLblPos val="nextTo"/>
        <c:crossAx val="75583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2595601851851853E-2"/>
          <c:y val="7.9365079365079361E-2"/>
          <c:w val="0.88902037037037041"/>
          <c:h val="0.67619047619048434"/>
        </c:manualLayout>
      </c:layout>
      <c:barChart>
        <c:barDir val="col"/>
        <c:grouping val="clustered"/>
        <c:varyColors val="0"/>
        <c:ser>
          <c:idx val="0"/>
          <c:order val="0"/>
          <c:tx>
            <c:strRef>
              <c:f>Sheet1!$A$2</c:f>
              <c:strCache>
                <c:ptCount val="1"/>
                <c:pt idx="0">
                  <c:v>liczba spraw</c:v>
                </c:pt>
              </c:strCache>
            </c:strRef>
          </c:tx>
          <c:spPr>
            <a:solidFill>
              <a:srgbClr val="6699FF"/>
            </a:solidFill>
            <a:ln w="3173">
              <a:solidFill>
                <a:srgbClr val="003366"/>
              </a:solidFill>
              <a:prstDash val="solid"/>
            </a:ln>
            <a:effectLst>
              <a:outerShdw dist="35921" dir="2700000" algn="br">
                <a:srgbClr val="000000"/>
              </a:outerShdw>
            </a:effectLst>
          </c:spPr>
          <c:invertIfNegative val="0"/>
          <c:dLbls>
            <c:spPr>
              <a:noFill/>
              <a:ln w="25161">
                <a:noFill/>
              </a:ln>
            </c:spPr>
            <c:txPr>
              <a:bodyPr/>
              <a:lstStyle/>
              <a:p>
                <a:pPr>
                  <a:defRPr sz="900"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Sheet1!$B$1:$V$1</c:f>
              <c:strCache>
                <c:ptCount val="21"/>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pt idx="13">
                  <c:v>2016/2017</c:v>
                </c:pt>
                <c:pt idx="14">
                  <c:v>2017/2018</c:v>
                </c:pt>
                <c:pt idx="15">
                  <c:v>2018/2019</c:v>
                </c:pt>
                <c:pt idx="16">
                  <c:v>2019/2020</c:v>
                </c:pt>
                <c:pt idx="17">
                  <c:v>2020/2021</c:v>
                </c:pt>
                <c:pt idx="18">
                  <c:v>2021/2022</c:v>
                </c:pt>
                <c:pt idx="19">
                  <c:v>2022/2023</c:v>
                </c:pt>
                <c:pt idx="20">
                  <c:v>2023/2024</c:v>
                </c:pt>
              </c:strCache>
            </c:strRef>
          </c:cat>
          <c:val>
            <c:numRef>
              <c:f>Sheet1!$B$2:$V$2</c:f>
              <c:numCache>
                <c:formatCode>General</c:formatCode>
                <c:ptCount val="21"/>
                <c:pt idx="0">
                  <c:v>129</c:v>
                </c:pt>
                <c:pt idx="1">
                  <c:v>477</c:v>
                </c:pt>
                <c:pt idx="2">
                  <c:v>393</c:v>
                </c:pt>
                <c:pt idx="3">
                  <c:v>293</c:v>
                </c:pt>
                <c:pt idx="4">
                  <c:v>304</c:v>
                </c:pt>
                <c:pt idx="5">
                  <c:v>323</c:v>
                </c:pt>
                <c:pt idx="6">
                  <c:v>309</c:v>
                </c:pt>
                <c:pt idx="7">
                  <c:v>495</c:v>
                </c:pt>
                <c:pt idx="8">
                  <c:v>468</c:v>
                </c:pt>
                <c:pt idx="9">
                  <c:v>411</c:v>
                </c:pt>
                <c:pt idx="10">
                  <c:v>412</c:v>
                </c:pt>
                <c:pt idx="11">
                  <c:v>481</c:v>
                </c:pt>
                <c:pt idx="12">
                  <c:v>341</c:v>
                </c:pt>
                <c:pt idx="13">
                  <c:v>209</c:v>
                </c:pt>
                <c:pt idx="14">
                  <c:v>148</c:v>
                </c:pt>
                <c:pt idx="15">
                  <c:v>108</c:v>
                </c:pt>
                <c:pt idx="16">
                  <c:v>60</c:v>
                </c:pt>
                <c:pt idx="17">
                  <c:v>43</c:v>
                </c:pt>
                <c:pt idx="18">
                  <c:v>54</c:v>
                </c:pt>
                <c:pt idx="19">
                  <c:v>61</c:v>
                </c:pt>
                <c:pt idx="20">
                  <c:v>43</c:v>
                </c:pt>
              </c:numCache>
            </c:numRef>
          </c:val>
          <c:extLst>
            <c:ext xmlns:c16="http://schemas.microsoft.com/office/drawing/2014/chart" uri="{C3380CC4-5D6E-409C-BE32-E72D297353CC}">
              <c16:uniqueId val="{00000000-082B-444D-AA78-E174740A24CC}"/>
            </c:ext>
          </c:extLst>
        </c:ser>
        <c:dLbls>
          <c:showLegendKey val="0"/>
          <c:showVal val="1"/>
          <c:showCatName val="0"/>
          <c:showSerName val="0"/>
          <c:showPercent val="0"/>
          <c:showBubbleSize val="0"/>
        </c:dLbls>
        <c:gapWidth val="150"/>
        <c:axId val="428208672"/>
        <c:axId val="428201224"/>
      </c:barChart>
      <c:catAx>
        <c:axId val="428208672"/>
        <c:scaling>
          <c:orientation val="minMax"/>
        </c:scaling>
        <c:delete val="0"/>
        <c:axPos val="b"/>
        <c:numFmt formatCode="General" sourceLinked="1"/>
        <c:majorTickMark val="out"/>
        <c:minorTickMark val="none"/>
        <c:tickLblPos val="nextTo"/>
        <c:spPr>
          <a:ln w="3146">
            <a:solidFill>
              <a:schemeClr val="tx1"/>
            </a:solidFill>
            <a:prstDash val="solid"/>
          </a:ln>
        </c:spPr>
        <c:txPr>
          <a:bodyPr rot="-2700000" vert="horz"/>
          <a:lstStyle/>
          <a:p>
            <a:pPr>
              <a:defRPr sz="989" b="1" i="0" u="none" strike="noStrike" baseline="0">
                <a:solidFill>
                  <a:schemeClr val="tx1"/>
                </a:solidFill>
                <a:latin typeface="Arial"/>
                <a:ea typeface="Arial"/>
                <a:cs typeface="Arial"/>
              </a:defRPr>
            </a:pPr>
            <a:endParaRPr lang="pl-PL"/>
          </a:p>
        </c:txPr>
        <c:crossAx val="428201224"/>
        <c:crosses val="autoZero"/>
        <c:auto val="1"/>
        <c:lblAlgn val="ctr"/>
        <c:lblOffset val="100"/>
        <c:tickLblSkip val="1"/>
        <c:tickMarkSkip val="1"/>
        <c:noMultiLvlLbl val="0"/>
      </c:catAx>
      <c:valAx>
        <c:axId val="428201224"/>
        <c:scaling>
          <c:orientation val="minMax"/>
        </c:scaling>
        <c:delete val="1"/>
        <c:axPos val="l"/>
        <c:numFmt formatCode="General" sourceLinked="1"/>
        <c:majorTickMark val="out"/>
        <c:minorTickMark val="none"/>
        <c:tickLblPos val="nextTo"/>
        <c:crossAx val="428208672"/>
        <c:crosses val="autoZero"/>
        <c:crossBetween val="between"/>
      </c:valAx>
      <c:spPr>
        <a:noFill/>
        <a:ln w="25383">
          <a:noFill/>
        </a:ln>
      </c:spPr>
    </c:plotArea>
    <c:plotVisOnly val="1"/>
    <c:dispBlanksAs val="gap"/>
    <c:showDLblsOverMax val="0"/>
  </c:chart>
  <c:spPr>
    <a:noFill/>
    <a:ln>
      <a:noFill/>
    </a:ln>
  </c:spPr>
  <c:txPr>
    <a:bodyPr/>
    <a:lstStyle/>
    <a:p>
      <a:pPr>
        <a:defRPr sz="890" b="1" i="0" u="none" strike="noStrike" baseline="0">
          <a:solidFill>
            <a:schemeClr val="tx1"/>
          </a:solidFill>
          <a:latin typeface="Arial"/>
          <a:ea typeface="Arial"/>
          <a:cs typeface="Arial"/>
        </a:defRPr>
      </a:pPr>
      <a:endParaRPr lang="pl-PL"/>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0434953703703705E-2"/>
          <c:y val="9.5760932000463747E-2"/>
          <c:w val="0.89382083333333329"/>
          <c:h val="0.69277108433734935"/>
        </c:manualLayout>
      </c:layout>
      <c:lineChart>
        <c:grouping val="standard"/>
        <c:varyColors val="0"/>
        <c:ser>
          <c:idx val="0"/>
          <c:order val="0"/>
          <c:tx>
            <c:strRef>
              <c:f>Sheet1!$A$2</c:f>
              <c:strCache>
                <c:ptCount val="1"/>
                <c:pt idx="0">
                  <c:v>studenci</c:v>
                </c:pt>
              </c:strCache>
            </c:strRef>
          </c:tx>
          <c:spPr>
            <a:ln w="25243">
              <a:solidFill>
                <a:srgbClr val="3366FF"/>
              </a:solidFill>
              <a:prstDash val="solid"/>
            </a:ln>
          </c:spPr>
          <c:marker>
            <c:symbol val="circle"/>
            <c:size val="2"/>
            <c:spPr>
              <a:solidFill>
                <a:srgbClr val="6699FF"/>
              </a:solidFill>
              <a:ln>
                <a:solidFill>
                  <a:srgbClr val="0066CC"/>
                </a:solidFill>
                <a:prstDash val="solid"/>
              </a:ln>
              <a:effectLst>
                <a:outerShdw dist="35921" dir="2700000" algn="br">
                  <a:srgbClr val="000000"/>
                </a:outerShdw>
              </a:effectLst>
            </c:spPr>
          </c:marker>
          <c:dLbls>
            <c:dLbl>
              <c:idx val="8"/>
              <c:layout>
                <c:manualLayout>
                  <c:x val="-5.0544184910667781E-3"/>
                  <c:y val="2.448951853239035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5AA-4506-8E67-42839E93671D}"/>
                </c:ext>
              </c:extLst>
            </c:dLbl>
            <c:dLbl>
              <c:idx val="10"/>
              <c:layout>
                <c:manualLayout>
                  <c:x val="-3.1877553444964395E-2"/>
                  <c:y val="-4.130631082266728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15AA-4506-8E67-42839E93671D}"/>
                </c:ext>
              </c:extLst>
            </c:dLbl>
            <c:dLbl>
              <c:idx val="11"/>
              <c:layout>
                <c:manualLayout>
                  <c:x val="-0.10389305555555556"/>
                  <c:y val="-1.319364531389847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15AA-4506-8E67-42839E93671D}"/>
                </c:ext>
              </c:extLst>
            </c:dLbl>
            <c:dLbl>
              <c:idx val="12"/>
              <c:layout>
                <c:manualLayout>
                  <c:x val="-1.8465985968015523E-2"/>
                  <c:y val="-6.452836824209946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15AA-4506-8E67-42839E93671D}"/>
                </c:ext>
              </c:extLst>
            </c:dLbl>
            <c:dLbl>
              <c:idx val="13"/>
              <c:layout>
                <c:manualLayout>
                  <c:x val="-4.0251598893809692E-2"/>
                  <c:y val="3.997089014534501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15AA-4506-8E67-42839E93671D}"/>
                </c:ext>
              </c:extLst>
            </c:dLbl>
            <c:dLbl>
              <c:idx val="15"/>
              <c:layout>
                <c:manualLayout>
                  <c:x val="-2.8524661575727174E-2"/>
                  <c:y val="-4.130631082266728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15AA-4506-8E67-42839E93671D}"/>
                </c:ext>
              </c:extLst>
            </c:dLbl>
            <c:dLbl>
              <c:idx val="16"/>
              <c:layout>
                <c:manualLayout>
                  <c:x val="-8.3839193193893519E-2"/>
                  <c:y val="-4.130631082266735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15AA-4506-8E67-42839E93671D}"/>
                </c:ext>
              </c:extLst>
            </c:dLbl>
            <c:spPr>
              <a:noFill/>
              <a:ln>
                <a:noFill/>
              </a:ln>
              <a:effectLst/>
            </c:spPr>
            <c:txPr>
              <a:bodyPr wrap="square" lIns="38100" tIns="19050" rIns="38100" bIns="19050" anchor="ctr">
                <a:spAutoFit/>
              </a:bodyPr>
              <a:lstStyle/>
              <a:p>
                <a:pPr>
                  <a:defRPr sz="1000" baseline="0"/>
                </a:pPr>
                <a:endParaRPr lang="pl-P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Sheet1!$B$1:$V$1</c:f>
              <c:strCache>
                <c:ptCount val="21"/>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pt idx="13">
                  <c:v>2016/2017</c:v>
                </c:pt>
                <c:pt idx="14">
                  <c:v>2017/2018</c:v>
                </c:pt>
                <c:pt idx="15">
                  <c:v>2018/2019</c:v>
                </c:pt>
                <c:pt idx="16">
                  <c:v>2019/2020</c:v>
                </c:pt>
                <c:pt idx="17">
                  <c:v>2020/2021</c:v>
                </c:pt>
                <c:pt idx="18">
                  <c:v>2021/2022</c:v>
                </c:pt>
                <c:pt idx="19">
                  <c:v>2022/2023</c:v>
                </c:pt>
                <c:pt idx="20">
                  <c:v>2023/2024</c:v>
                </c:pt>
              </c:strCache>
            </c:strRef>
          </c:cat>
          <c:val>
            <c:numRef>
              <c:f>Sheet1!$B$2:$V$2</c:f>
              <c:numCache>
                <c:formatCode>General</c:formatCode>
                <c:ptCount val="21"/>
                <c:pt idx="0">
                  <c:v>63</c:v>
                </c:pt>
                <c:pt idx="1">
                  <c:v>82</c:v>
                </c:pt>
                <c:pt idx="2">
                  <c:v>57</c:v>
                </c:pt>
                <c:pt idx="3">
                  <c:v>56</c:v>
                </c:pt>
                <c:pt idx="4">
                  <c:v>78</c:v>
                </c:pt>
                <c:pt idx="5">
                  <c:v>52</c:v>
                </c:pt>
                <c:pt idx="6">
                  <c:v>82</c:v>
                </c:pt>
                <c:pt idx="7">
                  <c:v>155</c:v>
                </c:pt>
                <c:pt idx="8">
                  <c:v>145</c:v>
                </c:pt>
                <c:pt idx="9">
                  <c:v>185</c:v>
                </c:pt>
                <c:pt idx="10">
                  <c:v>165</c:v>
                </c:pt>
                <c:pt idx="11">
                  <c:v>109</c:v>
                </c:pt>
                <c:pt idx="12">
                  <c:v>112</c:v>
                </c:pt>
                <c:pt idx="13">
                  <c:v>86</c:v>
                </c:pt>
                <c:pt idx="14">
                  <c:v>113</c:v>
                </c:pt>
                <c:pt idx="15">
                  <c:v>102</c:v>
                </c:pt>
                <c:pt idx="16">
                  <c:v>44</c:v>
                </c:pt>
                <c:pt idx="17">
                  <c:v>29</c:v>
                </c:pt>
                <c:pt idx="18">
                  <c:v>27</c:v>
                </c:pt>
                <c:pt idx="19">
                  <c:v>55</c:v>
                </c:pt>
                <c:pt idx="20">
                  <c:v>71</c:v>
                </c:pt>
              </c:numCache>
            </c:numRef>
          </c:val>
          <c:smooth val="1"/>
          <c:extLst>
            <c:ext xmlns:c16="http://schemas.microsoft.com/office/drawing/2014/chart" uri="{C3380CC4-5D6E-409C-BE32-E72D297353CC}">
              <c16:uniqueId val="{00000012-15AA-4506-8E67-42839E93671D}"/>
            </c:ext>
          </c:extLst>
        </c:ser>
        <c:ser>
          <c:idx val="1"/>
          <c:order val="1"/>
          <c:tx>
            <c:strRef>
              <c:f>Sheet1!$A$3</c:f>
              <c:strCache>
                <c:ptCount val="1"/>
                <c:pt idx="0">
                  <c:v>opiekunowie</c:v>
                </c:pt>
              </c:strCache>
            </c:strRef>
          </c:tx>
          <c:spPr>
            <a:ln w="25243">
              <a:solidFill>
                <a:schemeClr val="tx1"/>
              </a:solidFill>
              <a:prstDash val="solid"/>
            </a:ln>
          </c:spPr>
          <c:marker>
            <c:symbol val="circle"/>
            <c:size val="2"/>
            <c:spPr>
              <a:solidFill>
                <a:srgbClr val="3366CC"/>
              </a:solidFill>
              <a:ln>
                <a:solidFill>
                  <a:srgbClr val="003366"/>
                </a:solidFill>
                <a:prstDash val="solid"/>
              </a:ln>
              <a:effectLst>
                <a:outerShdw dist="35921" dir="2700000" algn="br">
                  <a:srgbClr val="000000"/>
                </a:outerShdw>
              </a:effectLst>
            </c:spPr>
          </c:marker>
          <c:dLbls>
            <c:spPr>
              <a:noFill/>
              <a:ln>
                <a:noFill/>
              </a:ln>
              <a:effectLst/>
            </c:spPr>
            <c:txPr>
              <a:bodyPr wrap="square" lIns="38100" tIns="19050" rIns="38100" bIns="19050" anchor="ctr">
                <a:spAutoFit/>
              </a:bodyPr>
              <a:lstStyle/>
              <a:p>
                <a:pPr>
                  <a:defRPr sz="1000" baseline="0"/>
                </a:pPr>
                <a:endParaRPr lang="pl-P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Sheet1!$B$1:$V$1</c:f>
              <c:strCache>
                <c:ptCount val="21"/>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pt idx="13">
                  <c:v>2016/2017</c:v>
                </c:pt>
                <c:pt idx="14">
                  <c:v>2017/2018</c:v>
                </c:pt>
                <c:pt idx="15">
                  <c:v>2018/2019</c:v>
                </c:pt>
                <c:pt idx="16">
                  <c:v>2019/2020</c:v>
                </c:pt>
                <c:pt idx="17">
                  <c:v>2020/2021</c:v>
                </c:pt>
                <c:pt idx="18">
                  <c:v>2021/2022</c:v>
                </c:pt>
                <c:pt idx="19">
                  <c:v>2022/2023</c:v>
                </c:pt>
                <c:pt idx="20">
                  <c:v>2023/2024</c:v>
                </c:pt>
              </c:strCache>
            </c:strRef>
          </c:cat>
          <c:val>
            <c:numRef>
              <c:f>Sheet1!$B$3:$V$3</c:f>
              <c:numCache>
                <c:formatCode>General</c:formatCode>
                <c:ptCount val="21"/>
                <c:pt idx="0">
                  <c:v>5</c:v>
                </c:pt>
                <c:pt idx="1">
                  <c:v>8</c:v>
                </c:pt>
                <c:pt idx="2">
                  <c:v>8</c:v>
                </c:pt>
                <c:pt idx="3">
                  <c:v>8</c:v>
                </c:pt>
                <c:pt idx="4">
                  <c:v>9</c:v>
                </c:pt>
                <c:pt idx="5">
                  <c:v>8</c:v>
                </c:pt>
                <c:pt idx="6">
                  <c:v>8</c:v>
                </c:pt>
                <c:pt idx="7">
                  <c:v>9</c:v>
                </c:pt>
                <c:pt idx="8">
                  <c:v>9</c:v>
                </c:pt>
                <c:pt idx="9">
                  <c:v>9</c:v>
                </c:pt>
                <c:pt idx="10">
                  <c:v>9</c:v>
                </c:pt>
                <c:pt idx="11">
                  <c:v>11</c:v>
                </c:pt>
                <c:pt idx="12">
                  <c:v>11</c:v>
                </c:pt>
                <c:pt idx="13">
                  <c:v>11</c:v>
                </c:pt>
                <c:pt idx="14">
                  <c:v>12</c:v>
                </c:pt>
                <c:pt idx="15">
                  <c:v>12</c:v>
                </c:pt>
                <c:pt idx="16">
                  <c:v>10</c:v>
                </c:pt>
                <c:pt idx="17">
                  <c:v>8</c:v>
                </c:pt>
                <c:pt idx="18">
                  <c:v>10</c:v>
                </c:pt>
                <c:pt idx="19">
                  <c:v>9</c:v>
                </c:pt>
                <c:pt idx="20">
                  <c:v>10</c:v>
                </c:pt>
              </c:numCache>
            </c:numRef>
          </c:val>
          <c:smooth val="1"/>
          <c:extLst>
            <c:ext xmlns:c16="http://schemas.microsoft.com/office/drawing/2014/chart" uri="{C3380CC4-5D6E-409C-BE32-E72D297353CC}">
              <c16:uniqueId val="{00000025-15AA-4506-8E67-42839E93671D}"/>
            </c:ext>
          </c:extLst>
        </c:ser>
        <c:dLbls>
          <c:dLblPos val="t"/>
          <c:showLegendKey val="0"/>
          <c:showVal val="1"/>
          <c:showCatName val="0"/>
          <c:showSerName val="0"/>
          <c:showPercent val="0"/>
          <c:showBubbleSize val="0"/>
        </c:dLbls>
        <c:upDownBars>
          <c:gapWidth val="150"/>
          <c:upBars>
            <c:spPr>
              <a:solidFill>
                <a:schemeClr val="bg1"/>
              </a:solidFill>
              <a:ln w="3154">
                <a:solidFill>
                  <a:schemeClr val="tx1"/>
                </a:solidFill>
                <a:prstDash val="solid"/>
              </a:ln>
            </c:spPr>
          </c:upBars>
          <c:downBars>
            <c:spPr>
              <a:noFill/>
              <a:ln w="9466">
                <a:noFill/>
              </a:ln>
            </c:spPr>
          </c:downBars>
        </c:upDownBars>
        <c:marker val="1"/>
        <c:smooth val="0"/>
        <c:axId val="427937304"/>
        <c:axId val="425381264"/>
      </c:lineChart>
      <c:catAx>
        <c:axId val="427937304"/>
        <c:scaling>
          <c:orientation val="minMax"/>
        </c:scaling>
        <c:delete val="0"/>
        <c:axPos val="b"/>
        <c:numFmt formatCode="General" sourceLinked="0"/>
        <c:majorTickMark val="out"/>
        <c:minorTickMark val="none"/>
        <c:tickLblPos val="nextTo"/>
        <c:spPr>
          <a:ln w="3154">
            <a:solidFill>
              <a:schemeClr val="tx1"/>
            </a:solidFill>
            <a:prstDash val="solid"/>
          </a:ln>
        </c:spPr>
        <c:txPr>
          <a:bodyPr rot="-2700000" vert="horz"/>
          <a:lstStyle/>
          <a:p>
            <a:pPr>
              <a:defRPr sz="995" b="1" i="0" u="none" strike="noStrike" baseline="0">
                <a:solidFill>
                  <a:schemeClr val="tx1"/>
                </a:solidFill>
                <a:latin typeface="Arial"/>
                <a:ea typeface="Arial"/>
                <a:cs typeface="Arial"/>
              </a:defRPr>
            </a:pPr>
            <a:endParaRPr lang="pl-PL"/>
          </a:p>
        </c:txPr>
        <c:crossAx val="425381264"/>
        <c:crosses val="autoZero"/>
        <c:auto val="1"/>
        <c:lblAlgn val="ctr"/>
        <c:lblOffset val="100"/>
        <c:tickLblSkip val="1"/>
        <c:tickMarkSkip val="1"/>
        <c:noMultiLvlLbl val="0"/>
      </c:catAx>
      <c:valAx>
        <c:axId val="425381264"/>
        <c:scaling>
          <c:orientation val="minMax"/>
        </c:scaling>
        <c:delete val="1"/>
        <c:axPos val="l"/>
        <c:numFmt formatCode="General" sourceLinked="1"/>
        <c:majorTickMark val="out"/>
        <c:minorTickMark val="none"/>
        <c:tickLblPos val="nextTo"/>
        <c:crossAx val="427937304"/>
        <c:crosses val="autoZero"/>
        <c:crossBetween val="between"/>
      </c:valAx>
      <c:spPr>
        <a:noFill/>
        <a:ln w="25395">
          <a:noFill/>
        </a:ln>
      </c:spPr>
    </c:plotArea>
    <c:plotVisOnly val="1"/>
    <c:dispBlanksAs val="gap"/>
    <c:showDLblsOverMax val="0"/>
  </c:chart>
  <c:spPr>
    <a:noFill/>
    <a:ln>
      <a:noFill/>
    </a:ln>
  </c:spPr>
  <c:txPr>
    <a:bodyPr/>
    <a:lstStyle/>
    <a:p>
      <a:pPr>
        <a:defRPr sz="895" b="1" i="0" u="none" strike="noStrike" baseline="0">
          <a:solidFill>
            <a:schemeClr val="tx1"/>
          </a:solidFill>
          <a:latin typeface="Arial"/>
          <a:ea typeface="Arial"/>
          <a:cs typeface="Arial"/>
        </a:defRPr>
      </a:pPr>
      <a:endParaRPr lang="pl-PL"/>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manualLayout>
          <c:layoutTarget val="inner"/>
          <c:xMode val="edge"/>
          <c:yMode val="edge"/>
          <c:x val="4.4260031887014967E-2"/>
          <c:y val="4.564656222095944E-2"/>
          <c:w val="0.9555061179087877"/>
          <c:h val="0.80266075388026559"/>
        </c:manualLayout>
      </c:layout>
      <c:barChart>
        <c:barDir val="col"/>
        <c:grouping val="clustered"/>
        <c:varyColors val="0"/>
        <c:ser>
          <c:idx val="0"/>
          <c:order val="0"/>
          <c:tx>
            <c:strRef>
              <c:f>Sheet1!$B$1</c:f>
              <c:strCache>
                <c:ptCount val="1"/>
              </c:strCache>
            </c:strRef>
          </c:tx>
          <c:spPr>
            <a:solidFill>
              <a:srgbClr val="6699FF"/>
            </a:solidFill>
            <a:ln w="3176">
              <a:solidFill>
                <a:srgbClr val="003366"/>
              </a:solidFill>
              <a:prstDash val="solid"/>
            </a:ln>
            <a:effectLst>
              <a:outerShdw dist="35921" dir="2700000" algn="br">
                <a:srgbClr val="000000"/>
              </a:outerShdw>
            </a:effectLst>
          </c:spPr>
          <c:invertIfNegative val="0"/>
          <c:cat>
            <c:strRef>
              <c:f>Sheet1!$A$2:$A$16</c:f>
              <c:strCache>
                <c:ptCount val="15"/>
                <c:pt idx="0">
                  <c:v>Karne</c:v>
                </c:pt>
                <c:pt idx="1">
                  <c:v>Cywilne</c:v>
                </c:pt>
                <c:pt idx="2">
                  <c:v>Rodzinne</c:v>
                </c:pt>
                <c:pt idx="3">
                  <c:v>Spadko-we</c:v>
                </c:pt>
                <c:pt idx="4">
                  <c:v>Praca i bezro-bocie</c:v>
                </c:pt>
                <c:pt idx="5">
                  <c:v>Świadcze-nia społeczne</c:v>
                </c:pt>
                <c:pt idx="6">
                  <c:v>Administra-cyjne</c:v>
                </c:pt>
                <c:pt idx="7">
                  <c:v>Lokalowe i spół-dzielcze</c:v>
                </c:pt>
                <c:pt idx="8">
                  <c:v>Finan-sowe</c:v>
                </c:pt>
                <c:pt idx="9">
                  <c:v>Przemoc wobec kobiet</c:v>
                </c:pt>
                <c:pt idx="10">
                  <c:v>Uchodźcy i cudzo-ziemcy</c:v>
                </c:pt>
                <c:pt idx="11">
                  <c:v>Niepełno-sprawni</c:v>
                </c:pt>
                <c:pt idx="12">
                  <c:v>Służba zdrowia</c:v>
                </c:pt>
                <c:pt idx="13">
                  <c:v>NGO</c:v>
                </c:pt>
                <c:pt idx="14">
                  <c:v>inne</c:v>
                </c:pt>
              </c:strCache>
            </c:strRef>
          </c:cat>
          <c:val>
            <c:numRef>
              <c:f>Sheet1!$B$2:$B$16</c:f>
              <c:numCache>
                <c:formatCode>General</c:formatCode>
                <c:ptCount val="15"/>
                <c:pt idx="0">
                  <c:v>8</c:v>
                </c:pt>
                <c:pt idx="1">
                  <c:v>34</c:v>
                </c:pt>
                <c:pt idx="2">
                  <c:v>13</c:v>
                </c:pt>
                <c:pt idx="3">
                  <c:v>5</c:v>
                </c:pt>
                <c:pt idx="4">
                  <c:v>4</c:v>
                </c:pt>
                <c:pt idx="5">
                  <c:v>0</c:v>
                </c:pt>
                <c:pt idx="6">
                  <c:v>5</c:v>
                </c:pt>
                <c:pt idx="7">
                  <c:v>0</c:v>
                </c:pt>
                <c:pt idx="8">
                  <c:v>2</c:v>
                </c:pt>
                <c:pt idx="9">
                  <c:v>0</c:v>
                </c:pt>
                <c:pt idx="10">
                  <c:v>2</c:v>
                </c:pt>
                <c:pt idx="11">
                  <c:v>0</c:v>
                </c:pt>
                <c:pt idx="12">
                  <c:v>0</c:v>
                </c:pt>
                <c:pt idx="13">
                  <c:v>0</c:v>
                </c:pt>
                <c:pt idx="14">
                  <c:v>3</c:v>
                </c:pt>
              </c:numCache>
            </c:numRef>
          </c:val>
          <c:extLst>
            <c:ext xmlns:c16="http://schemas.microsoft.com/office/drawing/2014/chart" uri="{C3380CC4-5D6E-409C-BE32-E72D297353CC}">
              <c16:uniqueId val="{00000000-03D7-4D25-8906-A4EB4070B602}"/>
            </c:ext>
          </c:extLst>
        </c:ser>
        <c:dLbls>
          <c:showLegendKey val="0"/>
          <c:showVal val="0"/>
          <c:showCatName val="0"/>
          <c:showSerName val="0"/>
          <c:showPercent val="0"/>
          <c:showBubbleSize val="0"/>
        </c:dLbls>
        <c:gapWidth val="150"/>
        <c:axId val="348315272"/>
        <c:axId val="348315664"/>
      </c:barChart>
      <c:catAx>
        <c:axId val="348315272"/>
        <c:scaling>
          <c:orientation val="minMax"/>
        </c:scaling>
        <c:delete val="0"/>
        <c:axPos val="b"/>
        <c:numFmt formatCode="General" sourceLinked="1"/>
        <c:majorTickMark val="out"/>
        <c:minorTickMark val="none"/>
        <c:tickLblPos val="low"/>
        <c:spPr>
          <a:ln w="3115">
            <a:solidFill>
              <a:schemeClr val="tx1"/>
            </a:solidFill>
            <a:prstDash val="solid"/>
          </a:ln>
        </c:spPr>
        <c:txPr>
          <a:bodyPr rot="-2700000" vert="horz"/>
          <a:lstStyle/>
          <a:p>
            <a:pPr>
              <a:defRPr sz="1103" b="0" i="0" u="none" strike="noStrike" baseline="0">
                <a:solidFill>
                  <a:schemeClr val="tx1"/>
                </a:solidFill>
                <a:latin typeface="Arial"/>
                <a:ea typeface="Arial"/>
                <a:cs typeface="Arial"/>
              </a:defRPr>
            </a:pPr>
            <a:endParaRPr lang="pl-PL"/>
          </a:p>
        </c:txPr>
        <c:crossAx val="348315664"/>
        <c:crosses val="autoZero"/>
        <c:auto val="1"/>
        <c:lblAlgn val="ctr"/>
        <c:lblOffset val="100"/>
        <c:tickMarkSkip val="1"/>
        <c:noMultiLvlLbl val="0"/>
      </c:catAx>
      <c:valAx>
        <c:axId val="348315664"/>
        <c:scaling>
          <c:orientation val="minMax"/>
        </c:scaling>
        <c:delete val="0"/>
        <c:axPos val="l"/>
        <c:numFmt formatCode="General" sourceLinked="1"/>
        <c:majorTickMark val="out"/>
        <c:minorTickMark val="none"/>
        <c:tickLblPos val="nextTo"/>
        <c:spPr>
          <a:ln w="3115">
            <a:solidFill>
              <a:schemeClr val="tx1"/>
            </a:solidFill>
            <a:prstDash val="solid"/>
          </a:ln>
        </c:spPr>
        <c:txPr>
          <a:bodyPr rot="0" vert="horz"/>
          <a:lstStyle/>
          <a:p>
            <a:pPr>
              <a:defRPr sz="956" b="0" i="0" u="none" strike="noStrike" baseline="0">
                <a:solidFill>
                  <a:schemeClr val="tx1"/>
                </a:solidFill>
                <a:latin typeface="Arial"/>
                <a:ea typeface="Arial"/>
                <a:cs typeface="Arial"/>
              </a:defRPr>
            </a:pPr>
            <a:endParaRPr lang="pl-PL"/>
          </a:p>
        </c:txPr>
        <c:crossAx val="348315272"/>
        <c:crosses val="autoZero"/>
        <c:crossBetween val="between"/>
      </c:valAx>
      <c:dTable>
        <c:showHorzBorder val="0"/>
        <c:showVertBorder val="1"/>
        <c:showOutline val="0"/>
        <c:showKeys val="0"/>
        <c:spPr>
          <a:ln w="3115">
            <a:solidFill>
              <a:schemeClr val="tx1"/>
            </a:solidFill>
            <a:prstDash val="solid"/>
          </a:ln>
        </c:spPr>
        <c:txPr>
          <a:bodyPr/>
          <a:lstStyle/>
          <a:p>
            <a:pPr rtl="0">
              <a:defRPr sz="784" b="0" i="0" u="none" strike="noStrike" baseline="0">
                <a:solidFill>
                  <a:schemeClr val="tx1"/>
                </a:solidFill>
                <a:latin typeface="Arial"/>
                <a:ea typeface="Arial"/>
                <a:cs typeface="Arial"/>
              </a:defRPr>
            </a:pPr>
            <a:endParaRPr lang="pl-PL"/>
          </a:p>
        </c:txPr>
      </c:dTable>
      <c:spPr>
        <a:solidFill>
          <a:schemeClr val="bg1"/>
        </a:solidFill>
        <a:ln w="24908">
          <a:noFill/>
        </a:ln>
      </c:spPr>
    </c:plotArea>
    <c:plotVisOnly val="1"/>
    <c:dispBlanksAs val="gap"/>
    <c:showDLblsOverMax val="0"/>
  </c:chart>
  <c:spPr>
    <a:noFill/>
    <a:ln>
      <a:noFill/>
    </a:ln>
  </c:spPr>
  <c:txPr>
    <a:bodyPr/>
    <a:lstStyle/>
    <a:p>
      <a:pPr>
        <a:defRPr sz="980" b="0" i="0" u="none" strike="noStrike" baseline="0">
          <a:solidFill>
            <a:schemeClr val="tx1"/>
          </a:solidFill>
          <a:latin typeface="Arial"/>
          <a:ea typeface="Arial"/>
          <a:cs typeface="Arial"/>
        </a:defRPr>
      </a:pPr>
      <a:endParaRPr lang="pl-PL"/>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5486206406138558E-2"/>
          <c:y val="0.15353128076547493"/>
          <c:w val="0.94019139868124024"/>
          <c:h val="0.59655172413792557"/>
        </c:manualLayout>
      </c:layout>
      <c:barChart>
        <c:barDir val="col"/>
        <c:grouping val="clustered"/>
        <c:varyColors val="0"/>
        <c:ser>
          <c:idx val="0"/>
          <c:order val="0"/>
          <c:spPr>
            <a:solidFill>
              <a:srgbClr val="6699FF"/>
            </a:solidFill>
            <a:ln w="3175">
              <a:solidFill>
                <a:srgbClr val="003366"/>
              </a:solidFill>
              <a:prstDash val="solid"/>
            </a:ln>
            <a:effectLst>
              <a:outerShdw dist="35921" dir="2700000" algn="br">
                <a:srgbClr val="000000"/>
              </a:outerShdw>
            </a:effectLst>
          </c:spPr>
          <c:invertIfNegative val="0"/>
          <c:dLbls>
            <c:dLbl>
              <c:idx val="25"/>
              <c:tx>
                <c:rich>
                  <a:bodyPr/>
                  <a:lstStyle/>
                  <a:p>
                    <a:r>
                      <a:rPr lang="en-US" dirty="0" err="1"/>
                      <a:t>b.d.</a:t>
                    </a:r>
                    <a:endParaRPr lang="en-US" dirty="0"/>
                  </a:p>
                </c:rich>
              </c:tx>
              <c:showLegendKey val="0"/>
              <c:showVal val="1"/>
              <c:showCatName val="0"/>
              <c:showSerName val="0"/>
              <c:showPercent val="0"/>
              <c:showBubbleSize val="0"/>
              <c:extLst>
                <c:ext xmlns:c15="http://schemas.microsoft.com/office/drawing/2012/chart" uri="{CE6537A1-D6FC-4f65-9D91-7224C49458BB}">
                  <c15:layout>
                    <c:manualLayout>
                      <c:w val="4.1725602058932887E-2"/>
                      <c:h val="4.4330208381667513E-2"/>
                    </c:manualLayout>
                  </c15:layout>
                  <c15:showDataLabelsRange val="0"/>
                </c:ext>
                <c:ext xmlns:c16="http://schemas.microsoft.com/office/drawing/2014/chart" uri="{C3380CC4-5D6E-409C-BE32-E72D297353CC}">
                  <c16:uniqueId val="{00000001-7DF8-4C4E-8674-9FB73F657C0E}"/>
                </c:ext>
              </c:extLst>
            </c:dLbl>
            <c:dLbl>
              <c:idx val="26"/>
              <c:tx>
                <c:rich>
                  <a:bodyPr/>
                  <a:lstStyle/>
                  <a:p>
                    <a:r>
                      <a:rPr lang="en-US"/>
                      <a:t>b.d.</a:t>
                    </a:r>
                    <a:endParaRPr lang="en-US" dirty="0"/>
                  </a:p>
                </c:rich>
              </c:tx>
              <c:showLegendKey val="0"/>
              <c:showVal val="1"/>
              <c:showCatName val="0"/>
              <c:showSerName val="0"/>
              <c:showPercent val="0"/>
              <c:showBubbleSize val="0"/>
              <c:extLst>
                <c:ext xmlns:c15="http://schemas.microsoft.com/office/drawing/2012/chart" uri="{CE6537A1-D6FC-4f65-9D91-7224C49458BB}">
                  <c15:layout>
                    <c:manualLayout>
                      <c:w val="4.9083600099804219E-2"/>
                      <c:h val="3.6330791226340045E-2"/>
                    </c:manualLayout>
                  </c15:layout>
                  <c15:showDataLabelsRange val="0"/>
                </c:ext>
                <c:ext xmlns:c16="http://schemas.microsoft.com/office/drawing/2014/chart" uri="{C3380CC4-5D6E-409C-BE32-E72D297353CC}">
                  <c16:uniqueId val="{00000000-7DF8-4C4E-8674-9FB73F657C0E}"/>
                </c:ext>
              </c:extLst>
            </c:dLbl>
            <c:dLbl>
              <c:idx val="27"/>
              <c:tx>
                <c:rich>
                  <a:bodyPr/>
                  <a:lstStyle/>
                  <a:p>
                    <a:r>
                      <a:rPr lang="en-US" dirty="0" err="1"/>
                      <a:t>b.d.</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AB64-4F5B-B868-66A0FCF5D739}"/>
                </c:ext>
              </c:extLst>
            </c:dLbl>
            <c:dLbl>
              <c:idx val="28"/>
              <c:tx>
                <c:rich>
                  <a:bodyPr/>
                  <a:lstStyle/>
                  <a:p>
                    <a:r>
                      <a:rPr lang="en-US" dirty="0" err="1"/>
                      <a:t>b.d.</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AB64-4F5B-B868-66A0FCF5D739}"/>
                </c:ext>
              </c:extLst>
            </c:dLbl>
            <c:spPr>
              <a:noFill/>
              <a:ln w="29303">
                <a:noFill/>
              </a:ln>
            </c:spPr>
            <c:txPr>
              <a:bodyPr/>
              <a:lstStyle/>
              <a:p>
                <a:pPr>
                  <a:defRPr sz="924"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Sheet1!$A$1:$A$29</c:f>
              <c:strCache>
                <c:ptCount val="29"/>
                <c:pt idx="0">
                  <c:v>Warszawa (UW)</c:v>
                </c:pt>
                <c:pt idx="1">
                  <c:v>Warszawa (AI)</c:v>
                </c:pt>
                <c:pt idx="2">
                  <c:v>Białystok</c:v>
                </c:pt>
                <c:pt idx="3">
                  <c:v>Kraków (UJ)</c:v>
                </c:pt>
                <c:pt idx="4">
                  <c:v>Katowice</c:v>
                </c:pt>
                <c:pt idx="5">
                  <c:v>Lublin (KUL)</c:v>
                </c:pt>
                <c:pt idx="6">
                  <c:v>Łódź</c:v>
                </c:pt>
                <c:pt idx="7">
                  <c:v>Opole</c:v>
                </c:pt>
                <c:pt idx="8">
                  <c:v>Radom</c:v>
                </c:pt>
                <c:pt idx="9">
                  <c:v>Szczecin</c:v>
                </c:pt>
                <c:pt idx="10">
                  <c:v>Gdańsk (UWSB)</c:v>
                </c:pt>
                <c:pt idx="11">
                  <c:v>Warszawa (UKSW)</c:v>
                </c:pt>
                <c:pt idx="12">
                  <c:v>Warszawa (ALK)</c:v>
                </c:pt>
                <c:pt idx="13">
                  <c:v>Warszawa (Łazarski)</c:v>
                </c:pt>
                <c:pt idx="14">
                  <c:v>Wrocław</c:v>
                </c:pt>
                <c:pt idx="15">
                  <c:v>Kraków (KA im.AFM)</c:v>
                </c:pt>
                <c:pt idx="16">
                  <c:v>Słubice</c:v>
                </c:pt>
                <c:pt idx="17">
                  <c:v>Gdańsk (UG)</c:v>
                </c:pt>
                <c:pt idx="18">
                  <c:v>Warszawa (SWPS)</c:v>
                </c:pt>
                <c:pt idx="19">
                  <c:v>Poznań</c:v>
                </c:pt>
                <c:pt idx="20">
                  <c:v>Lublin (UMCS)</c:v>
                </c:pt>
                <c:pt idx="21">
                  <c:v>Toruń</c:v>
                </c:pt>
                <c:pt idx="22">
                  <c:v>Rzeszów (URz)</c:v>
                </c:pt>
                <c:pt idx="23">
                  <c:v>Koszalin </c:v>
                </c:pt>
                <c:pt idx="24">
                  <c:v>Warszawa (UKSW WPK)</c:v>
                </c:pt>
                <c:pt idx="25">
                  <c:v>Gdynia (WSAiB)</c:v>
                </c:pt>
                <c:pt idx="26">
                  <c:v>Olsztyn (UW-M)</c:v>
                </c:pt>
                <c:pt idx="27">
                  <c:v>Rzeszów (WSPiA)</c:v>
                </c:pt>
                <c:pt idx="28">
                  <c:v>Warszawa (AEH)</c:v>
                </c:pt>
              </c:strCache>
            </c:strRef>
          </c:cat>
          <c:val>
            <c:numRef>
              <c:f>Sheet1!$B$1:$B$29</c:f>
              <c:numCache>
                <c:formatCode>General</c:formatCode>
                <c:ptCount val="29"/>
                <c:pt idx="0">
                  <c:v>268</c:v>
                </c:pt>
                <c:pt idx="1">
                  <c:v>226</c:v>
                </c:pt>
                <c:pt idx="2">
                  <c:v>190</c:v>
                </c:pt>
                <c:pt idx="3">
                  <c:v>169</c:v>
                </c:pt>
                <c:pt idx="4">
                  <c:v>144</c:v>
                </c:pt>
                <c:pt idx="5">
                  <c:v>117</c:v>
                </c:pt>
                <c:pt idx="6">
                  <c:v>116</c:v>
                </c:pt>
                <c:pt idx="7">
                  <c:v>103</c:v>
                </c:pt>
                <c:pt idx="8">
                  <c:v>103</c:v>
                </c:pt>
                <c:pt idx="9">
                  <c:v>93</c:v>
                </c:pt>
                <c:pt idx="10">
                  <c:v>76</c:v>
                </c:pt>
                <c:pt idx="11">
                  <c:v>75</c:v>
                </c:pt>
                <c:pt idx="12">
                  <c:v>71</c:v>
                </c:pt>
                <c:pt idx="13">
                  <c:v>60</c:v>
                </c:pt>
                <c:pt idx="14">
                  <c:v>60</c:v>
                </c:pt>
                <c:pt idx="15">
                  <c:v>54</c:v>
                </c:pt>
                <c:pt idx="16">
                  <c:v>52</c:v>
                </c:pt>
                <c:pt idx="17">
                  <c:v>43</c:v>
                </c:pt>
                <c:pt idx="18">
                  <c:v>30</c:v>
                </c:pt>
                <c:pt idx="19">
                  <c:v>28</c:v>
                </c:pt>
                <c:pt idx="20">
                  <c:v>26</c:v>
                </c:pt>
                <c:pt idx="21">
                  <c:v>23</c:v>
                </c:pt>
                <c:pt idx="22">
                  <c:v>16</c:v>
                </c:pt>
                <c:pt idx="23">
                  <c:v>4</c:v>
                </c:pt>
                <c:pt idx="24">
                  <c:v>0</c:v>
                </c:pt>
                <c:pt idx="25" formatCode="@">
                  <c:v>0</c:v>
                </c:pt>
                <c:pt idx="26">
                  <c:v>0</c:v>
                </c:pt>
                <c:pt idx="27">
                  <c:v>0</c:v>
                </c:pt>
                <c:pt idx="28" formatCode="@">
                  <c:v>0</c:v>
                </c:pt>
              </c:numCache>
            </c:numRef>
          </c:val>
          <c:extLst>
            <c:ext xmlns:c16="http://schemas.microsoft.com/office/drawing/2014/chart" uri="{C3380CC4-5D6E-409C-BE32-E72D297353CC}">
              <c16:uniqueId val="{00000000-B9C7-4E73-8C9A-2AD65309EF92}"/>
            </c:ext>
          </c:extLst>
        </c:ser>
        <c:dLbls>
          <c:showLegendKey val="0"/>
          <c:showVal val="0"/>
          <c:showCatName val="0"/>
          <c:showSerName val="0"/>
          <c:showPercent val="0"/>
          <c:showBubbleSize val="0"/>
        </c:dLbls>
        <c:gapWidth val="150"/>
        <c:axId val="423946272"/>
        <c:axId val="423945096"/>
      </c:barChart>
      <c:catAx>
        <c:axId val="423946272"/>
        <c:scaling>
          <c:orientation val="minMax"/>
        </c:scaling>
        <c:delete val="0"/>
        <c:axPos val="b"/>
        <c:numFmt formatCode="General" sourceLinked="1"/>
        <c:majorTickMark val="out"/>
        <c:minorTickMark val="none"/>
        <c:tickLblPos val="nextTo"/>
        <c:spPr>
          <a:ln w="3665">
            <a:solidFill>
              <a:schemeClr val="tx1"/>
            </a:solidFill>
            <a:prstDash val="solid"/>
          </a:ln>
        </c:spPr>
        <c:txPr>
          <a:bodyPr rot="-2700000" vert="horz"/>
          <a:lstStyle/>
          <a:p>
            <a:pPr>
              <a:defRPr sz="924" b="1" i="0" u="none" strike="noStrike" baseline="0">
                <a:solidFill>
                  <a:schemeClr val="tx1"/>
                </a:solidFill>
                <a:latin typeface="Arial"/>
                <a:ea typeface="Arial"/>
                <a:cs typeface="Arial"/>
              </a:defRPr>
            </a:pPr>
            <a:endParaRPr lang="pl-PL"/>
          </a:p>
        </c:txPr>
        <c:crossAx val="423945096"/>
        <c:crosses val="autoZero"/>
        <c:auto val="1"/>
        <c:lblAlgn val="ctr"/>
        <c:lblOffset val="100"/>
        <c:tickLblSkip val="1"/>
        <c:tickMarkSkip val="1"/>
        <c:noMultiLvlLbl val="0"/>
      </c:catAx>
      <c:valAx>
        <c:axId val="423945096"/>
        <c:scaling>
          <c:orientation val="minMax"/>
        </c:scaling>
        <c:delete val="1"/>
        <c:axPos val="l"/>
        <c:numFmt formatCode="General" sourceLinked="1"/>
        <c:majorTickMark val="out"/>
        <c:minorTickMark val="none"/>
        <c:tickLblPos val="none"/>
        <c:crossAx val="423946272"/>
        <c:crosses val="autoZero"/>
        <c:crossBetween val="between"/>
      </c:valAx>
      <c:spPr>
        <a:noFill/>
        <a:ln w="25400">
          <a:noFill/>
        </a:ln>
      </c:spPr>
    </c:plotArea>
    <c:plotVisOnly val="1"/>
    <c:dispBlanksAs val="gap"/>
    <c:showDLblsOverMax val="0"/>
  </c:chart>
  <c:spPr>
    <a:noFill/>
    <a:ln>
      <a:noFill/>
    </a:ln>
  </c:spPr>
  <c:txPr>
    <a:bodyPr/>
    <a:lstStyle/>
    <a:p>
      <a:pPr>
        <a:defRPr sz="2192" b="1" i="0" u="none" strike="noStrike" baseline="0">
          <a:solidFill>
            <a:schemeClr val="tx1"/>
          </a:solidFill>
          <a:latin typeface="Arial"/>
          <a:ea typeface="Arial"/>
          <a:cs typeface="Arial"/>
        </a:defRPr>
      </a:pPr>
      <a:endParaRPr lang="pl-PL"/>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0000"/>
                    </a:solidFill>
                    <a:latin typeface="+mn-lt"/>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Arkusz2!$B$4:$B$22</c:f>
              <c:strCache>
                <c:ptCount val="19"/>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pt idx="13">
                  <c:v>2016/2017</c:v>
                </c:pt>
                <c:pt idx="14">
                  <c:v>2017/2018</c:v>
                </c:pt>
                <c:pt idx="15">
                  <c:v>2018/2019</c:v>
                </c:pt>
                <c:pt idx="16">
                  <c:v>2019/2020</c:v>
                </c:pt>
                <c:pt idx="17">
                  <c:v>2020/2021</c:v>
                </c:pt>
                <c:pt idx="18">
                  <c:v>2021/2022</c:v>
                </c:pt>
              </c:strCache>
            </c:strRef>
          </c:cat>
          <c:val>
            <c:numRef>
              <c:f>Arkusz2!$C$4:$C$22</c:f>
              <c:numCache>
                <c:formatCode>General</c:formatCode>
                <c:ptCount val="19"/>
                <c:pt idx="0">
                  <c:v>533</c:v>
                </c:pt>
                <c:pt idx="1">
                  <c:v>475</c:v>
                </c:pt>
                <c:pt idx="2">
                  <c:v>452</c:v>
                </c:pt>
                <c:pt idx="3">
                  <c:v>249</c:v>
                </c:pt>
                <c:pt idx="4">
                  <c:v>379</c:v>
                </c:pt>
                <c:pt idx="5">
                  <c:v>467</c:v>
                </c:pt>
                <c:pt idx="6">
                  <c:v>599</c:v>
                </c:pt>
                <c:pt idx="7">
                  <c:v>620</c:v>
                </c:pt>
                <c:pt idx="8">
                  <c:v>663</c:v>
                </c:pt>
                <c:pt idx="9">
                  <c:v>603</c:v>
                </c:pt>
                <c:pt idx="10">
                  <c:v>519</c:v>
                </c:pt>
                <c:pt idx="11">
                  <c:v>572</c:v>
                </c:pt>
                <c:pt idx="12">
                  <c:v>447</c:v>
                </c:pt>
                <c:pt idx="13">
                  <c:v>402</c:v>
                </c:pt>
                <c:pt idx="14">
                  <c:v>308</c:v>
                </c:pt>
                <c:pt idx="15">
                  <c:v>229</c:v>
                </c:pt>
                <c:pt idx="16">
                  <c:v>141</c:v>
                </c:pt>
                <c:pt idx="17">
                  <c:v>177</c:v>
                </c:pt>
                <c:pt idx="18">
                  <c:v>186</c:v>
                </c:pt>
              </c:numCache>
            </c:numRef>
          </c:val>
          <c:extLst>
            <c:ext xmlns:c16="http://schemas.microsoft.com/office/drawing/2014/chart" uri="{C3380CC4-5D6E-409C-BE32-E72D297353CC}">
              <c16:uniqueId val="{00000000-2D07-4051-B640-AC6F368B3E66}"/>
            </c:ext>
          </c:extLst>
        </c:ser>
        <c:dLbls>
          <c:showLegendKey val="0"/>
          <c:showVal val="1"/>
          <c:showCatName val="0"/>
          <c:showSerName val="0"/>
          <c:showPercent val="0"/>
          <c:showBubbleSize val="0"/>
        </c:dLbls>
        <c:gapWidth val="150"/>
        <c:shape val="box"/>
        <c:axId val="75583408"/>
        <c:axId val="75579248"/>
        <c:axId val="0"/>
      </c:bar3DChart>
      <c:catAx>
        <c:axId val="7558340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pl-PL"/>
          </a:p>
        </c:txPr>
        <c:crossAx val="75579248"/>
        <c:crosses val="autoZero"/>
        <c:auto val="1"/>
        <c:lblAlgn val="ctr"/>
        <c:lblOffset val="100"/>
        <c:noMultiLvlLbl val="0"/>
      </c:catAx>
      <c:valAx>
        <c:axId val="75579248"/>
        <c:scaling>
          <c:orientation val="minMax"/>
        </c:scaling>
        <c:delete val="1"/>
        <c:axPos val="l"/>
        <c:numFmt formatCode="General" sourceLinked="1"/>
        <c:majorTickMark val="none"/>
        <c:minorTickMark val="none"/>
        <c:tickLblPos val="nextTo"/>
        <c:crossAx val="75583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632175925925933E-2"/>
          <c:y val="7.9365079365079361E-2"/>
          <c:w val="0.91494722222222225"/>
          <c:h val="0.676190476190485"/>
        </c:manualLayout>
      </c:layout>
      <c:barChart>
        <c:barDir val="col"/>
        <c:grouping val="clustered"/>
        <c:varyColors val="0"/>
        <c:ser>
          <c:idx val="0"/>
          <c:order val="0"/>
          <c:tx>
            <c:strRef>
              <c:f>Sheet1!$A$2</c:f>
              <c:strCache>
                <c:ptCount val="1"/>
                <c:pt idx="0">
                  <c:v>liczba spraw</c:v>
                </c:pt>
              </c:strCache>
            </c:strRef>
          </c:tx>
          <c:spPr>
            <a:solidFill>
              <a:srgbClr val="6699FF"/>
            </a:solidFill>
            <a:ln w="3173">
              <a:solidFill>
                <a:srgbClr val="003366"/>
              </a:solidFill>
              <a:prstDash val="solid"/>
            </a:ln>
            <a:effectLst>
              <a:outerShdw dist="35921" dir="2700000" algn="br">
                <a:srgbClr val="000000"/>
              </a:outerShdw>
            </a:effectLst>
          </c:spPr>
          <c:invertIfNegative val="0"/>
          <c:dLbls>
            <c:spPr>
              <a:noFill/>
              <a:ln w="25161">
                <a:noFill/>
              </a:ln>
            </c:spPr>
            <c:txPr>
              <a:bodyPr/>
              <a:lstStyle/>
              <a:p>
                <a:pPr>
                  <a:defRPr sz="890"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Sheet1!$B$1:$O$1</c:f>
              <c:strCache>
                <c:ptCount val="14"/>
                <c:pt idx="0">
                  <c:v>2010/2011</c:v>
                </c:pt>
                <c:pt idx="1">
                  <c:v>2011/2012</c:v>
                </c:pt>
                <c:pt idx="2">
                  <c:v>2012/2013</c:v>
                </c:pt>
                <c:pt idx="3">
                  <c:v>2013/2014</c:v>
                </c:pt>
                <c:pt idx="4">
                  <c:v>2014/2015</c:v>
                </c:pt>
                <c:pt idx="5">
                  <c:v>2015/2016</c:v>
                </c:pt>
                <c:pt idx="6">
                  <c:v>2016/2017</c:v>
                </c:pt>
                <c:pt idx="7">
                  <c:v>2017/2018</c:v>
                </c:pt>
                <c:pt idx="8">
                  <c:v>2018/2019</c:v>
                </c:pt>
                <c:pt idx="9">
                  <c:v>2019/2020</c:v>
                </c:pt>
                <c:pt idx="10">
                  <c:v>2020/2021</c:v>
                </c:pt>
                <c:pt idx="11">
                  <c:v>2021/2022</c:v>
                </c:pt>
                <c:pt idx="12">
                  <c:v>2022/2023</c:v>
                </c:pt>
                <c:pt idx="13">
                  <c:v>2023/2024</c:v>
                </c:pt>
              </c:strCache>
            </c:strRef>
          </c:cat>
          <c:val>
            <c:numRef>
              <c:f>Sheet1!$B$2:$O$2</c:f>
              <c:numCache>
                <c:formatCode>General</c:formatCode>
                <c:ptCount val="14"/>
                <c:pt idx="0">
                  <c:v>0</c:v>
                </c:pt>
                <c:pt idx="1">
                  <c:v>6</c:v>
                </c:pt>
                <c:pt idx="2">
                  <c:v>6</c:v>
                </c:pt>
                <c:pt idx="3">
                  <c:v>12</c:v>
                </c:pt>
                <c:pt idx="4">
                  <c:v>34</c:v>
                </c:pt>
                <c:pt idx="5">
                  <c:v>44</c:v>
                </c:pt>
                <c:pt idx="6">
                  <c:v>21</c:v>
                </c:pt>
                <c:pt idx="7">
                  <c:v>27</c:v>
                </c:pt>
                <c:pt idx="8">
                  <c:v>10</c:v>
                </c:pt>
                <c:pt idx="9">
                  <c:v>2</c:v>
                </c:pt>
                <c:pt idx="10">
                  <c:v>0</c:v>
                </c:pt>
                <c:pt idx="11">
                  <c:v>0</c:v>
                </c:pt>
                <c:pt idx="12">
                  <c:v>31</c:v>
                </c:pt>
                <c:pt idx="13">
                  <c:v>76</c:v>
                </c:pt>
              </c:numCache>
            </c:numRef>
          </c:val>
          <c:extLst>
            <c:ext xmlns:c16="http://schemas.microsoft.com/office/drawing/2014/chart" uri="{C3380CC4-5D6E-409C-BE32-E72D297353CC}">
              <c16:uniqueId val="{00000000-A5BB-4605-BFF5-E8B6D6277F13}"/>
            </c:ext>
          </c:extLst>
        </c:ser>
        <c:dLbls>
          <c:showLegendKey val="0"/>
          <c:showVal val="1"/>
          <c:showCatName val="0"/>
          <c:showSerName val="0"/>
          <c:showPercent val="0"/>
          <c:showBubbleSize val="0"/>
        </c:dLbls>
        <c:gapWidth val="150"/>
        <c:axId val="348314880"/>
        <c:axId val="348316056"/>
      </c:barChart>
      <c:catAx>
        <c:axId val="348314880"/>
        <c:scaling>
          <c:orientation val="minMax"/>
        </c:scaling>
        <c:delete val="0"/>
        <c:axPos val="b"/>
        <c:numFmt formatCode="General" sourceLinked="1"/>
        <c:majorTickMark val="out"/>
        <c:minorTickMark val="none"/>
        <c:tickLblPos val="nextTo"/>
        <c:spPr>
          <a:ln w="3146">
            <a:solidFill>
              <a:schemeClr val="tx1"/>
            </a:solidFill>
            <a:prstDash val="solid"/>
          </a:ln>
        </c:spPr>
        <c:txPr>
          <a:bodyPr rot="-2700000" vert="horz"/>
          <a:lstStyle/>
          <a:p>
            <a:pPr>
              <a:defRPr sz="989" b="1" i="0" u="none" strike="noStrike" baseline="0">
                <a:solidFill>
                  <a:schemeClr val="tx1"/>
                </a:solidFill>
                <a:latin typeface="Arial"/>
                <a:ea typeface="Arial"/>
                <a:cs typeface="Arial"/>
              </a:defRPr>
            </a:pPr>
            <a:endParaRPr lang="pl-PL"/>
          </a:p>
        </c:txPr>
        <c:crossAx val="348316056"/>
        <c:crosses val="autoZero"/>
        <c:auto val="1"/>
        <c:lblAlgn val="ctr"/>
        <c:lblOffset val="100"/>
        <c:tickLblSkip val="1"/>
        <c:tickMarkSkip val="1"/>
        <c:noMultiLvlLbl val="0"/>
      </c:catAx>
      <c:valAx>
        <c:axId val="348316056"/>
        <c:scaling>
          <c:orientation val="minMax"/>
        </c:scaling>
        <c:delete val="1"/>
        <c:axPos val="l"/>
        <c:numFmt formatCode="General" sourceLinked="1"/>
        <c:majorTickMark val="out"/>
        <c:minorTickMark val="none"/>
        <c:tickLblPos val="nextTo"/>
        <c:crossAx val="348314880"/>
        <c:crosses val="autoZero"/>
        <c:crossBetween val="between"/>
      </c:valAx>
      <c:spPr>
        <a:noFill/>
        <a:ln w="25383">
          <a:noFill/>
        </a:ln>
      </c:spPr>
    </c:plotArea>
    <c:plotVisOnly val="1"/>
    <c:dispBlanksAs val="gap"/>
    <c:showDLblsOverMax val="0"/>
  </c:chart>
  <c:spPr>
    <a:noFill/>
    <a:ln>
      <a:noFill/>
    </a:ln>
  </c:spPr>
  <c:txPr>
    <a:bodyPr/>
    <a:lstStyle/>
    <a:p>
      <a:pPr>
        <a:defRPr sz="890" b="1" i="0" u="none" strike="noStrike" baseline="0">
          <a:solidFill>
            <a:schemeClr val="tx1"/>
          </a:solidFill>
          <a:latin typeface="Arial"/>
          <a:ea typeface="Arial"/>
          <a:cs typeface="Arial"/>
        </a:defRPr>
      </a:pPr>
      <a:endParaRPr lang="pl-PL"/>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0865972222222221E-2"/>
          <c:y val="9.5760932000463747E-2"/>
          <c:w val="0.91295879629629628"/>
          <c:h val="0.69277108433734935"/>
        </c:manualLayout>
      </c:layout>
      <c:lineChart>
        <c:grouping val="standard"/>
        <c:varyColors val="0"/>
        <c:ser>
          <c:idx val="0"/>
          <c:order val="0"/>
          <c:tx>
            <c:strRef>
              <c:f>Sheet1!$A$2</c:f>
              <c:strCache>
                <c:ptCount val="1"/>
                <c:pt idx="0">
                  <c:v>studenci</c:v>
                </c:pt>
              </c:strCache>
            </c:strRef>
          </c:tx>
          <c:spPr>
            <a:ln w="25243">
              <a:solidFill>
                <a:srgbClr val="3366FF"/>
              </a:solidFill>
              <a:prstDash val="solid"/>
            </a:ln>
          </c:spPr>
          <c:marker>
            <c:symbol val="circle"/>
            <c:size val="2"/>
            <c:spPr>
              <a:solidFill>
                <a:srgbClr val="6699FF"/>
              </a:solidFill>
              <a:ln>
                <a:solidFill>
                  <a:srgbClr val="0066CC"/>
                </a:solidFill>
                <a:prstDash val="solid"/>
              </a:ln>
              <a:effectLst>
                <a:outerShdw dist="35921" dir="2700000" algn="br">
                  <a:srgbClr val="000000"/>
                </a:outerShdw>
              </a:effectLst>
            </c:spPr>
          </c:marker>
          <c:dLbls>
            <c:spPr>
              <a:noFill/>
              <a:ln>
                <a:noFill/>
              </a:ln>
              <a:effectLst/>
            </c:spPr>
            <c:txPr>
              <a:bodyPr wrap="square" lIns="38100" tIns="19050" rIns="38100" bIns="19050" anchor="ctr">
                <a:spAutoFit/>
              </a:bodyPr>
              <a:lstStyle/>
              <a:p>
                <a:pPr>
                  <a:defRPr sz="1000" baseline="0"/>
                </a:pPr>
                <a:endParaRPr lang="pl-P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Sheet1!$B$1:$O$1</c:f>
              <c:strCache>
                <c:ptCount val="14"/>
                <c:pt idx="0">
                  <c:v>2010/2011</c:v>
                </c:pt>
                <c:pt idx="1">
                  <c:v>2011/2012</c:v>
                </c:pt>
                <c:pt idx="2">
                  <c:v>2012/2013</c:v>
                </c:pt>
                <c:pt idx="3">
                  <c:v>2013/2014</c:v>
                </c:pt>
                <c:pt idx="4">
                  <c:v>2014/2015</c:v>
                </c:pt>
                <c:pt idx="5">
                  <c:v>2015/2016</c:v>
                </c:pt>
                <c:pt idx="6">
                  <c:v>2016/2017</c:v>
                </c:pt>
                <c:pt idx="7">
                  <c:v>2017/2018</c:v>
                </c:pt>
                <c:pt idx="8">
                  <c:v>2018/2019</c:v>
                </c:pt>
                <c:pt idx="9">
                  <c:v>2019/2020</c:v>
                </c:pt>
                <c:pt idx="10">
                  <c:v>2020/2021</c:v>
                </c:pt>
                <c:pt idx="11">
                  <c:v>2021/2022</c:v>
                </c:pt>
                <c:pt idx="12">
                  <c:v>2022/2023</c:v>
                </c:pt>
                <c:pt idx="13">
                  <c:v>2023/2024</c:v>
                </c:pt>
              </c:strCache>
            </c:strRef>
          </c:cat>
          <c:val>
            <c:numRef>
              <c:f>Sheet1!$B$2:$O$2</c:f>
              <c:numCache>
                <c:formatCode>General</c:formatCode>
                <c:ptCount val="14"/>
                <c:pt idx="0">
                  <c:v>12</c:v>
                </c:pt>
                <c:pt idx="1">
                  <c:v>6</c:v>
                </c:pt>
                <c:pt idx="2">
                  <c:v>5</c:v>
                </c:pt>
                <c:pt idx="3">
                  <c:v>30</c:v>
                </c:pt>
                <c:pt idx="4">
                  <c:v>21</c:v>
                </c:pt>
                <c:pt idx="5">
                  <c:v>23</c:v>
                </c:pt>
                <c:pt idx="6">
                  <c:v>13</c:v>
                </c:pt>
                <c:pt idx="7">
                  <c:v>14</c:v>
                </c:pt>
                <c:pt idx="8">
                  <c:v>14</c:v>
                </c:pt>
                <c:pt idx="9">
                  <c:v>6</c:v>
                </c:pt>
                <c:pt idx="10">
                  <c:v>0</c:v>
                </c:pt>
                <c:pt idx="11">
                  <c:v>0</c:v>
                </c:pt>
                <c:pt idx="12">
                  <c:v>30</c:v>
                </c:pt>
                <c:pt idx="13">
                  <c:v>55</c:v>
                </c:pt>
              </c:numCache>
            </c:numRef>
          </c:val>
          <c:smooth val="1"/>
          <c:extLst>
            <c:ext xmlns:c16="http://schemas.microsoft.com/office/drawing/2014/chart" uri="{C3380CC4-5D6E-409C-BE32-E72D297353CC}">
              <c16:uniqueId val="{0000000B-9304-444B-896F-78FE9D695B2C}"/>
            </c:ext>
          </c:extLst>
        </c:ser>
        <c:ser>
          <c:idx val="1"/>
          <c:order val="1"/>
          <c:tx>
            <c:strRef>
              <c:f>Sheet1!$A$3</c:f>
              <c:strCache>
                <c:ptCount val="1"/>
                <c:pt idx="0">
                  <c:v>opiekunowie</c:v>
                </c:pt>
              </c:strCache>
            </c:strRef>
          </c:tx>
          <c:spPr>
            <a:ln w="25243">
              <a:solidFill>
                <a:schemeClr val="tx1"/>
              </a:solidFill>
              <a:prstDash val="solid"/>
            </a:ln>
          </c:spPr>
          <c:marker>
            <c:symbol val="circle"/>
            <c:size val="2"/>
            <c:spPr>
              <a:solidFill>
                <a:srgbClr val="3366CC"/>
              </a:solidFill>
              <a:ln>
                <a:solidFill>
                  <a:srgbClr val="003366"/>
                </a:solidFill>
                <a:prstDash val="solid"/>
              </a:ln>
              <a:effectLst>
                <a:outerShdw dist="35921" dir="2700000" algn="br">
                  <a:srgbClr val="000000"/>
                </a:outerShdw>
              </a:effectLst>
            </c:spPr>
          </c:marker>
          <c:dLbls>
            <c:spPr>
              <a:noFill/>
              <a:ln>
                <a:noFill/>
              </a:ln>
              <a:effectLst/>
            </c:spPr>
            <c:txPr>
              <a:bodyPr wrap="square" lIns="38100" tIns="19050" rIns="38100" bIns="19050" anchor="ctr">
                <a:spAutoFit/>
              </a:bodyPr>
              <a:lstStyle/>
              <a:p>
                <a:pPr>
                  <a:defRPr sz="1000" baseline="0"/>
                </a:pPr>
                <a:endParaRPr lang="pl-P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Sheet1!$B$1:$O$1</c:f>
              <c:strCache>
                <c:ptCount val="14"/>
                <c:pt idx="0">
                  <c:v>2010/2011</c:v>
                </c:pt>
                <c:pt idx="1">
                  <c:v>2011/2012</c:v>
                </c:pt>
                <c:pt idx="2">
                  <c:v>2012/2013</c:v>
                </c:pt>
                <c:pt idx="3">
                  <c:v>2013/2014</c:v>
                </c:pt>
                <c:pt idx="4">
                  <c:v>2014/2015</c:v>
                </c:pt>
                <c:pt idx="5">
                  <c:v>2015/2016</c:v>
                </c:pt>
                <c:pt idx="6">
                  <c:v>2016/2017</c:v>
                </c:pt>
                <c:pt idx="7">
                  <c:v>2017/2018</c:v>
                </c:pt>
                <c:pt idx="8">
                  <c:v>2018/2019</c:v>
                </c:pt>
                <c:pt idx="9">
                  <c:v>2019/2020</c:v>
                </c:pt>
                <c:pt idx="10">
                  <c:v>2020/2021</c:v>
                </c:pt>
                <c:pt idx="11">
                  <c:v>2021/2022</c:v>
                </c:pt>
                <c:pt idx="12">
                  <c:v>2022/2023</c:v>
                </c:pt>
                <c:pt idx="13">
                  <c:v>2023/2024</c:v>
                </c:pt>
              </c:strCache>
            </c:strRef>
          </c:cat>
          <c:val>
            <c:numRef>
              <c:f>Sheet1!$B$3:$O$3</c:f>
              <c:numCache>
                <c:formatCode>General</c:formatCode>
                <c:ptCount val="14"/>
                <c:pt idx="0">
                  <c:v>1</c:v>
                </c:pt>
                <c:pt idx="1">
                  <c:v>1</c:v>
                </c:pt>
                <c:pt idx="2">
                  <c:v>2</c:v>
                </c:pt>
                <c:pt idx="3">
                  <c:v>2</c:v>
                </c:pt>
                <c:pt idx="4">
                  <c:v>3</c:v>
                </c:pt>
                <c:pt idx="5">
                  <c:v>3</c:v>
                </c:pt>
                <c:pt idx="6">
                  <c:v>2</c:v>
                </c:pt>
                <c:pt idx="7">
                  <c:v>1</c:v>
                </c:pt>
                <c:pt idx="8">
                  <c:v>2</c:v>
                </c:pt>
                <c:pt idx="9">
                  <c:v>1</c:v>
                </c:pt>
                <c:pt idx="10">
                  <c:v>0</c:v>
                </c:pt>
                <c:pt idx="11">
                  <c:v>0</c:v>
                </c:pt>
                <c:pt idx="12">
                  <c:v>1</c:v>
                </c:pt>
                <c:pt idx="13">
                  <c:v>1</c:v>
                </c:pt>
              </c:numCache>
            </c:numRef>
          </c:val>
          <c:smooth val="1"/>
          <c:extLst>
            <c:ext xmlns:c16="http://schemas.microsoft.com/office/drawing/2014/chart" uri="{C3380CC4-5D6E-409C-BE32-E72D297353CC}">
              <c16:uniqueId val="{00000017-9304-444B-896F-78FE9D695B2C}"/>
            </c:ext>
          </c:extLst>
        </c:ser>
        <c:dLbls>
          <c:dLblPos val="t"/>
          <c:showLegendKey val="0"/>
          <c:showVal val="1"/>
          <c:showCatName val="0"/>
          <c:showSerName val="0"/>
          <c:showPercent val="0"/>
          <c:showBubbleSize val="0"/>
        </c:dLbls>
        <c:upDownBars>
          <c:gapWidth val="150"/>
          <c:upBars>
            <c:spPr>
              <a:solidFill>
                <a:schemeClr val="bg1"/>
              </a:solidFill>
              <a:ln w="3154">
                <a:solidFill>
                  <a:schemeClr val="tx1"/>
                </a:solidFill>
                <a:prstDash val="solid"/>
              </a:ln>
            </c:spPr>
          </c:upBars>
          <c:downBars>
            <c:spPr>
              <a:noFill/>
              <a:ln w="9466">
                <a:noFill/>
              </a:ln>
            </c:spPr>
          </c:downBars>
        </c:upDownBars>
        <c:marker val="1"/>
        <c:smooth val="0"/>
        <c:axId val="348316840"/>
        <c:axId val="348317232"/>
      </c:lineChart>
      <c:catAx>
        <c:axId val="348316840"/>
        <c:scaling>
          <c:orientation val="minMax"/>
        </c:scaling>
        <c:delete val="0"/>
        <c:axPos val="b"/>
        <c:numFmt formatCode="General" sourceLinked="0"/>
        <c:majorTickMark val="out"/>
        <c:minorTickMark val="none"/>
        <c:tickLblPos val="nextTo"/>
        <c:spPr>
          <a:ln w="3154">
            <a:solidFill>
              <a:schemeClr val="tx1"/>
            </a:solidFill>
            <a:prstDash val="solid"/>
          </a:ln>
        </c:spPr>
        <c:txPr>
          <a:bodyPr rot="-2700000" vert="horz"/>
          <a:lstStyle/>
          <a:p>
            <a:pPr>
              <a:defRPr sz="995" b="1" i="0" u="none" strike="noStrike" baseline="0">
                <a:solidFill>
                  <a:schemeClr val="tx1"/>
                </a:solidFill>
                <a:latin typeface="Arial"/>
                <a:ea typeface="Arial"/>
                <a:cs typeface="Arial"/>
              </a:defRPr>
            </a:pPr>
            <a:endParaRPr lang="pl-PL"/>
          </a:p>
        </c:txPr>
        <c:crossAx val="348317232"/>
        <c:crosses val="autoZero"/>
        <c:auto val="1"/>
        <c:lblAlgn val="ctr"/>
        <c:lblOffset val="100"/>
        <c:tickLblSkip val="1"/>
        <c:tickMarkSkip val="1"/>
        <c:noMultiLvlLbl val="0"/>
      </c:catAx>
      <c:valAx>
        <c:axId val="348317232"/>
        <c:scaling>
          <c:orientation val="minMax"/>
        </c:scaling>
        <c:delete val="1"/>
        <c:axPos val="l"/>
        <c:numFmt formatCode="General" sourceLinked="1"/>
        <c:majorTickMark val="out"/>
        <c:minorTickMark val="none"/>
        <c:tickLblPos val="nextTo"/>
        <c:crossAx val="348316840"/>
        <c:crosses val="autoZero"/>
        <c:crossBetween val="between"/>
      </c:valAx>
      <c:spPr>
        <a:noFill/>
        <a:ln w="25395">
          <a:noFill/>
        </a:ln>
      </c:spPr>
    </c:plotArea>
    <c:plotVisOnly val="1"/>
    <c:dispBlanksAs val="gap"/>
    <c:showDLblsOverMax val="0"/>
  </c:chart>
  <c:spPr>
    <a:noFill/>
    <a:ln>
      <a:noFill/>
    </a:ln>
  </c:spPr>
  <c:txPr>
    <a:bodyPr/>
    <a:lstStyle/>
    <a:p>
      <a:pPr>
        <a:defRPr sz="895" b="1" i="0" u="none" strike="noStrike" baseline="0">
          <a:solidFill>
            <a:schemeClr val="tx1"/>
          </a:solidFill>
          <a:latin typeface="Arial"/>
          <a:ea typeface="Arial"/>
          <a:cs typeface="Arial"/>
        </a:defRPr>
      </a:pPr>
      <a:endParaRPr lang="pl-PL"/>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manualLayout>
          <c:layoutTarget val="inner"/>
          <c:xMode val="edge"/>
          <c:yMode val="edge"/>
          <c:x val="4.4493941681947376E-2"/>
          <c:y val="2.0536753610163806E-2"/>
          <c:w val="0.9555061179087877"/>
          <c:h val="0.80266075388026559"/>
        </c:manualLayout>
      </c:layout>
      <c:barChart>
        <c:barDir val="col"/>
        <c:grouping val="clustered"/>
        <c:varyColors val="0"/>
        <c:ser>
          <c:idx val="0"/>
          <c:order val="0"/>
          <c:tx>
            <c:strRef>
              <c:f>Sheet1!$B$1</c:f>
              <c:strCache>
                <c:ptCount val="1"/>
              </c:strCache>
            </c:strRef>
          </c:tx>
          <c:spPr>
            <a:solidFill>
              <a:srgbClr val="6699FF"/>
            </a:solidFill>
            <a:ln w="3176">
              <a:solidFill>
                <a:srgbClr val="003366"/>
              </a:solidFill>
              <a:prstDash val="solid"/>
            </a:ln>
            <a:effectLst>
              <a:outerShdw dist="35921" dir="2700000" algn="br">
                <a:srgbClr val="000000"/>
              </a:outerShdw>
            </a:effectLst>
          </c:spPr>
          <c:invertIfNegative val="0"/>
          <c:cat>
            <c:strRef>
              <c:f>Sheet1!$A$2:$A$16</c:f>
              <c:strCache>
                <c:ptCount val="15"/>
                <c:pt idx="0">
                  <c:v>Karne</c:v>
                </c:pt>
                <c:pt idx="1">
                  <c:v>Cywilne</c:v>
                </c:pt>
                <c:pt idx="2">
                  <c:v>Rodzinne</c:v>
                </c:pt>
                <c:pt idx="3">
                  <c:v>Spadko-we</c:v>
                </c:pt>
                <c:pt idx="4">
                  <c:v>Praca i bezro-bocie</c:v>
                </c:pt>
                <c:pt idx="5">
                  <c:v>Świadcze-nia społeczne</c:v>
                </c:pt>
                <c:pt idx="6">
                  <c:v>Administra-cyjne</c:v>
                </c:pt>
                <c:pt idx="7">
                  <c:v>Lokalowe i spół-dzielcze</c:v>
                </c:pt>
                <c:pt idx="8">
                  <c:v>Finan-sowe</c:v>
                </c:pt>
                <c:pt idx="9">
                  <c:v>Przemoc wobec kobiet</c:v>
                </c:pt>
                <c:pt idx="10">
                  <c:v>Uchodźcy i cudzo-ziemcy</c:v>
                </c:pt>
                <c:pt idx="11">
                  <c:v>Niepełno-sprawni</c:v>
                </c:pt>
                <c:pt idx="12">
                  <c:v>Służba zdrowia</c:v>
                </c:pt>
                <c:pt idx="13">
                  <c:v>NGO</c:v>
                </c:pt>
                <c:pt idx="14">
                  <c:v>inne</c:v>
                </c:pt>
              </c:strCache>
            </c:strRef>
          </c:cat>
          <c:val>
            <c:numRef>
              <c:f>Sheet1!$B$2:$B$16</c:f>
              <c:numCache>
                <c:formatCode>General</c:formatCode>
                <c:ptCount val="15"/>
                <c:pt idx="0">
                  <c:v>50</c:v>
                </c:pt>
                <c:pt idx="1">
                  <c:v>47</c:v>
                </c:pt>
                <c:pt idx="2">
                  <c:v>6</c:v>
                </c:pt>
                <c:pt idx="3">
                  <c:v>7</c:v>
                </c:pt>
                <c:pt idx="4">
                  <c:v>16</c:v>
                </c:pt>
                <c:pt idx="5">
                  <c:v>1</c:v>
                </c:pt>
                <c:pt idx="6">
                  <c:v>9</c:v>
                </c:pt>
                <c:pt idx="7">
                  <c:v>1</c:v>
                </c:pt>
                <c:pt idx="8">
                  <c:v>1</c:v>
                </c:pt>
                <c:pt idx="9">
                  <c:v>0</c:v>
                </c:pt>
                <c:pt idx="10">
                  <c:v>1</c:v>
                </c:pt>
                <c:pt idx="11">
                  <c:v>0</c:v>
                </c:pt>
                <c:pt idx="12">
                  <c:v>1</c:v>
                </c:pt>
                <c:pt idx="13">
                  <c:v>0</c:v>
                </c:pt>
                <c:pt idx="14">
                  <c:v>4</c:v>
                </c:pt>
              </c:numCache>
            </c:numRef>
          </c:val>
          <c:extLst>
            <c:ext xmlns:c16="http://schemas.microsoft.com/office/drawing/2014/chart" uri="{C3380CC4-5D6E-409C-BE32-E72D297353CC}">
              <c16:uniqueId val="{00000000-998A-4090-A58A-2B7D62AA5BAD}"/>
            </c:ext>
          </c:extLst>
        </c:ser>
        <c:dLbls>
          <c:showLegendKey val="0"/>
          <c:showVal val="0"/>
          <c:showCatName val="0"/>
          <c:showSerName val="0"/>
          <c:showPercent val="0"/>
          <c:showBubbleSize val="0"/>
        </c:dLbls>
        <c:gapWidth val="150"/>
        <c:axId val="429271792"/>
        <c:axId val="429264736"/>
      </c:barChart>
      <c:catAx>
        <c:axId val="429271792"/>
        <c:scaling>
          <c:orientation val="minMax"/>
        </c:scaling>
        <c:delete val="0"/>
        <c:axPos val="b"/>
        <c:numFmt formatCode="General" sourceLinked="1"/>
        <c:majorTickMark val="out"/>
        <c:minorTickMark val="none"/>
        <c:tickLblPos val="low"/>
        <c:spPr>
          <a:ln w="3175">
            <a:solidFill>
              <a:schemeClr val="tx1"/>
            </a:solidFill>
            <a:prstDash val="solid"/>
          </a:ln>
        </c:spPr>
        <c:txPr>
          <a:bodyPr rot="-2700000" vert="horz"/>
          <a:lstStyle/>
          <a:p>
            <a:pPr>
              <a:defRPr sz="1124" b="0" i="0" u="none" strike="noStrike" baseline="0">
                <a:solidFill>
                  <a:schemeClr val="tx1"/>
                </a:solidFill>
                <a:latin typeface="Arial"/>
                <a:ea typeface="Arial"/>
                <a:cs typeface="Arial"/>
              </a:defRPr>
            </a:pPr>
            <a:endParaRPr lang="pl-PL"/>
          </a:p>
        </c:txPr>
        <c:crossAx val="429264736"/>
        <c:crosses val="autoZero"/>
        <c:auto val="1"/>
        <c:lblAlgn val="ctr"/>
        <c:lblOffset val="100"/>
        <c:tickMarkSkip val="1"/>
        <c:noMultiLvlLbl val="0"/>
      </c:catAx>
      <c:valAx>
        <c:axId val="429264736"/>
        <c:scaling>
          <c:orientation val="minMax"/>
        </c:scaling>
        <c:delete val="0"/>
        <c:axPos val="l"/>
        <c:numFmt formatCode="General" sourceLinked="1"/>
        <c:majorTickMark val="out"/>
        <c:minorTickMark val="none"/>
        <c:tickLblPos val="nextTo"/>
        <c:spPr>
          <a:ln w="3175">
            <a:solidFill>
              <a:schemeClr val="tx1"/>
            </a:solidFill>
            <a:prstDash val="solid"/>
          </a:ln>
        </c:spPr>
        <c:txPr>
          <a:bodyPr rot="0" vert="horz"/>
          <a:lstStyle/>
          <a:p>
            <a:pPr>
              <a:defRPr sz="974" b="0" i="0" u="none" strike="noStrike" baseline="0">
                <a:solidFill>
                  <a:schemeClr val="tx1"/>
                </a:solidFill>
                <a:latin typeface="Arial"/>
                <a:ea typeface="Arial"/>
                <a:cs typeface="Arial"/>
              </a:defRPr>
            </a:pPr>
            <a:endParaRPr lang="pl-PL"/>
          </a:p>
        </c:txPr>
        <c:crossAx val="429271792"/>
        <c:crosses val="autoZero"/>
        <c:crossBetween val="between"/>
      </c:valAx>
      <c:dTable>
        <c:showHorzBorder val="0"/>
        <c:showVertBorder val="1"/>
        <c:showOutline val="0"/>
        <c:showKeys val="0"/>
        <c:spPr>
          <a:ln w="3175">
            <a:solidFill>
              <a:schemeClr val="tx1"/>
            </a:solidFill>
            <a:prstDash val="solid"/>
          </a:ln>
        </c:spPr>
        <c:txPr>
          <a:bodyPr/>
          <a:lstStyle/>
          <a:p>
            <a:pPr rtl="0">
              <a:defRPr sz="799" b="0" i="0" u="none" strike="noStrike" baseline="0">
                <a:solidFill>
                  <a:schemeClr val="tx1"/>
                </a:solidFill>
                <a:latin typeface="Arial"/>
                <a:ea typeface="Arial"/>
                <a:cs typeface="Arial"/>
              </a:defRPr>
            </a:pPr>
            <a:endParaRPr lang="pl-PL"/>
          </a:p>
        </c:txPr>
      </c:dTable>
      <c:spPr>
        <a:solidFill>
          <a:schemeClr val="bg1"/>
        </a:solidFill>
        <a:ln w="25385">
          <a:noFill/>
        </a:ln>
      </c:spPr>
    </c:plotArea>
    <c:plotVisOnly val="1"/>
    <c:dispBlanksAs val="gap"/>
    <c:showDLblsOverMax val="0"/>
  </c:chart>
  <c:spPr>
    <a:noFill/>
    <a:ln>
      <a:noFill/>
    </a:ln>
  </c:spPr>
  <c:txPr>
    <a:bodyPr/>
    <a:lstStyle/>
    <a:p>
      <a:pPr>
        <a:defRPr sz="999" b="0" i="0" u="none" strike="noStrike" baseline="0">
          <a:solidFill>
            <a:schemeClr val="tx1"/>
          </a:solidFill>
          <a:latin typeface="Arial"/>
          <a:ea typeface="Arial"/>
          <a:cs typeface="Arial"/>
        </a:defRPr>
      </a:pPr>
      <a:endParaRPr lang="pl-PL"/>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chemeClr val="accent1">
                <a:tint val="77000"/>
              </a:schemeClr>
            </a:solidFill>
            <a:ln>
              <a:noFill/>
            </a:ln>
            <a:effectLst/>
            <a:sp3d/>
          </c:spPr>
          <c:invertIfNegative val="0"/>
          <c:dLbls>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pl-PL"/>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Arkusz1!$E$6:$E$20</c:f>
              <c:strCache>
                <c:ptCount val="15"/>
                <c:pt idx="0">
                  <c:v>Karne</c:v>
                </c:pt>
                <c:pt idx="1">
                  <c:v>Cywilne</c:v>
                </c:pt>
                <c:pt idx="2">
                  <c:v>Rodzinne</c:v>
                </c:pt>
                <c:pt idx="3">
                  <c:v>Spadkowe</c:v>
                </c:pt>
                <c:pt idx="4">
                  <c:v>Praca i bezrobocie</c:v>
                </c:pt>
                <c:pt idx="5">
                  <c:v>Świadczenia społeczne</c:v>
                </c:pt>
                <c:pt idx="6">
                  <c:v>Administracyjne</c:v>
                </c:pt>
                <c:pt idx="7">
                  <c:v>Lokalowe i spółdzielcze</c:v>
                </c:pt>
                <c:pt idx="8">
                  <c:v>Finansowe</c:v>
                </c:pt>
                <c:pt idx="9">
                  <c:v>Przemoc wobec kobiet</c:v>
                </c:pt>
                <c:pt idx="10">
                  <c:v>Uchodźcy i cudzoziemcy</c:v>
                </c:pt>
                <c:pt idx="11">
                  <c:v>Niepełnosprawność</c:v>
                </c:pt>
                <c:pt idx="12">
                  <c:v>Służba zdrowia</c:v>
                </c:pt>
                <c:pt idx="13">
                  <c:v>NGO</c:v>
                </c:pt>
                <c:pt idx="14">
                  <c:v>Inne</c:v>
                </c:pt>
              </c:strCache>
            </c:strRef>
          </c:cat>
          <c:val>
            <c:numRef>
              <c:f>Arkusz1!$F$6:$F$20</c:f>
              <c:numCache>
                <c:formatCode>General</c:formatCode>
                <c:ptCount val="15"/>
              </c:numCache>
            </c:numRef>
          </c:val>
          <c:extLst>
            <c:ext xmlns:c16="http://schemas.microsoft.com/office/drawing/2014/chart" uri="{C3380CC4-5D6E-409C-BE32-E72D297353CC}">
              <c16:uniqueId val="{00000000-65EB-47F6-911E-318B26FC4B3A}"/>
            </c:ext>
          </c:extLst>
        </c:ser>
        <c:ser>
          <c:idx val="1"/>
          <c:order val="1"/>
          <c:spPr>
            <a:solidFill>
              <a:schemeClr val="accent1">
                <a:shade val="76000"/>
              </a:schemeClr>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0000"/>
                    </a:solidFill>
                    <a:latin typeface="+mn-lt"/>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Arkusz1!$E$6:$E$20</c:f>
              <c:strCache>
                <c:ptCount val="15"/>
                <c:pt idx="0">
                  <c:v>Karne</c:v>
                </c:pt>
                <c:pt idx="1">
                  <c:v>Cywilne</c:v>
                </c:pt>
                <c:pt idx="2">
                  <c:v>Rodzinne</c:v>
                </c:pt>
                <c:pt idx="3">
                  <c:v>Spadkowe</c:v>
                </c:pt>
                <c:pt idx="4">
                  <c:v>Praca i bezrobocie</c:v>
                </c:pt>
                <c:pt idx="5">
                  <c:v>Świadczenia społeczne</c:v>
                </c:pt>
                <c:pt idx="6">
                  <c:v>Administracyjne</c:v>
                </c:pt>
                <c:pt idx="7">
                  <c:v>Lokalowe i spółdzielcze</c:v>
                </c:pt>
                <c:pt idx="8">
                  <c:v>Finansowe</c:v>
                </c:pt>
                <c:pt idx="9">
                  <c:v>Przemoc wobec kobiet</c:v>
                </c:pt>
                <c:pt idx="10">
                  <c:v>Uchodźcy i cudzoziemcy</c:v>
                </c:pt>
                <c:pt idx="11">
                  <c:v>Niepełnosprawność</c:v>
                </c:pt>
                <c:pt idx="12">
                  <c:v>Służba zdrowia</c:v>
                </c:pt>
                <c:pt idx="13">
                  <c:v>NGO</c:v>
                </c:pt>
                <c:pt idx="14">
                  <c:v>Inne</c:v>
                </c:pt>
              </c:strCache>
            </c:strRef>
          </c:cat>
          <c:val>
            <c:numRef>
              <c:f>Arkusz1!$G$6:$G$20</c:f>
              <c:numCache>
                <c:formatCode>General</c:formatCode>
                <c:ptCount val="15"/>
                <c:pt idx="0">
                  <c:v>37</c:v>
                </c:pt>
                <c:pt idx="1">
                  <c:v>19</c:v>
                </c:pt>
                <c:pt idx="2">
                  <c:v>37</c:v>
                </c:pt>
                <c:pt idx="3">
                  <c:v>21</c:v>
                </c:pt>
                <c:pt idx="4">
                  <c:v>12</c:v>
                </c:pt>
                <c:pt idx="5">
                  <c:v>7</c:v>
                </c:pt>
                <c:pt idx="6">
                  <c:v>16</c:v>
                </c:pt>
                <c:pt idx="7">
                  <c:v>12</c:v>
                </c:pt>
                <c:pt idx="8">
                  <c:v>7</c:v>
                </c:pt>
                <c:pt idx="9">
                  <c:v>3</c:v>
                </c:pt>
                <c:pt idx="10">
                  <c:v>6</c:v>
                </c:pt>
                <c:pt idx="11">
                  <c:v>5</c:v>
                </c:pt>
                <c:pt idx="12">
                  <c:v>4</c:v>
                </c:pt>
                <c:pt idx="13">
                  <c:v>0</c:v>
                </c:pt>
                <c:pt idx="14">
                  <c:v>0</c:v>
                </c:pt>
              </c:numCache>
            </c:numRef>
          </c:val>
          <c:extLst>
            <c:ext xmlns:c16="http://schemas.microsoft.com/office/drawing/2014/chart" uri="{C3380CC4-5D6E-409C-BE32-E72D297353CC}">
              <c16:uniqueId val="{00000001-65EB-47F6-911E-318B26FC4B3A}"/>
            </c:ext>
          </c:extLst>
        </c:ser>
        <c:dLbls>
          <c:showLegendKey val="0"/>
          <c:showVal val="1"/>
          <c:showCatName val="0"/>
          <c:showSerName val="0"/>
          <c:showPercent val="0"/>
          <c:showBubbleSize val="0"/>
        </c:dLbls>
        <c:gapWidth val="150"/>
        <c:shape val="box"/>
        <c:axId val="89012400"/>
        <c:axId val="89015312"/>
        <c:axId val="0"/>
      </c:bar3DChart>
      <c:catAx>
        <c:axId val="8901240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pl-PL"/>
          </a:p>
        </c:txPr>
        <c:crossAx val="89015312"/>
        <c:crosses val="autoZero"/>
        <c:auto val="1"/>
        <c:lblAlgn val="ctr"/>
        <c:lblOffset val="100"/>
        <c:noMultiLvlLbl val="0"/>
      </c:catAx>
      <c:valAx>
        <c:axId val="89015312"/>
        <c:scaling>
          <c:orientation val="minMax"/>
        </c:scaling>
        <c:delete val="1"/>
        <c:axPos val="l"/>
        <c:numFmt formatCode="General" sourceLinked="1"/>
        <c:majorTickMark val="out"/>
        <c:minorTickMark val="none"/>
        <c:tickLblPos val="nextTo"/>
        <c:crossAx val="890124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chemeClr val="accent1">
                <a:tint val="77000"/>
              </a:schemeClr>
            </a:solidFill>
            <a:ln>
              <a:noFill/>
            </a:ln>
            <a:effectLst/>
            <a:sp3d/>
          </c:spPr>
          <c:invertIfNegative val="0"/>
          <c:dLbls>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pl-PL"/>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Arkusz1!$E$6:$E$20</c:f>
              <c:strCache>
                <c:ptCount val="15"/>
                <c:pt idx="0">
                  <c:v>Karne</c:v>
                </c:pt>
                <c:pt idx="1">
                  <c:v>Cywilne</c:v>
                </c:pt>
                <c:pt idx="2">
                  <c:v>Rodzinne</c:v>
                </c:pt>
                <c:pt idx="3">
                  <c:v>Spadkowe</c:v>
                </c:pt>
                <c:pt idx="4">
                  <c:v>Praca i bezrobocie</c:v>
                </c:pt>
                <c:pt idx="5">
                  <c:v>Świadczenia społeczne</c:v>
                </c:pt>
                <c:pt idx="6">
                  <c:v>Administracyjne</c:v>
                </c:pt>
                <c:pt idx="7">
                  <c:v>Lokalowe i spółdzielcze</c:v>
                </c:pt>
                <c:pt idx="8">
                  <c:v>Finansowe</c:v>
                </c:pt>
                <c:pt idx="9">
                  <c:v>Przemoc wobec kobiet</c:v>
                </c:pt>
                <c:pt idx="10">
                  <c:v>Uchodźcy i cudzoziemcy</c:v>
                </c:pt>
                <c:pt idx="11">
                  <c:v>Niepełnosprawność</c:v>
                </c:pt>
                <c:pt idx="12">
                  <c:v>Służba zdrowia</c:v>
                </c:pt>
                <c:pt idx="13">
                  <c:v>NGO</c:v>
                </c:pt>
                <c:pt idx="14">
                  <c:v>Inne</c:v>
                </c:pt>
              </c:strCache>
            </c:strRef>
          </c:cat>
          <c:val>
            <c:numRef>
              <c:f>Arkusz1!$F$6:$F$20</c:f>
              <c:numCache>
                <c:formatCode>General</c:formatCode>
                <c:ptCount val="15"/>
              </c:numCache>
            </c:numRef>
          </c:val>
          <c:extLst>
            <c:ext xmlns:c16="http://schemas.microsoft.com/office/drawing/2014/chart" uri="{C3380CC4-5D6E-409C-BE32-E72D297353CC}">
              <c16:uniqueId val="{00000000-65EB-47F6-911E-318B26FC4B3A}"/>
            </c:ext>
          </c:extLst>
        </c:ser>
        <c:ser>
          <c:idx val="1"/>
          <c:order val="1"/>
          <c:spPr>
            <a:solidFill>
              <a:schemeClr val="accent1">
                <a:shade val="76000"/>
              </a:schemeClr>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0000"/>
                    </a:solidFill>
                    <a:latin typeface="+mn-lt"/>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Arkusz1!$E$6:$E$20</c:f>
              <c:strCache>
                <c:ptCount val="15"/>
                <c:pt idx="0">
                  <c:v>Karne</c:v>
                </c:pt>
                <c:pt idx="1">
                  <c:v>Cywilne</c:v>
                </c:pt>
                <c:pt idx="2">
                  <c:v>Rodzinne</c:v>
                </c:pt>
                <c:pt idx="3">
                  <c:v>Spadkowe</c:v>
                </c:pt>
                <c:pt idx="4">
                  <c:v>Praca i bezrobocie</c:v>
                </c:pt>
                <c:pt idx="5">
                  <c:v>Świadczenia społeczne</c:v>
                </c:pt>
                <c:pt idx="6">
                  <c:v>Administracyjne</c:v>
                </c:pt>
                <c:pt idx="7">
                  <c:v>Lokalowe i spółdzielcze</c:v>
                </c:pt>
                <c:pt idx="8">
                  <c:v>Finansowe</c:v>
                </c:pt>
                <c:pt idx="9">
                  <c:v>Przemoc wobec kobiet</c:v>
                </c:pt>
                <c:pt idx="10">
                  <c:v>Uchodźcy i cudzoziemcy</c:v>
                </c:pt>
                <c:pt idx="11">
                  <c:v>Niepełnosprawność</c:v>
                </c:pt>
                <c:pt idx="12">
                  <c:v>Służba zdrowia</c:v>
                </c:pt>
                <c:pt idx="13">
                  <c:v>NGO</c:v>
                </c:pt>
                <c:pt idx="14">
                  <c:v>Inne</c:v>
                </c:pt>
              </c:strCache>
            </c:strRef>
          </c:cat>
          <c:val>
            <c:numRef>
              <c:f>Arkusz1!$G$6:$G$20</c:f>
              <c:numCache>
                <c:formatCode>General</c:formatCode>
                <c:ptCount val="15"/>
                <c:pt idx="0">
                  <c:v>37</c:v>
                </c:pt>
                <c:pt idx="1">
                  <c:v>19</c:v>
                </c:pt>
                <c:pt idx="2">
                  <c:v>37</c:v>
                </c:pt>
                <c:pt idx="3">
                  <c:v>21</c:v>
                </c:pt>
                <c:pt idx="4">
                  <c:v>12</c:v>
                </c:pt>
                <c:pt idx="5">
                  <c:v>7</c:v>
                </c:pt>
                <c:pt idx="6">
                  <c:v>16</c:v>
                </c:pt>
                <c:pt idx="7">
                  <c:v>12</c:v>
                </c:pt>
                <c:pt idx="8">
                  <c:v>7</c:v>
                </c:pt>
                <c:pt idx="9">
                  <c:v>3</c:v>
                </c:pt>
                <c:pt idx="10">
                  <c:v>6</c:v>
                </c:pt>
                <c:pt idx="11">
                  <c:v>5</c:v>
                </c:pt>
                <c:pt idx="12">
                  <c:v>4</c:v>
                </c:pt>
                <c:pt idx="13">
                  <c:v>0</c:v>
                </c:pt>
                <c:pt idx="14">
                  <c:v>0</c:v>
                </c:pt>
              </c:numCache>
            </c:numRef>
          </c:val>
          <c:extLst>
            <c:ext xmlns:c16="http://schemas.microsoft.com/office/drawing/2014/chart" uri="{C3380CC4-5D6E-409C-BE32-E72D297353CC}">
              <c16:uniqueId val="{00000001-65EB-47F6-911E-318B26FC4B3A}"/>
            </c:ext>
          </c:extLst>
        </c:ser>
        <c:dLbls>
          <c:showLegendKey val="0"/>
          <c:showVal val="1"/>
          <c:showCatName val="0"/>
          <c:showSerName val="0"/>
          <c:showPercent val="0"/>
          <c:showBubbleSize val="0"/>
        </c:dLbls>
        <c:gapWidth val="150"/>
        <c:shape val="box"/>
        <c:axId val="89012400"/>
        <c:axId val="89015312"/>
        <c:axId val="0"/>
      </c:bar3DChart>
      <c:catAx>
        <c:axId val="8901240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pl-PL"/>
          </a:p>
        </c:txPr>
        <c:crossAx val="89015312"/>
        <c:crosses val="autoZero"/>
        <c:auto val="1"/>
        <c:lblAlgn val="ctr"/>
        <c:lblOffset val="100"/>
        <c:noMultiLvlLbl val="0"/>
      </c:catAx>
      <c:valAx>
        <c:axId val="89015312"/>
        <c:scaling>
          <c:orientation val="minMax"/>
        </c:scaling>
        <c:delete val="1"/>
        <c:axPos val="l"/>
        <c:numFmt formatCode="General" sourceLinked="1"/>
        <c:majorTickMark val="out"/>
        <c:minorTickMark val="none"/>
        <c:tickLblPos val="nextTo"/>
        <c:crossAx val="890124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0000"/>
                    </a:solidFill>
                    <a:latin typeface="+mn-lt"/>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Arkusz2!$B$4:$B$22</c:f>
              <c:strCache>
                <c:ptCount val="19"/>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pt idx="13">
                  <c:v>2016/2017</c:v>
                </c:pt>
                <c:pt idx="14">
                  <c:v>2017/2018</c:v>
                </c:pt>
                <c:pt idx="15">
                  <c:v>2018/2019</c:v>
                </c:pt>
                <c:pt idx="16">
                  <c:v>2019/2020</c:v>
                </c:pt>
                <c:pt idx="17">
                  <c:v>2020/2021</c:v>
                </c:pt>
                <c:pt idx="18">
                  <c:v>2021/2022</c:v>
                </c:pt>
              </c:strCache>
            </c:strRef>
          </c:cat>
          <c:val>
            <c:numRef>
              <c:f>Arkusz2!$C$4:$C$22</c:f>
              <c:numCache>
                <c:formatCode>General</c:formatCode>
                <c:ptCount val="19"/>
                <c:pt idx="0">
                  <c:v>533</c:v>
                </c:pt>
                <c:pt idx="1">
                  <c:v>475</c:v>
                </c:pt>
                <c:pt idx="2">
                  <c:v>452</c:v>
                </c:pt>
                <c:pt idx="3">
                  <c:v>249</c:v>
                </c:pt>
                <c:pt idx="4">
                  <c:v>379</c:v>
                </c:pt>
                <c:pt idx="5">
                  <c:v>467</c:v>
                </c:pt>
                <c:pt idx="6">
                  <c:v>599</c:v>
                </c:pt>
                <c:pt idx="7">
                  <c:v>620</c:v>
                </c:pt>
                <c:pt idx="8">
                  <c:v>663</c:v>
                </c:pt>
                <c:pt idx="9">
                  <c:v>603</c:v>
                </c:pt>
                <c:pt idx="10">
                  <c:v>519</c:v>
                </c:pt>
                <c:pt idx="11">
                  <c:v>572</c:v>
                </c:pt>
                <c:pt idx="12">
                  <c:v>447</c:v>
                </c:pt>
                <c:pt idx="13">
                  <c:v>402</c:v>
                </c:pt>
                <c:pt idx="14">
                  <c:v>308</c:v>
                </c:pt>
                <c:pt idx="15">
                  <c:v>229</c:v>
                </c:pt>
                <c:pt idx="16">
                  <c:v>141</c:v>
                </c:pt>
                <c:pt idx="17">
                  <c:v>177</c:v>
                </c:pt>
                <c:pt idx="18">
                  <c:v>186</c:v>
                </c:pt>
              </c:numCache>
            </c:numRef>
          </c:val>
          <c:extLst>
            <c:ext xmlns:c16="http://schemas.microsoft.com/office/drawing/2014/chart" uri="{C3380CC4-5D6E-409C-BE32-E72D297353CC}">
              <c16:uniqueId val="{00000000-2D07-4051-B640-AC6F368B3E66}"/>
            </c:ext>
          </c:extLst>
        </c:ser>
        <c:dLbls>
          <c:showLegendKey val="0"/>
          <c:showVal val="1"/>
          <c:showCatName val="0"/>
          <c:showSerName val="0"/>
          <c:showPercent val="0"/>
          <c:showBubbleSize val="0"/>
        </c:dLbls>
        <c:gapWidth val="150"/>
        <c:shape val="box"/>
        <c:axId val="75583408"/>
        <c:axId val="75579248"/>
        <c:axId val="0"/>
      </c:bar3DChart>
      <c:catAx>
        <c:axId val="7558340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pl-PL"/>
          </a:p>
        </c:txPr>
        <c:crossAx val="75579248"/>
        <c:crosses val="autoZero"/>
        <c:auto val="1"/>
        <c:lblAlgn val="ctr"/>
        <c:lblOffset val="100"/>
        <c:noMultiLvlLbl val="0"/>
      </c:catAx>
      <c:valAx>
        <c:axId val="75579248"/>
        <c:scaling>
          <c:orientation val="minMax"/>
        </c:scaling>
        <c:delete val="1"/>
        <c:axPos val="l"/>
        <c:numFmt formatCode="General" sourceLinked="1"/>
        <c:majorTickMark val="none"/>
        <c:minorTickMark val="none"/>
        <c:tickLblPos val="nextTo"/>
        <c:crossAx val="75583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2475000000000002E-2"/>
          <c:y val="7.9365079365079361E-2"/>
          <c:w val="0.88912662037037038"/>
          <c:h val="0.67619047619048434"/>
        </c:manualLayout>
      </c:layout>
      <c:barChart>
        <c:barDir val="col"/>
        <c:grouping val="clustered"/>
        <c:varyColors val="0"/>
        <c:ser>
          <c:idx val="0"/>
          <c:order val="0"/>
          <c:tx>
            <c:strRef>
              <c:f>Sheet1!$A$2</c:f>
              <c:strCache>
                <c:ptCount val="1"/>
                <c:pt idx="0">
                  <c:v>liczba spraw</c:v>
                </c:pt>
              </c:strCache>
            </c:strRef>
          </c:tx>
          <c:spPr>
            <a:solidFill>
              <a:srgbClr val="6699FF"/>
            </a:solidFill>
            <a:ln w="3170">
              <a:solidFill>
                <a:srgbClr val="003366"/>
              </a:solidFill>
              <a:prstDash val="solid"/>
            </a:ln>
            <a:effectLst>
              <a:outerShdw dist="35921" dir="2700000" algn="br">
                <a:srgbClr val="000000"/>
              </a:outerShdw>
            </a:effectLst>
          </c:spPr>
          <c:invertIfNegative val="0"/>
          <c:dLbls>
            <c:dLbl>
              <c:idx val="14"/>
              <c:layout>
                <c:manualLayout>
                  <c:x val="-5.8796296296296296E-3"/>
                  <c:y val="-2.029791586753611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C50-4751-B996-70C58B2379BD}"/>
                </c:ext>
              </c:extLst>
            </c:dLbl>
            <c:dLbl>
              <c:idx val="15"/>
              <c:layout>
                <c:manualLayout>
                  <c:x val="2.9398148148147068E-3"/>
                  <c:y val="-4.05958317350723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C50-4751-B996-70C58B2379BD}"/>
                </c:ext>
              </c:extLst>
            </c:dLbl>
            <c:spPr>
              <a:noFill/>
              <a:ln w="25115">
                <a:noFill/>
              </a:ln>
            </c:spPr>
            <c:txPr>
              <a:bodyPr/>
              <a:lstStyle/>
              <a:p>
                <a:pPr>
                  <a:defRPr sz="900"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Sheet1!$B$1:$V$1</c:f>
              <c:strCache>
                <c:ptCount val="21"/>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pt idx="13">
                  <c:v>2016/2017</c:v>
                </c:pt>
                <c:pt idx="14">
                  <c:v>2017/2018</c:v>
                </c:pt>
                <c:pt idx="15">
                  <c:v>2018/2019</c:v>
                </c:pt>
                <c:pt idx="16">
                  <c:v>2019/2020</c:v>
                </c:pt>
                <c:pt idx="17">
                  <c:v>2020/2021</c:v>
                </c:pt>
                <c:pt idx="18">
                  <c:v>2021/2022</c:v>
                </c:pt>
                <c:pt idx="19">
                  <c:v>2022/2023</c:v>
                </c:pt>
                <c:pt idx="20">
                  <c:v>2023/2024</c:v>
                </c:pt>
              </c:strCache>
            </c:strRef>
          </c:cat>
          <c:val>
            <c:numRef>
              <c:f>Sheet1!$B$2:$V$2</c:f>
              <c:numCache>
                <c:formatCode>General</c:formatCode>
                <c:ptCount val="21"/>
                <c:pt idx="0">
                  <c:v>80</c:v>
                </c:pt>
                <c:pt idx="1">
                  <c:v>448</c:v>
                </c:pt>
                <c:pt idx="2">
                  <c:v>980</c:v>
                </c:pt>
                <c:pt idx="3">
                  <c:v>791</c:v>
                </c:pt>
                <c:pt idx="4">
                  <c:v>703</c:v>
                </c:pt>
                <c:pt idx="5">
                  <c:v>529</c:v>
                </c:pt>
                <c:pt idx="6">
                  <c:v>632</c:v>
                </c:pt>
                <c:pt idx="7">
                  <c:v>916</c:v>
                </c:pt>
                <c:pt idx="8">
                  <c:v>739</c:v>
                </c:pt>
                <c:pt idx="9">
                  <c:v>780</c:v>
                </c:pt>
                <c:pt idx="10">
                  <c:v>943</c:v>
                </c:pt>
                <c:pt idx="11">
                  <c:v>726</c:v>
                </c:pt>
                <c:pt idx="12">
                  <c:v>444</c:v>
                </c:pt>
                <c:pt idx="13">
                  <c:v>315</c:v>
                </c:pt>
                <c:pt idx="14">
                  <c:v>327</c:v>
                </c:pt>
                <c:pt idx="15">
                  <c:v>335</c:v>
                </c:pt>
                <c:pt idx="16">
                  <c:v>203</c:v>
                </c:pt>
                <c:pt idx="17">
                  <c:v>110</c:v>
                </c:pt>
                <c:pt idx="18">
                  <c:v>89</c:v>
                </c:pt>
                <c:pt idx="19">
                  <c:v>137</c:v>
                </c:pt>
                <c:pt idx="20">
                  <c:v>144</c:v>
                </c:pt>
              </c:numCache>
            </c:numRef>
          </c:val>
          <c:extLst>
            <c:ext xmlns:c16="http://schemas.microsoft.com/office/drawing/2014/chart" uri="{C3380CC4-5D6E-409C-BE32-E72D297353CC}">
              <c16:uniqueId val="{00000000-23F7-4C40-8342-A3E4A0F5ABCE}"/>
            </c:ext>
          </c:extLst>
        </c:ser>
        <c:dLbls>
          <c:showLegendKey val="0"/>
          <c:showVal val="1"/>
          <c:showCatName val="0"/>
          <c:showSerName val="0"/>
          <c:showPercent val="0"/>
          <c:showBubbleSize val="0"/>
        </c:dLbls>
        <c:gapWidth val="150"/>
        <c:axId val="429261208"/>
        <c:axId val="429261600"/>
      </c:barChart>
      <c:catAx>
        <c:axId val="429261208"/>
        <c:scaling>
          <c:orientation val="minMax"/>
        </c:scaling>
        <c:delete val="0"/>
        <c:axPos val="b"/>
        <c:numFmt formatCode="General" sourceLinked="1"/>
        <c:majorTickMark val="out"/>
        <c:minorTickMark val="none"/>
        <c:tickLblPos val="nextTo"/>
        <c:spPr>
          <a:ln w="3140">
            <a:solidFill>
              <a:schemeClr val="tx1"/>
            </a:solidFill>
            <a:prstDash val="solid"/>
          </a:ln>
        </c:spPr>
        <c:txPr>
          <a:bodyPr rot="-2700000" vert="horz"/>
          <a:lstStyle/>
          <a:p>
            <a:pPr>
              <a:defRPr sz="987" b="1" i="0" u="none" strike="noStrike" baseline="0">
                <a:solidFill>
                  <a:schemeClr val="tx1"/>
                </a:solidFill>
                <a:latin typeface="Arial"/>
                <a:ea typeface="Arial"/>
                <a:cs typeface="Arial"/>
              </a:defRPr>
            </a:pPr>
            <a:endParaRPr lang="pl-PL"/>
          </a:p>
        </c:txPr>
        <c:crossAx val="429261600"/>
        <c:crosses val="autoZero"/>
        <c:auto val="1"/>
        <c:lblAlgn val="ctr"/>
        <c:lblOffset val="100"/>
        <c:tickLblSkip val="1"/>
        <c:tickMarkSkip val="1"/>
        <c:noMultiLvlLbl val="0"/>
      </c:catAx>
      <c:valAx>
        <c:axId val="429261600"/>
        <c:scaling>
          <c:orientation val="minMax"/>
        </c:scaling>
        <c:delete val="1"/>
        <c:axPos val="l"/>
        <c:numFmt formatCode="General" sourceLinked="1"/>
        <c:majorTickMark val="out"/>
        <c:minorTickMark val="none"/>
        <c:tickLblPos val="nextTo"/>
        <c:crossAx val="429261208"/>
        <c:crosses val="autoZero"/>
        <c:crossBetween val="between"/>
      </c:valAx>
      <c:spPr>
        <a:noFill/>
        <a:ln w="25360">
          <a:noFill/>
        </a:ln>
      </c:spPr>
    </c:plotArea>
    <c:plotVisOnly val="1"/>
    <c:dispBlanksAs val="gap"/>
    <c:showDLblsOverMax val="0"/>
  </c:chart>
  <c:spPr>
    <a:noFill/>
    <a:ln>
      <a:noFill/>
    </a:ln>
  </c:spPr>
  <c:txPr>
    <a:bodyPr/>
    <a:lstStyle/>
    <a:p>
      <a:pPr>
        <a:defRPr sz="891" b="1" i="0" u="none" strike="noStrike" baseline="0">
          <a:solidFill>
            <a:schemeClr val="tx1"/>
          </a:solidFill>
          <a:latin typeface="Arial"/>
          <a:ea typeface="Arial"/>
          <a:cs typeface="Arial"/>
        </a:defRPr>
      </a:pPr>
      <a:endParaRPr lang="pl-PL"/>
    </a:p>
  </c:tx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2813425925925924E-2"/>
          <c:y val="7.9360695563227196E-2"/>
          <c:w val="0.8887201388888889"/>
          <c:h val="0.69277108433734935"/>
        </c:manualLayout>
      </c:layout>
      <c:lineChart>
        <c:grouping val="standard"/>
        <c:varyColors val="0"/>
        <c:ser>
          <c:idx val="0"/>
          <c:order val="0"/>
          <c:tx>
            <c:strRef>
              <c:f>Sheet1!$A$2</c:f>
              <c:strCache>
                <c:ptCount val="1"/>
                <c:pt idx="0">
                  <c:v>studenci</c:v>
                </c:pt>
              </c:strCache>
            </c:strRef>
          </c:tx>
          <c:spPr>
            <a:ln w="25203">
              <a:solidFill>
                <a:srgbClr val="3366FF"/>
              </a:solidFill>
              <a:prstDash val="solid"/>
            </a:ln>
          </c:spPr>
          <c:marker>
            <c:symbol val="circle"/>
            <c:size val="2"/>
            <c:spPr>
              <a:solidFill>
                <a:srgbClr val="6699FF"/>
              </a:solidFill>
              <a:ln>
                <a:solidFill>
                  <a:srgbClr val="0066CC"/>
                </a:solidFill>
                <a:prstDash val="solid"/>
              </a:ln>
              <a:effectLst>
                <a:outerShdw dist="35921" dir="2700000" algn="br">
                  <a:srgbClr val="000000"/>
                </a:outerShdw>
              </a:effectLst>
            </c:spPr>
          </c:marker>
          <c:dLbls>
            <c:spPr>
              <a:noFill/>
              <a:ln>
                <a:noFill/>
              </a:ln>
              <a:effectLst/>
            </c:spPr>
            <c:txPr>
              <a:bodyPr wrap="square" lIns="38100" tIns="19050" rIns="38100" bIns="19050" anchor="ctr">
                <a:spAutoFit/>
              </a:bodyPr>
              <a:lstStyle/>
              <a:p>
                <a:pPr>
                  <a:defRPr sz="1000" baseline="0"/>
                </a:pPr>
                <a:endParaRPr lang="pl-P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Sheet1!$B$1:$V$1</c:f>
              <c:strCache>
                <c:ptCount val="21"/>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pt idx="13">
                  <c:v>2016/2017</c:v>
                </c:pt>
                <c:pt idx="14">
                  <c:v>2017/2018</c:v>
                </c:pt>
                <c:pt idx="15">
                  <c:v>2018/2019</c:v>
                </c:pt>
                <c:pt idx="16">
                  <c:v>2019/2020</c:v>
                </c:pt>
                <c:pt idx="17">
                  <c:v>2020/2021</c:v>
                </c:pt>
                <c:pt idx="18">
                  <c:v>2021/2022</c:v>
                </c:pt>
                <c:pt idx="19">
                  <c:v>2022/2023</c:v>
                </c:pt>
                <c:pt idx="20">
                  <c:v>2023/2024</c:v>
                </c:pt>
              </c:strCache>
            </c:strRef>
          </c:cat>
          <c:val>
            <c:numRef>
              <c:f>Sheet1!$B$2:$V$2</c:f>
              <c:numCache>
                <c:formatCode>General</c:formatCode>
                <c:ptCount val="21"/>
                <c:pt idx="0">
                  <c:v>50</c:v>
                </c:pt>
                <c:pt idx="1">
                  <c:v>65</c:v>
                </c:pt>
                <c:pt idx="2">
                  <c:v>74</c:v>
                </c:pt>
                <c:pt idx="3">
                  <c:v>91</c:v>
                </c:pt>
                <c:pt idx="4">
                  <c:v>95</c:v>
                </c:pt>
                <c:pt idx="5">
                  <c:v>96</c:v>
                </c:pt>
                <c:pt idx="6">
                  <c:v>90</c:v>
                </c:pt>
                <c:pt idx="7">
                  <c:v>89</c:v>
                </c:pt>
                <c:pt idx="8">
                  <c:v>97</c:v>
                </c:pt>
                <c:pt idx="9">
                  <c:v>111</c:v>
                </c:pt>
                <c:pt idx="10">
                  <c:v>92</c:v>
                </c:pt>
                <c:pt idx="11">
                  <c:v>95</c:v>
                </c:pt>
                <c:pt idx="12">
                  <c:v>92</c:v>
                </c:pt>
                <c:pt idx="13">
                  <c:v>90</c:v>
                </c:pt>
                <c:pt idx="14">
                  <c:v>68</c:v>
                </c:pt>
                <c:pt idx="15">
                  <c:v>54</c:v>
                </c:pt>
                <c:pt idx="16">
                  <c:v>51</c:v>
                </c:pt>
                <c:pt idx="17">
                  <c:v>40</c:v>
                </c:pt>
                <c:pt idx="18">
                  <c:v>44</c:v>
                </c:pt>
                <c:pt idx="19">
                  <c:v>38</c:v>
                </c:pt>
                <c:pt idx="20">
                  <c:v>48</c:v>
                </c:pt>
              </c:numCache>
            </c:numRef>
          </c:val>
          <c:smooth val="1"/>
          <c:extLst>
            <c:ext xmlns:c16="http://schemas.microsoft.com/office/drawing/2014/chart" uri="{C3380CC4-5D6E-409C-BE32-E72D297353CC}">
              <c16:uniqueId val="{00000012-EEF8-4DB7-9E77-871D1F18E9D8}"/>
            </c:ext>
          </c:extLst>
        </c:ser>
        <c:ser>
          <c:idx val="1"/>
          <c:order val="1"/>
          <c:tx>
            <c:strRef>
              <c:f>Sheet1!$A$3</c:f>
              <c:strCache>
                <c:ptCount val="1"/>
                <c:pt idx="0">
                  <c:v>opiekunowie</c:v>
                </c:pt>
              </c:strCache>
            </c:strRef>
          </c:tx>
          <c:spPr>
            <a:ln w="25203">
              <a:solidFill>
                <a:schemeClr val="tx1"/>
              </a:solidFill>
              <a:prstDash val="solid"/>
            </a:ln>
          </c:spPr>
          <c:marker>
            <c:symbol val="circle"/>
            <c:size val="2"/>
            <c:spPr>
              <a:solidFill>
                <a:srgbClr val="3366CC"/>
              </a:solidFill>
              <a:ln>
                <a:solidFill>
                  <a:srgbClr val="003366"/>
                </a:solidFill>
                <a:prstDash val="solid"/>
              </a:ln>
              <a:effectLst>
                <a:outerShdw dist="35921" dir="2700000" algn="br">
                  <a:srgbClr val="000000"/>
                </a:outerShdw>
              </a:effectLst>
            </c:spPr>
          </c:marker>
          <c:dLbls>
            <c:spPr>
              <a:noFill/>
              <a:ln>
                <a:noFill/>
              </a:ln>
              <a:effectLst/>
            </c:spPr>
            <c:txPr>
              <a:bodyPr wrap="square" lIns="38100" tIns="19050" rIns="38100" bIns="19050" anchor="ctr">
                <a:spAutoFit/>
              </a:bodyPr>
              <a:lstStyle/>
              <a:p>
                <a:pPr>
                  <a:defRPr sz="1000" baseline="0"/>
                </a:pPr>
                <a:endParaRPr lang="pl-P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Sheet1!$B$1:$V$1</c:f>
              <c:strCache>
                <c:ptCount val="21"/>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pt idx="13">
                  <c:v>2016/2017</c:v>
                </c:pt>
                <c:pt idx="14">
                  <c:v>2017/2018</c:v>
                </c:pt>
                <c:pt idx="15">
                  <c:v>2018/2019</c:v>
                </c:pt>
                <c:pt idx="16">
                  <c:v>2019/2020</c:v>
                </c:pt>
                <c:pt idx="17">
                  <c:v>2020/2021</c:v>
                </c:pt>
                <c:pt idx="18">
                  <c:v>2021/2022</c:v>
                </c:pt>
                <c:pt idx="19">
                  <c:v>2022/2023</c:v>
                </c:pt>
                <c:pt idx="20">
                  <c:v>2023/2024</c:v>
                </c:pt>
              </c:strCache>
            </c:strRef>
          </c:cat>
          <c:val>
            <c:numRef>
              <c:f>Sheet1!$B$3:$V$3</c:f>
              <c:numCache>
                <c:formatCode>General</c:formatCode>
                <c:ptCount val="21"/>
                <c:pt idx="0">
                  <c:v>6</c:v>
                </c:pt>
                <c:pt idx="1">
                  <c:v>6</c:v>
                </c:pt>
                <c:pt idx="2">
                  <c:v>9</c:v>
                </c:pt>
                <c:pt idx="3">
                  <c:v>10</c:v>
                </c:pt>
                <c:pt idx="4">
                  <c:v>10</c:v>
                </c:pt>
                <c:pt idx="5">
                  <c:v>7</c:v>
                </c:pt>
                <c:pt idx="6">
                  <c:v>7</c:v>
                </c:pt>
                <c:pt idx="7">
                  <c:v>7</c:v>
                </c:pt>
                <c:pt idx="8">
                  <c:v>8</c:v>
                </c:pt>
                <c:pt idx="9">
                  <c:v>10</c:v>
                </c:pt>
                <c:pt idx="10">
                  <c:v>8</c:v>
                </c:pt>
                <c:pt idx="11">
                  <c:v>8</c:v>
                </c:pt>
                <c:pt idx="12">
                  <c:v>7</c:v>
                </c:pt>
                <c:pt idx="13">
                  <c:v>8</c:v>
                </c:pt>
                <c:pt idx="14">
                  <c:v>12</c:v>
                </c:pt>
                <c:pt idx="15">
                  <c:v>10</c:v>
                </c:pt>
                <c:pt idx="16">
                  <c:v>11</c:v>
                </c:pt>
                <c:pt idx="17">
                  <c:v>9</c:v>
                </c:pt>
                <c:pt idx="18">
                  <c:v>7</c:v>
                </c:pt>
                <c:pt idx="19">
                  <c:v>8</c:v>
                </c:pt>
                <c:pt idx="20">
                  <c:v>8</c:v>
                </c:pt>
              </c:numCache>
            </c:numRef>
          </c:val>
          <c:smooth val="1"/>
          <c:extLst>
            <c:ext xmlns:c16="http://schemas.microsoft.com/office/drawing/2014/chart" uri="{C3380CC4-5D6E-409C-BE32-E72D297353CC}">
              <c16:uniqueId val="{00000025-EEF8-4DB7-9E77-871D1F18E9D8}"/>
            </c:ext>
          </c:extLst>
        </c:ser>
        <c:dLbls>
          <c:dLblPos val="t"/>
          <c:showLegendKey val="0"/>
          <c:showVal val="1"/>
          <c:showCatName val="0"/>
          <c:showSerName val="0"/>
          <c:showPercent val="0"/>
          <c:showBubbleSize val="0"/>
        </c:dLbls>
        <c:upDownBars>
          <c:gapWidth val="150"/>
          <c:upBars>
            <c:spPr>
              <a:solidFill>
                <a:schemeClr val="bg1"/>
              </a:solidFill>
              <a:ln w="3150">
                <a:solidFill>
                  <a:schemeClr val="tx1"/>
                </a:solidFill>
                <a:prstDash val="solid"/>
              </a:ln>
            </c:spPr>
          </c:upBars>
          <c:downBars>
            <c:spPr>
              <a:noFill/>
              <a:ln w="9450">
                <a:noFill/>
              </a:ln>
            </c:spPr>
          </c:downBars>
        </c:upDownBars>
        <c:marker val="1"/>
        <c:smooth val="0"/>
        <c:axId val="429265912"/>
        <c:axId val="429263168"/>
      </c:lineChart>
      <c:catAx>
        <c:axId val="429265912"/>
        <c:scaling>
          <c:orientation val="minMax"/>
        </c:scaling>
        <c:delete val="0"/>
        <c:axPos val="b"/>
        <c:numFmt formatCode="General" sourceLinked="0"/>
        <c:majorTickMark val="out"/>
        <c:minorTickMark val="none"/>
        <c:tickLblPos val="nextTo"/>
        <c:spPr>
          <a:ln w="3150">
            <a:solidFill>
              <a:schemeClr val="tx1"/>
            </a:solidFill>
            <a:prstDash val="solid"/>
          </a:ln>
        </c:spPr>
        <c:txPr>
          <a:bodyPr rot="-2700000" vert="horz"/>
          <a:lstStyle/>
          <a:p>
            <a:pPr>
              <a:defRPr sz="991" b="1" i="0" u="none" strike="noStrike" baseline="0">
                <a:solidFill>
                  <a:schemeClr val="tx1"/>
                </a:solidFill>
                <a:latin typeface="Arial"/>
                <a:ea typeface="Arial"/>
                <a:cs typeface="Arial"/>
              </a:defRPr>
            </a:pPr>
            <a:endParaRPr lang="pl-PL"/>
          </a:p>
        </c:txPr>
        <c:crossAx val="429263168"/>
        <c:crosses val="autoZero"/>
        <c:auto val="1"/>
        <c:lblAlgn val="ctr"/>
        <c:lblOffset val="100"/>
        <c:tickLblSkip val="1"/>
        <c:tickMarkSkip val="1"/>
        <c:noMultiLvlLbl val="0"/>
      </c:catAx>
      <c:valAx>
        <c:axId val="429263168"/>
        <c:scaling>
          <c:orientation val="minMax"/>
        </c:scaling>
        <c:delete val="1"/>
        <c:axPos val="l"/>
        <c:numFmt formatCode="General" sourceLinked="1"/>
        <c:majorTickMark val="out"/>
        <c:minorTickMark val="none"/>
        <c:tickLblPos val="nextTo"/>
        <c:crossAx val="429265912"/>
        <c:crosses val="autoZero"/>
        <c:crossBetween val="between"/>
      </c:valAx>
      <c:spPr>
        <a:noFill/>
        <a:ln w="25385">
          <a:noFill/>
        </a:ln>
      </c:spPr>
    </c:plotArea>
    <c:plotVisOnly val="1"/>
    <c:dispBlanksAs val="gap"/>
    <c:showDLblsOverMax val="0"/>
  </c:chart>
  <c:spPr>
    <a:noFill/>
    <a:ln>
      <a:noFill/>
    </a:ln>
  </c:spPr>
  <c:txPr>
    <a:bodyPr/>
    <a:lstStyle/>
    <a:p>
      <a:pPr>
        <a:defRPr sz="891" b="1" i="0" u="none" strike="noStrike" baseline="0">
          <a:solidFill>
            <a:schemeClr val="tx1"/>
          </a:solidFill>
          <a:latin typeface="Arial"/>
          <a:ea typeface="Arial"/>
          <a:cs typeface="Arial"/>
        </a:defRPr>
      </a:pPr>
      <a:endParaRPr lang="pl-PL"/>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chemeClr val="accent1">
                <a:tint val="77000"/>
              </a:schemeClr>
            </a:solidFill>
            <a:ln>
              <a:noFill/>
            </a:ln>
            <a:effectLst/>
            <a:sp3d/>
          </c:spPr>
          <c:invertIfNegative val="0"/>
          <c:dLbls>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pl-PL"/>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Arkusz1!$E$6:$E$20</c:f>
              <c:strCache>
                <c:ptCount val="15"/>
                <c:pt idx="0">
                  <c:v>Karne</c:v>
                </c:pt>
                <c:pt idx="1">
                  <c:v>Cywilne</c:v>
                </c:pt>
                <c:pt idx="2">
                  <c:v>Rodzinne</c:v>
                </c:pt>
                <c:pt idx="3">
                  <c:v>Spadkowe</c:v>
                </c:pt>
                <c:pt idx="4">
                  <c:v>Praca i bezrobocie</c:v>
                </c:pt>
                <c:pt idx="5">
                  <c:v>Świadczenia społeczne</c:v>
                </c:pt>
                <c:pt idx="6">
                  <c:v>Administracyjne</c:v>
                </c:pt>
                <c:pt idx="7">
                  <c:v>Lokalowe i spółdzielcze</c:v>
                </c:pt>
                <c:pt idx="8">
                  <c:v>Finansowe</c:v>
                </c:pt>
                <c:pt idx="9">
                  <c:v>Przemoc wobec kobiet</c:v>
                </c:pt>
                <c:pt idx="10">
                  <c:v>Uchodźcy i cudzoziemcy</c:v>
                </c:pt>
                <c:pt idx="11">
                  <c:v>Niepełnosprawność</c:v>
                </c:pt>
                <c:pt idx="12">
                  <c:v>Służba zdrowia</c:v>
                </c:pt>
                <c:pt idx="13">
                  <c:v>NGO</c:v>
                </c:pt>
                <c:pt idx="14">
                  <c:v>Inne</c:v>
                </c:pt>
              </c:strCache>
            </c:strRef>
          </c:cat>
          <c:val>
            <c:numRef>
              <c:f>Arkusz1!$F$6:$F$20</c:f>
              <c:numCache>
                <c:formatCode>General</c:formatCode>
                <c:ptCount val="15"/>
              </c:numCache>
            </c:numRef>
          </c:val>
          <c:extLst>
            <c:ext xmlns:c16="http://schemas.microsoft.com/office/drawing/2014/chart" uri="{C3380CC4-5D6E-409C-BE32-E72D297353CC}">
              <c16:uniqueId val="{00000000-65EB-47F6-911E-318B26FC4B3A}"/>
            </c:ext>
          </c:extLst>
        </c:ser>
        <c:ser>
          <c:idx val="1"/>
          <c:order val="1"/>
          <c:spPr>
            <a:solidFill>
              <a:schemeClr val="accent1">
                <a:shade val="76000"/>
              </a:schemeClr>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0000"/>
                    </a:solidFill>
                    <a:latin typeface="+mn-lt"/>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Arkusz1!$E$6:$E$20</c:f>
              <c:strCache>
                <c:ptCount val="15"/>
                <c:pt idx="0">
                  <c:v>Karne</c:v>
                </c:pt>
                <c:pt idx="1">
                  <c:v>Cywilne</c:v>
                </c:pt>
                <c:pt idx="2">
                  <c:v>Rodzinne</c:v>
                </c:pt>
                <c:pt idx="3">
                  <c:v>Spadkowe</c:v>
                </c:pt>
                <c:pt idx="4">
                  <c:v>Praca i bezrobocie</c:v>
                </c:pt>
                <c:pt idx="5">
                  <c:v>Świadczenia społeczne</c:v>
                </c:pt>
                <c:pt idx="6">
                  <c:v>Administracyjne</c:v>
                </c:pt>
                <c:pt idx="7">
                  <c:v>Lokalowe i spółdzielcze</c:v>
                </c:pt>
                <c:pt idx="8">
                  <c:v>Finansowe</c:v>
                </c:pt>
                <c:pt idx="9">
                  <c:v>Przemoc wobec kobiet</c:v>
                </c:pt>
                <c:pt idx="10">
                  <c:v>Uchodźcy i cudzoziemcy</c:v>
                </c:pt>
                <c:pt idx="11">
                  <c:v>Niepełnosprawność</c:v>
                </c:pt>
                <c:pt idx="12">
                  <c:v>Służba zdrowia</c:v>
                </c:pt>
                <c:pt idx="13">
                  <c:v>NGO</c:v>
                </c:pt>
                <c:pt idx="14">
                  <c:v>Inne</c:v>
                </c:pt>
              </c:strCache>
            </c:strRef>
          </c:cat>
          <c:val>
            <c:numRef>
              <c:f>Arkusz1!$G$6:$G$20</c:f>
              <c:numCache>
                <c:formatCode>General</c:formatCode>
                <c:ptCount val="15"/>
                <c:pt idx="0">
                  <c:v>37</c:v>
                </c:pt>
                <c:pt idx="1">
                  <c:v>19</c:v>
                </c:pt>
                <c:pt idx="2">
                  <c:v>37</c:v>
                </c:pt>
                <c:pt idx="3">
                  <c:v>21</c:v>
                </c:pt>
                <c:pt idx="4">
                  <c:v>12</c:v>
                </c:pt>
                <c:pt idx="5">
                  <c:v>7</c:v>
                </c:pt>
                <c:pt idx="6">
                  <c:v>16</c:v>
                </c:pt>
                <c:pt idx="7">
                  <c:v>12</c:v>
                </c:pt>
                <c:pt idx="8">
                  <c:v>7</c:v>
                </c:pt>
                <c:pt idx="9">
                  <c:v>3</c:v>
                </c:pt>
                <c:pt idx="10">
                  <c:v>6</c:v>
                </c:pt>
                <c:pt idx="11">
                  <c:v>5</c:v>
                </c:pt>
                <c:pt idx="12">
                  <c:v>4</c:v>
                </c:pt>
                <c:pt idx="13">
                  <c:v>0</c:v>
                </c:pt>
                <c:pt idx="14">
                  <c:v>0</c:v>
                </c:pt>
              </c:numCache>
            </c:numRef>
          </c:val>
          <c:extLst>
            <c:ext xmlns:c16="http://schemas.microsoft.com/office/drawing/2014/chart" uri="{C3380CC4-5D6E-409C-BE32-E72D297353CC}">
              <c16:uniqueId val="{00000001-65EB-47F6-911E-318B26FC4B3A}"/>
            </c:ext>
          </c:extLst>
        </c:ser>
        <c:dLbls>
          <c:showLegendKey val="0"/>
          <c:showVal val="1"/>
          <c:showCatName val="0"/>
          <c:showSerName val="0"/>
          <c:showPercent val="0"/>
          <c:showBubbleSize val="0"/>
        </c:dLbls>
        <c:gapWidth val="150"/>
        <c:shape val="box"/>
        <c:axId val="89012400"/>
        <c:axId val="89015312"/>
        <c:axId val="0"/>
      </c:bar3DChart>
      <c:catAx>
        <c:axId val="8901240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pl-PL"/>
          </a:p>
        </c:txPr>
        <c:crossAx val="89015312"/>
        <c:crosses val="autoZero"/>
        <c:auto val="1"/>
        <c:lblAlgn val="ctr"/>
        <c:lblOffset val="100"/>
        <c:noMultiLvlLbl val="0"/>
      </c:catAx>
      <c:valAx>
        <c:axId val="89015312"/>
        <c:scaling>
          <c:orientation val="minMax"/>
        </c:scaling>
        <c:delete val="1"/>
        <c:axPos val="l"/>
        <c:numFmt formatCode="General" sourceLinked="1"/>
        <c:majorTickMark val="out"/>
        <c:minorTickMark val="none"/>
        <c:tickLblPos val="nextTo"/>
        <c:crossAx val="890124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2006315955080722E-2"/>
          <c:y val="0.15296803787377142"/>
          <c:w val="0.92641261498028848"/>
          <c:h val="0.59817351598173163"/>
        </c:manualLayout>
      </c:layout>
      <c:barChart>
        <c:barDir val="col"/>
        <c:grouping val="clustered"/>
        <c:varyColors val="0"/>
        <c:ser>
          <c:idx val="0"/>
          <c:order val="0"/>
          <c:spPr>
            <a:solidFill>
              <a:srgbClr val="6699FF"/>
            </a:solidFill>
            <a:ln w="12701">
              <a:solidFill>
                <a:srgbClr val="003366"/>
              </a:solidFill>
              <a:prstDash val="solid"/>
            </a:ln>
            <a:effectLst>
              <a:outerShdw dist="35921" dir="2700000" algn="br">
                <a:srgbClr val="000000"/>
              </a:outerShdw>
            </a:effectLst>
          </c:spPr>
          <c:invertIfNegative val="0"/>
          <c:dLbls>
            <c:dLbl>
              <c:idx val="25"/>
              <c:tx>
                <c:rich>
                  <a:bodyPr/>
                  <a:lstStyle/>
                  <a:p>
                    <a:r>
                      <a:rPr lang="en-US" dirty="0" err="1"/>
                      <a:t>b.d.</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20D0-44D2-9FA5-9BCC653C35B8}"/>
                </c:ext>
              </c:extLst>
            </c:dLbl>
            <c:dLbl>
              <c:idx val="26"/>
              <c:tx>
                <c:rich>
                  <a:bodyPr/>
                  <a:lstStyle/>
                  <a:p>
                    <a:r>
                      <a:rPr lang="en-US" dirty="0" err="1"/>
                      <a:t>b.d.</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20D0-44D2-9FA5-9BCC653C35B8}"/>
                </c:ext>
              </c:extLst>
            </c:dLbl>
            <c:dLbl>
              <c:idx val="27"/>
              <c:tx>
                <c:rich>
                  <a:bodyPr/>
                  <a:lstStyle/>
                  <a:p>
                    <a:r>
                      <a:rPr lang="en-US" dirty="0" err="1"/>
                      <a:t>b.d.</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AD27-4098-A75A-0A10034962F0}"/>
                </c:ext>
              </c:extLst>
            </c:dLbl>
            <c:dLbl>
              <c:idx val="28"/>
              <c:tx>
                <c:rich>
                  <a:bodyPr/>
                  <a:lstStyle/>
                  <a:p>
                    <a:r>
                      <a:rPr lang="en-US"/>
                      <a:t>b.d.</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AD27-4098-A75A-0A10034962F0}"/>
                </c:ext>
              </c:extLst>
            </c:dLbl>
            <c:spPr>
              <a:noFill/>
              <a:ln w="29174">
                <a:noFill/>
              </a:ln>
            </c:spPr>
            <c:txPr>
              <a:bodyPr/>
              <a:lstStyle/>
              <a:p>
                <a:pPr>
                  <a:defRPr sz="918"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Sheet1!$A$1:$A$29</c:f>
              <c:strCache>
                <c:ptCount val="29"/>
                <c:pt idx="0">
                  <c:v>Szczecin</c:v>
                </c:pt>
                <c:pt idx="1">
                  <c:v>Warszawa (UW)</c:v>
                </c:pt>
                <c:pt idx="2">
                  <c:v>Lublin (KUL)</c:v>
                </c:pt>
                <c:pt idx="3">
                  <c:v>Gdańsk (UG)</c:v>
                </c:pt>
                <c:pt idx="4">
                  <c:v>Opole</c:v>
                </c:pt>
                <c:pt idx="5">
                  <c:v>Warszawa (AI)</c:v>
                </c:pt>
                <c:pt idx="6">
                  <c:v>Gdańsk (UWSB)</c:v>
                </c:pt>
                <c:pt idx="7">
                  <c:v>Warszawa (UKSW)</c:v>
                </c:pt>
                <c:pt idx="8">
                  <c:v>Katowice</c:v>
                </c:pt>
                <c:pt idx="9">
                  <c:v>Białystok</c:v>
                </c:pt>
                <c:pt idx="10">
                  <c:v>Łódź</c:v>
                </c:pt>
                <c:pt idx="11">
                  <c:v>Warszawa (ALK)</c:v>
                </c:pt>
                <c:pt idx="12">
                  <c:v>Wrocław</c:v>
                </c:pt>
                <c:pt idx="13">
                  <c:v>Rzeszów (URz)</c:v>
                </c:pt>
                <c:pt idx="14">
                  <c:v>Poznań</c:v>
                </c:pt>
                <c:pt idx="15">
                  <c:v>Kraków (KA im.AFM)</c:v>
                </c:pt>
                <c:pt idx="16">
                  <c:v>Warszawa (Łazarskiego)</c:v>
                </c:pt>
                <c:pt idx="17">
                  <c:v>Kraków (UJ)</c:v>
                </c:pt>
                <c:pt idx="18">
                  <c:v>Warszawa (SWPS)</c:v>
                </c:pt>
                <c:pt idx="19">
                  <c:v>Słubice</c:v>
                </c:pt>
                <c:pt idx="20">
                  <c:v>Toruń</c:v>
                </c:pt>
                <c:pt idx="21">
                  <c:v>Radom</c:v>
                </c:pt>
                <c:pt idx="22">
                  <c:v>Warszawa (UKSW WPK)</c:v>
                </c:pt>
                <c:pt idx="23">
                  <c:v>Koszalin</c:v>
                </c:pt>
                <c:pt idx="24">
                  <c:v>Lublin (UMCS)</c:v>
                </c:pt>
                <c:pt idx="25">
                  <c:v>Gdynia (WSAiB)</c:v>
                </c:pt>
                <c:pt idx="26">
                  <c:v>Olsztyn (UW-M)</c:v>
                </c:pt>
                <c:pt idx="27">
                  <c:v>Rzeszów (WSPiA)</c:v>
                </c:pt>
                <c:pt idx="28">
                  <c:v>Warszawa (AEH)</c:v>
                </c:pt>
              </c:strCache>
            </c:strRef>
          </c:cat>
          <c:val>
            <c:numRef>
              <c:f>Sheet1!$B$1:$B$29</c:f>
              <c:numCache>
                <c:formatCode>General</c:formatCode>
                <c:ptCount val="29"/>
                <c:pt idx="0">
                  <c:v>127</c:v>
                </c:pt>
                <c:pt idx="1">
                  <c:v>121</c:v>
                </c:pt>
                <c:pt idx="2">
                  <c:v>75</c:v>
                </c:pt>
                <c:pt idx="3">
                  <c:v>71</c:v>
                </c:pt>
                <c:pt idx="4">
                  <c:v>64</c:v>
                </c:pt>
                <c:pt idx="5">
                  <c:v>57</c:v>
                </c:pt>
                <c:pt idx="6">
                  <c:v>55</c:v>
                </c:pt>
                <c:pt idx="7">
                  <c:v>53</c:v>
                </c:pt>
                <c:pt idx="8">
                  <c:v>48</c:v>
                </c:pt>
                <c:pt idx="9">
                  <c:v>45</c:v>
                </c:pt>
                <c:pt idx="10">
                  <c:v>42</c:v>
                </c:pt>
                <c:pt idx="11">
                  <c:v>39</c:v>
                </c:pt>
                <c:pt idx="12">
                  <c:v>38</c:v>
                </c:pt>
                <c:pt idx="13">
                  <c:v>36</c:v>
                </c:pt>
                <c:pt idx="14">
                  <c:v>36</c:v>
                </c:pt>
                <c:pt idx="15">
                  <c:v>30</c:v>
                </c:pt>
                <c:pt idx="16">
                  <c:v>26</c:v>
                </c:pt>
                <c:pt idx="17">
                  <c:v>25</c:v>
                </c:pt>
                <c:pt idx="18">
                  <c:v>20</c:v>
                </c:pt>
                <c:pt idx="19">
                  <c:v>20</c:v>
                </c:pt>
                <c:pt idx="20">
                  <c:v>19</c:v>
                </c:pt>
                <c:pt idx="21">
                  <c:v>16</c:v>
                </c:pt>
                <c:pt idx="22">
                  <c:v>11</c:v>
                </c:pt>
                <c:pt idx="23">
                  <c:v>8</c:v>
                </c:pt>
                <c:pt idx="24">
                  <c:v>5</c:v>
                </c:pt>
                <c:pt idx="25">
                  <c:v>0</c:v>
                </c:pt>
                <c:pt idx="26">
                  <c:v>0</c:v>
                </c:pt>
                <c:pt idx="27">
                  <c:v>0</c:v>
                </c:pt>
                <c:pt idx="28">
                  <c:v>0</c:v>
                </c:pt>
              </c:numCache>
            </c:numRef>
          </c:val>
          <c:extLst>
            <c:ext xmlns:c16="http://schemas.microsoft.com/office/drawing/2014/chart" uri="{C3380CC4-5D6E-409C-BE32-E72D297353CC}">
              <c16:uniqueId val="{00000000-A9A0-4F9E-9EDF-BA85EF0C6E68}"/>
            </c:ext>
          </c:extLst>
        </c:ser>
        <c:dLbls>
          <c:showLegendKey val="0"/>
          <c:showVal val="0"/>
          <c:showCatName val="0"/>
          <c:showSerName val="0"/>
          <c:showPercent val="0"/>
          <c:showBubbleSize val="0"/>
        </c:dLbls>
        <c:gapWidth val="150"/>
        <c:axId val="425387144"/>
        <c:axId val="425388320"/>
      </c:barChart>
      <c:catAx>
        <c:axId val="425387144"/>
        <c:scaling>
          <c:orientation val="minMax"/>
        </c:scaling>
        <c:delete val="0"/>
        <c:axPos val="b"/>
        <c:numFmt formatCode="General" sourceLinked="1"/>
        <c:majorTickMark val="out"/>
        <c:minorTickMark val="none"/>
        <c:tickLblPos val="nextTo"/>
        <c:spPr>
          <a:ln w="3646">
            <a:solidFill>
              <a:schemeClr val="tx1"/>
            </a:solidFill>
            <a:prstDash val="solid"/>
          </a:ln>
        </c:spPr>
        <c:txPr>
          <a:bodyPr rot="-2700000" vert="horz"/>
          <a:lstStyle/>
          <a:p>
            <a:pPr>
              <a:defRPr sz="918" b="1" i="0" u="none" strike="noStrike" baseline="0">
                <a:solidFill>
                  <a:schemeClr val="tx1"/>
                </a:solidFill>
                <a:latin typeface="Arial"/>
                <a:ea typeface="Arial"/>
                <a:cs typeface="Arial"/>
              </a:defRPr>
            </a:pPr>
            <a:endParaRPr lang="pl-PL"/>
          </a:p>
        </c:txPr>
        <c:crossAx val="425388320"/>
        <c:crosses val="autoZero"/>
        <c:auto val="1"/>
        <c:lblAlgn val="ctr"/>
        <c:lblOffset val="100"/>
        <c:tickLblSkip val="1"/>
        <c:tickMarkSkip val="1"/>
        <c:noMultiLvlLbl val="0"/>
      </c:catAx>
      <c:valAx>
        <c:axId val="425388320"/>
        <c:scaling>
          <c:orientation val="minMax"/>
        </c:scaling>
        <c:delete val="1"/>
        <c:axPos val="l"/>
        <c:numFmt formatCode="General" sourceLinked="1"/>
        <c:majorTickMark val="out"/>
        <c:minorTickMark val="none"/>
        <c:tickLblPos val="none"/>
        <c:crossAx val="425387144"/>
        <c:crosses val="autoZero"/>
        <c:crossBetween val="between"/>
      </c:valAx>
      <c:spPr>
        <a:noFill/>
        <a:ln w="25402">
          <a:noFill/>
        </a:ln>
      </c:spPr>
    </c:plotArea>
    <c:plotVisOnly val="1"/>
    <c:dispBlanksAs val="gap"/>
    <c:showDLblsOverMax val="0"/>
  </c:chart>
  <c:spPr>
    <a:noFill/>
    <a:ln>
      <a:noFill/>
    </a:ln>
  </c:spPr>
  <c:txPr>
    <a:bodyPr/>
    <a:lstStyle/>
    <a:p>
      <a:pPr>
        <a:defRPr sz="2181" b="1" i="0" u="none" strike="noStrike" baseline="0">
          <a:solidFill>
            <a:schemeClr val="tx1"/>
          </a:solidFill>
          <a:latin typeface="Arial"/>
          <a:ea typeface="Arial"/>
          <a:cs typeface="Arial"/>
        </a:defRPr>
      </a:pPr>
      <a:endParaRPr lang="pl-PL"/>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manualLayout>
          <c:layoutTarget val="inner"/>
          <c:xMode val="edge"/>
          <c:yMode val="edge"/>
          <c:x val="4.4493941681947376E-2"/>
          <c:y val="2.0536753610163806E-2"/>
          <c:w val="0.9555061179087877"/>
          <c:h val="0.80266075388026559"/>
        </c:manualLayout>
      </c:layout>
      <c:barChart>
        <c:barDir val="col"/>
        <c:grouping val="clustered"/>
        <c:varyColors val="0"/>
        <c:ser>
          <c:idx val="0"/>
          <c:order val="0"/>
          <c:tx>
            <c:strRef>
              <c:f>Sheet1!$B$1</c:f>
              <c:strCache>
                <c:ptCount val="1"/>
              </c:strCache>
            </c:strRef>
          </c:tx>
          <c:spPr>
            <a:solidFill>
              <a:srgbClr val="6699FF"/>
            </a:solidFill>
            <a:ln w="3176">
              <a:solidFill>
                <a:srgbClr val="003366"/>
              </a:solidFill>
              <a:prstDash val="solid"/>
            </a:ln>
            <a:effectLst>
              <a:outerShdw dist="35921" dir="2700000" algn="br">
                <a:srgbClr val="000000"/>
              </a:outerShdw>
            </a:effectLst>
          </c:spPr>
          <c:invertIfNegative val="0"/>
          <c:cat>
            <c:strRef>
              <c:f>Sheet1!$A$2:$A$16</c:f>
              <c:strCache>
                <c:ptCount val="15"/>
                <c:pt idx="0">
                  <c:v>Karne</c:v>
                </c:pt>
                <c:pt idx="1">
                  <c:v>Cywilne</c:v>
                </c:pt>
                <c:pt idx="2">
                  <c:v>Rodzinne</c:v>
                </c:pt>
                <c:pt idx="3">
                  <c:v>Spadko-we</c:v>
                </c:pt>
                <c:pt idx="4">
                  <c:v>Praca i bezro-bocie</c:v>
                </c:pt>
                <c:pt idx="5">
                  <c:v>Świadcze-nia społeczne</c:v>
                </c:pt>
                <c:pt idx="6">
                  <c:v>Administra-cyjne</c:v>
                </c:pt>
                <c:pt idx="7">
                  <c:v>Lokalowe i spół-dzielcze</c:v>
                </c:pt>
                <c:pt idx="8">
                  <c:v>Finan-sowe</c:v>
                </c:pt>
                <c:pt idx="9">
                  <c:v>Przemoc wobec kobiet</c:v>
                </c:pt>
                <c:pt idx="10">
                  <c:v>Uchodźcy i cudzo-ziemcy</c:v>
                </c:pt>
                <c:pt idx="11">
                  <c:v>Niepełno-sprawni</c:v>
                </c:pt>
                <c:pt idx="12">
                  <c:v>Służba zdrowia</c:v>
                </c:pt>
                <c:pt idx="13">
                  <c:v>NGO</c:v>
                </c:pt>
                <c:pt idx="14">
                  <c:v>inne</c:v>
                </c:pt>
              </c:strCache>
            </c:strRef>
          </c:cat>
          <c:val>
            <c:numRef>
              <c:f>Sheet1!$B$2:$B$16</c:f>
              <c:numCache>
                <c:formatCode>General</c:formatCode>
                <c:ptCount val="15"/>
                <c:pt idx="0">
                  <c:v>1</c:v>
                </c:pt>
                <c:pt idx="1">
                  <c:v>1</c:v>
                </c:pt>
                <c:pt idx="6">
                  <c:v>1</c:v>
                </c:pt>
                <c:pt idx="13">
                  <c:v>1</c:v>
                </c:pt>
              </c:numCache>
            </c:numRef>
          </c:val>
          <c:extLst>
            <c:ext xmlns:c16="http://schemas.microsoft.com/office/drawing/2014/chart" uri="{C3380CC4-5D6E-409C-BE32-E72D297353CC}">
              <c16:uniqueId val="{00000000-6340-4041-89C1-6BC73EE2BBA4}"/>
            </c:ext>
          </c:extLst>
        </c:ser>
        <c:dLbls>
          <c:showLegendKey val="0"/>
          <c:showVal val="0"/>
          <c:showCatName val="0"/>
          <c:showSerName val="0"/>
          <c:showPercent val="0"/>
          <c:showBubbleSize val="0"/>
        </c:dLbls>
        <c:gapWidth val="150"/>
        <c:axId val="429271792"/>
        <c:axId val="429264736"/>
      </c:barChart>
      <c:catAx>
        <c:axId val="429271792"/>
        <c:scaling>
          <c:orientation val="minMax"/>
        </c:scaling>
        <c:delete val="0"/>
        <c:axPos val="b"/>
        <c:numFmt formatCode="General" sourceLinked="1"/>
        <c:majorTickMark val="out"/>
        <c:minorTickMark val="none"/>
        <c:tickLblPos val="low"/>
        <c:spPr>
          <a:ln w="3175">
            <a:solidFill>
              <a:schemeClr val="tx1"/>
            </a:solidFill>
            <a:prstDash val="solid"/>
          </a:ln>
        </c:spPr>
        <c:txPr>
          <a:bodyPr rot="-2700000" vert="horz"/>
          <a:lstStyle/>
          <a:p>
            <a:pPr>
              <a:defRPr sz="1124" b="0" i="0" u="none" strike="noStrike" baseline="0">
                <a:solidFill>
                  <a:schemeClr val="tx1"/>
                </a:solidFill>
                <a:latin typeface="Arial"/>
                <a:ea typeface="Arial"/>
                <a:cs typeface="Arial"/>
              </a:defRPr>
            </a:pPr>
            <a:endParaRPr lang="pl-PL"/>
          </a:p>
        </c:txPr>
        <c:crossAx val="429264736"/>
        <c:crosses val="autoZero"/>
        <c:auto val="1"/>
        <c:lblAlgn val="ctr"/>
        <c:lblOffset val="100"/>
        <c:tickMarkSkip val="1"/>
        <c:noMultiLvlLbl val="0"/>
      </c:catAx>
      <c:valAx>
        <c:axId val="429264736"/>
        <c:scaling>
          <c:orientation val="minMax"/>
        </c:scaling>
        <c:delete val="0"/>
        <c:axPos val="l"/>
        <c:numFmt formatCode="General" sourceLinked="1"/>
        <c:majorTickMark val="out"/>
        <c:minorTickMark val="none"/>
        <c:tickLblPos val="nextTo"/>
        <c:spPr>
          <a:ln w="3175">
            <a:solidFill>
              <a:schemeClr val="tx1"/>
            </a:solidFill>
            <a:prstDash val="solid"/>
          </a:ln>
        </c:spPr>
        <c:txPr>
          <a:bodyPr rot="0" vert="horz"/>
          <a:lstStyle/>
          <a:p>
            <a:pPr>
              <a:defRPr sz="974" b="0" i="0" u="none" strike="noStrike" baseline="0">
                <a:solidFill>
                  <a:schemeClr val="tx1"/>
                </a:solidFill>
                <a:latin typeface="Arial"/>
                <a:ea typeface="Arial"/>
                <a:cs typeface="Arial"/>
              </a:defRPr>
            </a:pPr>
            <a:endParaRPr lang="pl-PL"/>
          </a:p>
        </c:txPr>
        <c:crossAx val="429271792"/>
        <c:crosses val="autoZero"/>
        <c:crossBetween val="between"/>
      </c:valAx>
      <c:dTable>
        <c:showHorzBorder val="0"/>
        <c:showVertBorder val="1"/>
        <c:showOutline val="0"/>
        <c:showKeys val="0"/>
        <c:spPr>
          <a:ln w="3175">
            <a:solidFill>
              <a:schemeClr val="tx1"/>
            </a:solidFill>
            <a:prstDash val="solid"/>
          </a:ln>
        </c:spPr>
        <c:txPr>
          <a:bodyPr/>
          <a:lstStyle/>
          <a:p>
            <a:pPr rtl="0">
              <a:defRPr sz="799" b="0" i="0" u="none" strike="noStrike" baseline="0">
                <a:solidFill>
                  <a:schemeClr val="tx1"/>
                </a:solidFill>
                <a:latin typeface="Arial"/>
                <a:ea typeface="Arial"/>
                <a:cs typeface="Arial"/>
              </a:defRPr>
            </a:pPr>
            <a:endParaRPr lang="pl-PL"/>
          </a:p>
        </c:txPr>
      </c:dTable>
      <c:spPr>
        <a:solidFill>
          <a:schemeClr val="bg1"/>
        </a:solidFill>
        <a:ln w="25385">
          <a:noFill/>
        </a:ln>
      </c:spPr>
    </c:plotArea>
    <c:plotVisOnly val="1"/>
    <c:dispBlanksAs val="gap"/>
    <c:showDLblsOverMax val="0"/>
  </c:chart>
  <c:spPr>
    <a:noFill/>
    <a:ln>
      <a:noFill/>
    </a:ln>
  </c:spPr>
  <c:txPr>
    <a:bodyPr/>
    <a:lstStyle/>
    <a:p>
      <a:pPr>
        <a:defRPr sz="999" b="0" i="0" u="none" strike="noStrike" baseline="0">
          <a:solidFill>
            <a:schemeClr val="tx1"/>
          </a:solidFill>
          <a:latin typeface="Arial"/>
          <a:ea typeface="Arial"/>
          <a:cs typeface="Arial"/>
        </a:defRPr>
      </a:pPr>
      <a:endParaRPr lang="pl-PL"/>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chemeClr val="accent1">
                <a:tint val="77000"/>
              </a:schemeClr>
            </a:solidFill>
            <a:ln>
              <a:noFill/>
            </a:ln>
            <a:effectLst/>
            <a:sp3d/>
          </c:spPr>
          <c:invertIfNegative val="0"/>
          <c:dLbls>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pl-PL"/>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Arkusz1!$E$6:$E$20</c:f>
              <c:strCache>
                <c:ptCount val="15"/>
                <c:pt idx="0">
                  <c:v>Karne</c:v>
                </c:pt>
                <c:pt idx="1">
                  <c:v>Cywilne</c:v>
                </c:pt>
                <c:pt idx="2">
                  <c:v>Rodzinne</c:v>
                </c:pt>
                <c:pt idx="3">
                  <c:v>Spadkowe</c:v>
                </c:pt>
                <c:pt idx="4">
                  <c:v>Praca i bezrobocie</c:v>
                </c:pt>
                <c:pt idx="5">
                  <c:v>Świadczenia społeczne</c:v>
                </c:pt>
                <c:pt idx="6">
                  <c:v>Administracyjne</c:v>
                </c:pt>
                <c:pt idx="7">
                  <c:v>Lokalowe i spółdzielcze</c:v>
                </c:pt>
                <c:pt idx="8">
                  <c:v>Finansowe</c:v>
                </c:pt>
                <c:pt idx="9">
                  <c:v>Przemoc wobec kobiet</c:v>
                </c:pt>
                <c:pt idx="10">
                  <c:v>Uchodźcy i cudzoziemcy</c:v>
                </c:pt>
                <c:pt idx="11">
                  <c:v>Niepełnosprawność</c:v>
                </c:pt>
                <c:pt idx="12">
                  <c:v>Służba zdrowia</c:v>
                </c:pt>
                <c:pt idx="13">
                  <c:v>NGO</c:v>
                </c:pt>
                <c:pt idx="14">
                  <c:v>Inne</c:v>
                </c:pt>
              </c:strCache>
            </c:strRef>
          </c:cat>
          <c:val>
            <c:numRef>
              <c:f>Arkusz1!$F$6:$F$20</c:f>
              <c:numCache>
                <c:formatCode>General</c:formatCode>
                <c:ptCount val="15"/>
              </c:numCache>
            </c:numRef>
          </c:val>
          <c:extLst>
            <c:ext xmlns:c16="http://schemas.microsoft.com/office/drawing/2014/chart" uri="{C3380CC4-5D6E-409C-BE32-E72D297353CC}">
              <c16:uniqueId val="{00000000-65EB-47F6-911E-318B26FC4B3A}"/>
            </c:ext>
          </c:extLst>
        </c:ser>
        <c:ser>
          <c:idx val="1"/>
          <c:order val="1"/>
          <c:spPr>
            <a:solidFill>
              <a:schemeClr val="accent1">
                <a:shade val="76000"/>
              </a:schemeClr>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0000"/>
                    </a:solidFill>
                    <a:latin typeface="+mn-lt"/>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Arkusz1!$E$6:$E$20</c:f>
              <c:strCache>
                <c:ptCount val="15"/>
                <c:pt idx="0">
                  <c:v>Karne</c:v>
                </c:pt>
                <c:pt idx="1">
                  <c:v>Cywilne</c:v>
                </c:pt>
                <c:pt idx="2">
                  <c:v>Rodzinne</c:v>
                </c:pt>
                <c:pt idx="3">
                  <c:v>Spadkowe</c:v>
                </c:pt>
                <c:pt idx="4">
                  <c:v>Praca i bezrobocie</c:v>
                </c:pt>
                <c:pt idx="5">
                  <c:v>Świadczenia społeczne</c:v>
                </c:pt>
                <c:pt idx="6">
                  <c:v>Administracyjne</c:v>
                </c:pt>
                <c:pt idx="7">
                  <c:v>Lokalowe i spółdzielcze</c:v>
                </c:pt>
                <c:pt idx="8">
                  <c:v>Finansowe</c:v>
                </c:pt>
                <c:pt idx="9">
                  <c:v>Przemoc wobec kobiet</c:v>
                </c:pt>
                <c:pt idx="10">
                  <c:v>Uchodźcy i cudzoziemcy</c:v>
                </c:pt>
                <c:pt idx="11">
                  <c:v>Niepełnosprawność</c:v>
                </c:pt>
                <c:pt idx="12">
                  <c:v>Służba zdrowia</c:v>
                </c:pt>
                <c:pt idx="13">
                  <c:v>NGO</c:v>
                </c:pt>
                <c:pt idx="14">
                  <c:v>Inne</c:v>
                </c:pt>
              </c:strCache>
            </c:strRef>
          </c:cat>
          <c:val>
            <c:numRef>
              <c:f>Arkusz1!$G$6:$G$20</c:f>
              <c:numCache>
                <c:formatCode>General</c:formatCode>
                <c:ptCount val="15"/>
                <c:pt idx="0">
                  <c:v>37</c:v>
                </c:pt>
                <c:pt idx="1">
                  <c:v>19</c:v>
                </c:pt>
                <c:pt idx="2">
                  <c:v>37</c:v>
                </c:pt>
                <c:pt idx="3">
                  <c:v>21</c:v>
                </c:pt>
                <c:pt idx="4">
                  <c:v>12</c:v>
                </c:pt>
                <c:pt idx="5">
                  <c:v>7</c:v>
                </c:pt>
                <c:pt idx="6">
                  <c:v>16</c:v>
                </c:pt>
                <c:pt idx="7">
                  <c:v>12</c:v>
                </c:pt>
                <c:pt idx="8">
                  <c:v>7</c:v>
                </c:pt>
                <c:pt idx="9">
                  <c:v>3</c:v>
                </c:pt>
                <c:pt idx="10">
                  <c:v>6</c:v>
                </c:pt>
                <c:pt idx="11">
                  <c:v>5</c:v>
                </c:pt>
                <c:pt idx="12">
                  <c:v>4</c:v>
                </c:pt>
                <c:pt idx="13">
                  <c:v>0</c:v>
                </c:pt>
                <c:pt idx="14">
                  <c:v>0</c:v>
                </c:pt>
              </c:numCache>
            </c:numRef>
          </c:val>
          <c:extLst>
            <c:ext xmlns:c16="http://schemas.microsoft.com/office/drawing/2014/chart" uri="{C3380CC4-5D6E-409C-BE32-E72D297353CC}">
              <c16:uniqueId val="{00000001-65EB-47F6-911E-318B26FC4B3A}"/>
            </c:ext>
          </c:extLst>
        </c:ser>
        <c:dLbls>
          <c:showLegendKey val="0"/>
          <c:showVal val="1"/>
          <c:showCatName val="0"/>
          <c:showSerName val="0"/>
          <c:showPercent val="0"/>
          <c:showBubbleSize val="0"/>
        </c:dLbls>
        <c:gapWidth val="150"/>
        <c:shape val="box"/>
        <c:axId val="89012400"/>
        <c:axId val="89015312"/>
        <c:axId val="0"/>
      </c:bar3DChart>
      <c:catAx>
        <c:axId val="8901240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pl-PL"/>
          </a:p>
        </c:txPr>
        <c:crossAx val="89015312"/>
        <c:crosses val="autoZero"/>
        <c:auto val="1"/>
        <c:lblAlgn val="ctr"/>
        <c:lblOffset val="100"/>
        <c:noMultiLvlLbl val="0"/>
      </c:catAx>
      <c:valAx>
        <c:axId val="89015312"/>
        <c:scaling>
          <c:orientation val="minMax"/>
        </c:scaling>
        <c:delete val="1"/>
        <c:axPos val="l"/>
        <c:numFmt formatCode="General" sourceLinked="1"/>
        <c:majorTickMark val="out"/>
        <c:minorTickMark val="none"/>
        <c:tickLblPos val="nextTo"/>
        <c:crossAx val="890124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151157407407402E-2"/>
          <c:y val="7.9365079365079361E-2"/>
          <c:w val="0.90977430555555561"/>
          <c:h val="0.676190476190485"/>
        </c:manualLayout>
      </c:layout>
      <c:barChart>
        <c:barDir val="col"/>
        <c:grouping val="clustered"/>
        <c:varyColors val="0"/>
        <c:ser>
          <c:idx val="0"/>
          <c:order val="0"/>
          <c:tx>
            <c:strRef>
              <c:f>Sheet1!$A$2</c:f>
              <c:strCache>
                <c:ptCount val="1"/>
                <c:pt idx="0">
                  <c:v>liczba spraw</c:v>
                </c:pt>
              </c:strCache>
            </c:strRef>
          </c:tx>
          <c:spPr>
            <a:solidFill>
              <a:srgbClr val="6699FF"/>
            </a:solidFill>
            <a:ln w="3170">
              <a:solidFill>
                <a:srgbClr val="003366"/>
              </a:solidFill>
              <a:prstDash val="solid"/>
            </a:ln>
            <a:effectLst>
              <a:outerShdw dist="35921" dir="2700000" algn="br">
                <a:srgbClr val="000000"/>
              </a:outerShdw>
            </a:effectLst>
          </c:spPr>
          <c:invertIfNegative val="0"/>
          <c:dLbls>
            <c:spPr>
              <a:noFill/>
              <a:ln w="25115">
                <a:noFill/>
              </a:ln>
            </c:spPr>
            <c:txPr>
              <a:bodyPr/>
              <a:lstStyle/>
              <a:p>
                <a:pPr>
                  <a:defRPr sz="891"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2022/2023</c:v>
                </c:pt>
                <c:pt idx="1">
                  <c:v>2023/2024</c:v>
                </c:pt>
              </c:strCache>
            </c:strRef>
          </c:cat>
          <c:val>
            <c:numRef>
              <c:f>Sheet1!$B$2:$C$2</c:f>
              <c:numCache>
                <c:formatCode>General</c:formatCode>
                <c:ptCount val="2"/>
                <c:pt idx="0">
                  <c:v>0</c:v>
                </c:pt>
                <c:pt idx="1">
                  <c:v>4</c:v>
                </c:pt>
              </c:numCache>
            </c:numRef>
          </c:val>
          <c:extLst>
            <c:ext xmlns:c16="http://schemas.microsoft.com/office/drawing/2014/chart" uri="{C3380CC4-5D6E-409C-BE32-E72D297353CC}">
              <c16:uniqueId val="{00000000-E4FD-4E11-B1D0-82151C5F9A0B}"/>
            </c:ext>
          </c:extLst>
        </c:ser>
        <c:dLbls>
          <c:showLegendKey val="0"/>
          <c:showVal val="1"/>
          <c:showCatName val="0"/>
          <c:showSerName val="0"/>
          <c:showPercent val="0"/>
          <c:showBubbleSize val="0"/>
        </c:dLbls>
        <c:gapWidth val="150"/>
        <c:axId val="429273752"/>
        <c:axId val="429274144"/>
      </c:barChart>
      <c:catAx>
        <c:axId val="429273752"/>
        <c:scaling>
          <c:orientation val="minMax"/>
        </c:scaling>
        <c:delete val="0"/>
        <c:axPos val="b"/>
        <c:numFmt formatCode="General" sourceLinked="1"/>
        <c:majorTickMark val="out"/>
        <c:minorTickMark val="none"/>
        <c:tickLblPos val="nextTo"/>
        <c:spPr>
          <a:ln w="3140">
            <a:solidFill>
              <a:schemeClr val="tx1"/>
            </a:solidFill>
            <a:prstDash val="solid"/>
          </a:ln>
        </c:spPr>
        <c:txPr>
          <a:bodyPr rot="-2700000" vert="horz"/>
          <a:lstStyle/>
          <a:p>
            <a:pPr>
              <a:defRPr sz="987" b="1" i="0" u="none" strike="noStrike" baseline="0">
                <a:solidFill>
                  <a:schemeClr val="tx1"/>
                </a:solidFill>
                <a:latin typeface="Arial"/>
                <a:ea typeface="Arial"/>
                <a:cs typeface="Arial"/>
              </a:defRPr>
            </a:pPr>
            <a:endParaRPr lang="pl-PL"/>
          </a:p>
        </c:txPr>
        <c:crossAx val="429274144"/>
        <c:crosses val="autoZero"/>
        <c:auto val="1"/>
        <c:lblAlgn val="ctr"/>
        <c:lblOffset val="100"/>
        <c:tickLblSkip val="1"/>
        <c:tickMarkSkip val="1"/>
        <c:noMultiLvlLbl val="0"/>
      </c:catAx>
      <c:valAx>
        <c:axId val="429274144"/>
        <c:scaling>
          <c:orientation val="minMax"/>
        </c:scaling>
        <c:delete val="1"/>
        <c:axPos val="l"/>
        <c:numFmt formatCode="General" sourceLinked="1"/>
        <c:majorTickMark val="out"/>
        <c:minorTickMark val="none"/>
        <c:tickLblPos val="nextTo"/>
        <c:crossAx val="429273752"/>
        <c:crosses val="autoZero"/>
        <c:crossBetween val="between"/>
      </c:valAx>
      <c:spPr>
        <a:noFill/>
        <a:ln w="25360">
          <a:noFill/>
        </a:ln>
      </c:spPr>
    </c:plotArea>
    <c:plotVisOnly val="1"/>
    <c:dispBlanksAs val="gap"/>
    <c:showDLblsOverMax val="0"/>
  </c:chart>
  <c:spPr>
    <a:noFill/>
    <a:ln>
      <a:noFill/>
    </a:ln>
  </c:spPr>
  <c:txPr>
    <a:bodyPr/>
    <a:lstStyle/>
    <a:p>
      <a:pPr>
        <a:defRPr sz="891" b="1" i="0" u="none" strike="noStrike" baseline="0">
          <a:solidFill>
            <a:schemeClr val="tx1"/>
          </a:solidFill>
          <a:latin typeface="Arial"/>
          <a:ea typeface="Arial"/>
          <a:cs typeface="Arial"/>
        </a:defRPr>
      </a:pPr>
      <a:endParaRPr lang="pl-PL"/>
    </a:p>
  </c:txPr>
  <c:externalData r:id="rId1">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557360079607429"/>
          <c:y val="8.2923914586411282E-2"/>
          <c:w val="0.8634378617666123"/>
          <c:h val="0.69277108433734935"/>
        </c:manualLayout>
      </c:layout>
      <c:lineChart>
        <c:grouping val="standard"/>
        <c:varyColors val="0"/>
        <c:ser>
          <c:idx val="0"/>
          <c:order val="0"/>
          <c:tx>
            <c:strRef>
              <c:f>Sheet1!$A$2</c:f>
              <c:strCache>
                <c:ptCount val="1"/>
                <c:pt idx="0">
                  <c:v>studenci</c:v>
                </c:pt>
              </c:strCache>
            </c:strRef>
          </c:tx>
          <c:spPr>
            <a:ln w="25203">
              <a:solidFill>
                <a:srgbClr val="3366FF"/>
              </a:solidFill>
              <a:prstDash val="solid"/>
            </a:ln>
          </c:spPr>
          <c:marker>
            <c:symbol val="circle"/>
            <c:size val="2"/>
            <c:spPr>
              <a:solidFill>
                <a:srgbClr val="6699FF"/>
              </a:solidFill>
              <a:ln>
                <a:solidFill>
                  <a:srgbClr val="0066CC"/>
                </a:solidFill>
                <a:prstDash val="solid"/>
              </a:ln>
              <a:effectLst>
                <a:outerShdw dist="35921" dir="2700000" algn="br">
                  <a:srgbClr val="000000"/>
                </a:outerShdw>
              </a:effectLst>
            </c:spPr>
          </c:marker>
          <c:dLbls>
            <c:spPr>
              <a:noFill/>
              <a:ln>
                <a:noFill/>
              </a:ln>
              <a:effectLst/>
            </c:spPr>
            <c:txPr>
              <a:bodyPr wrap="square" lIns="38100" tIns="19050" rIns="38100" bIns="19050" anchor="ctr">
                <a:spAutoFit/>
              </a:bodyPr>
              <a:lstStyle/>
              <a:p>
                <a:pPr>
                  <a:defRPr sz="1000" baseline="0"/>
                </a:pPr>
                <a:endParaRPr lang="pl-P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Sheet1!$B$1:$C$1</c:f>
              <c:strCache>
                <c:ptCount val="2"/>
                <c:pt idx="0">
                  <c:v>2022/2023</c:v>
                </c:pt>
                <c:pt idx="1">
                  <c:v>2023/2024</c:v>
                </c:pt>
              </c:strCache>
            </c:strRef>
          </c:cat>
          <c:val>
            <c:numRef>
              <c:f>Sheet1!$B$2:$C$2</c:f>
              <c:numCache>
                <c:formatCode>General</c:formatCode>
                <c:ptCount val="2"/>
                <c:pt idx="0">
                  <c:v>8</c:v>
                </c:pt>
                <c:pt idx="1">
                  <c:v>8</c:v>
                </c:pt>
              </c:numCache>
            </c:numRef>
          </c:val>
          <c:smooth val="1"/>
          <c:extLst>
            <c:ext xmlns:c16="http://schemas.microsoft.com/office/drawing/2014/chart" uri="{C3380CC4-5D6E-409C-BE32-E72D297353CC}">
              <c16:uniqueId val="{0000000C-DE82-4939-A98D-50CC4F9FE047}"/>
            </c:ext>
          </c:extLst>
        </c:ser>
        <c:ser>
          <c:idx val="1"/>
          <c:order val="1"/>
          <c:tx>
            <c:strRef>
              <c:f>Sheet1!$A$3</c:f>
              <c:strCache>
                <c:ptCount val="1"/>
                <c:pt idx="0">
                  <c:v>opiekunowie</c:v>
                </c:pt>
              </c:strCache>
            </c:strRef>
          </c:tx>
          <c:spPr>
            <a:ln w="25203">
              <a:solidFill>
                <a:schemeClr val="tx1"/>
              </a:solidFill>
              <a:prstDash val="solid"/>
            </a:ln>
          </c:spPr>
          <c:marker>
            <c:symbol val="circle"/>
            <c:size val="2"/>
            <c:spPr>
              <a:solidFill>
                <a:srgbClr val="3366CC"/>
              </a:solidFill>
              <a:ln>
                <a:solidFill>
                  <a:srgbClr val="003366"/>
                </a:solidFill>
                <a:prstDash val="solid"/>
              </a:ln>
              <a:effectLst>
                <a:outerShdw dist="35921" dir="2700000" algn="br">
                  <a:srgbClr val="000000"/>
                </a:outerShdw>
              </a:effectLst>
            </c:spPr>
          </c:marker>
          <c:dLbls>
            <c:spPr>
              <a:noFill/>
              <a:ln>
                <a:noFill/>
              </a:ln>
              <a:effectLst/>
            </c:spPr>
            <c:txPr>
              <a:bodyPr wrap="square" lIns="38100" tIns="19050" rIns="38100" bIns="19050" anchor="ctr">
                <a:spAutoFit/>
              </a:bodyPr>
              <a:lstStyle/>
              <a:p>
                <a:pPr>
                  <a:defRPr sz="1000" baseline="0"/>
                </a:pPr>
                <a:endParaRPr lang="pl-P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Sheet1!$B$1:$C$1</c:f>
              <c:strCache>
                <c:ptCount val="2"/>
                <c:pt idx="0">
                  <c:v>2022/2023</c:v>
                </c:pt>
                <c:pt idx="1">
                  <c:v>2023/2024</c:v>
                </c:pt>
              </c:strCache>
            </c:strRef>
          </c:cat>
          <c:val>
            <c:numRef>
              <c:f>Sheet1!$B$3:$C$3</c:f>
              <c:numCache>
                <c:formatCode>General</c:formatCode>
                <c:ptCount val="2"/>
                <c:pt idx="0">
                  <c:v>1</c:v>
                </c:pt>
                <c:pt idx="1">
                  <c:v>1</c:v>
                </c:pt>
              </c:numCache>
            </c:numRef>
          </c:val>
          <c:smooth val="1"/>
          <c:extLst>
            <c:ext xmlns:c16="http://schemas.microsoft.com/office/drawing/2014/chart" uri="{C3380CC4-5D6E-409C-BE32-E72D297353CC}">
              <c16:uniqueId val="{00000019-DE82-4939-A98D-50CC4F9FE047}"/>
            </c:ext>
          </c:extLst>
        </c:ser>
        <c:dLbls>
          <c:dLblPos val="t"/>
          <c:showLegendKey val="0"/>
          <c:showVal val="1"/>
          <c:showCatName val="0"/>
          <c:showSerName val="0"/>
          <c:showPercent val="0"/>
          <c:showBubbleSize val="0"/>
        </c:dLbls>
        <c:upDownBars>
          <c:gapWidth val="150"/>
          <c:upBars>
            <c:spPr>
              <a:solidFill>
                <a:schemeClr val="bg1"/>
              </a:solidFill>
              <a:ln w="3150">
                <a:solidFill>
                  <a:schemeClr val="tx1"/>
                </a:solidFill>
                <a:prstDash val="solid"/>
              </a:ln>
            </c:spPr>
          </c:upBars>
          <c:downBars>
            <c:spPr>
              <a:noFill/>
              <a:ln w="9450">
                <a:noFill/>
              </a:ln>
            </c:spPr>
          </c:downBars>
        </c:upDownBars>
        <c:marker val="1"/>
        <c:smooth val="0"/>
        <c:axId val="429267480"/>
        <c:axId val="422930480"/>
      </c:lineChart>
      <c:catAx>
        <c:axId val="429267480"/>
        <c:scaling>
          <c:orientation val="minMax"/>
        </c:scaling>
        <c:delete val="0"/>
        <c:axPos val="b"/>
        <c:numFmt formatCode="General" sourceLinked="0"/>
        <c:majorTickMark val="out"/>
        <c:minorTickMark val="none"/>
        <c:tickLblPos val="nextTo"/>
        <c:spPr>
          <a:ln w="3150">
            <a:solidFill>
              <a:schemeClr val="tx1"/>
            </a:solidFill>
            <a:prstDash val="solid"/>
          </a:ln>
        </c:spPr>
        <c:txPr>
          <a:bodyPr rot="-2700000" vert="horz"/>
          <a:lstStyle/>
          <a:p>
            <a:pPr>
              <a:defRPr sz="991" b="1" i="0" u="none" strike="noStrike" baseline="0">
                <a:solidFill>
                  <a:schemeClr val="tx1"/>
                </a:solidFill>
                <a:latin typeface="Arial"/>
                <a:ea typeface="Arial"/>
                <a:cs typeface="Arial"/>
              </a:defRPr>
            </a:pPr>
            <a:endParaRPr lang="pl-PL"/>
          </a:p>
        </c:txPr>
        <c:crossAx val="422930480"/>
        <c:crosses val="autoZero"/>
        <c:auto val="1"/>
        <c:lblAlgn val="ctr"/>
        <c:lblOffset val="100"/>
        <c:tickLblSkip val="1"/>
        <c:tickMarkSkip val="1"/>
        <c:noMultiLvlLbl val="0"/>
      </c:catAx>
      <c:valAx>
        <c:axId val="422930480"/>
        <c:scaling>
          <c:orientation val="minMax"/>
        </c:scaling>
        <c:delete val="1"/>
        <c:axPos val="l"/>
        <c:numFmt formatCode="General" sourceLinked="1"/>
        <c:majorTickMark val="out"/>
        <c:minorTickMark val="none"/>
        <c:tickLblPos val="nextTo"/>
        <c:crossAx val="429267480"/>
        <c:crosses val="autoZero"/>
        <c:crossBetween val="between"/>
      </c:valAx>
      <c:spPr>
        <a:noFill/>
        <a:ln w="25384">
          <a:noFill/>
        </a:ln>
      </c:spPr>
    </c:plotArea>
    <c:plotVisOnly val="1"/>
    <c:dispBlanksAs val="gap"/>
    <c:showDLblsOverMax val="0"/>
  </c:chart>
  <c:spPr>
    <a:noFill/>
    <a:ln>
      <a:noFill/>
    </a:ln>
  </c:spPr>
  <c:txPr>
    <a:bodyPr/>
    <a:lstStyle/>
    <a:p>
      <a:pPr>
        <a:defRPr sz="891" b="1" i="0" u="none" strike="noStrike" baseline="0">
          <a:solidFill>
            <a:schemeClr val="tx1"/>
          </a:solidFill>
          <a:latin typeface="Arial"/>
          <a:ea typeface="Arial"/>
          <a:cs typeface="Arial"/>
        </a:defRPr>
      </a:pPr>
      <a:endParaRPr lang="pl-PL"/>
    </a:p>
  </c:txPr>
  <c:externalData r:id="rId1">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manualLayout>
          <c:layoutTarget val="inner"/>
          <c:xMode val="edge"/>
          <c:yMode val="edge"/>
          <c:x val="3.1526843635679619E-2"/>
          <c:y val="2.3498293728426801E-2"/>
          <c:w val="0.97114317425083263"/>
          <c:h val="0.80266075388026559"/>
        </c:manualLayout>
      </c:layout>
      <c:barChart>
        <c:barDir val="col"/>
        <c:grouping val="clustered"/>
        <c:varyColors val="0"/>
        <c:ser>
          <c:idx val="0"/>
          <c:order val="0"/>
          <c:tx>
            <c:strRef>
              <c:f>Sheet1!$B$1</c:f>
              <c:strCache>
                <c:ptCount val="1"/>
              </c:strCache>
            </c:strRef>
          </c:tx>
          <c:spPr>
            <a:solidFill>
              <a:srgbClr val="6699FF"/>
            </a:solidFill>
            <a:ln w="3176">
              <a:solidFill>
                <a:srgbClr val="003366"/>
              </a:solidFill>
              <a:prstDash val="solid"/>
            </a:ln>
            <a:effectLst>
              <a:outerShdw dist="35921" dir="2700000" algn="br">
                <a:srgbClr val="000000"/>
              </a:outerShdw>
            </a:effectLst>
          </c:spPr>
          <c:invertIfNegative val="0"/>
          <c:cat>
            <c:strRef>
              <c:f>Sheet1!$A$2:$A$16</c:f>
              <c:strCache>
                <c:ptCount val="15"/>
                <c:pt idx="0">
                  <c:v>Karne</c:v>
                </c:pt>
                <c:pt idx="1">
                  <c:v>Cywilne</c:v>
                </c:pt>
                <c:pt idx="2">
                  <c:v>Rodzinne</c:v>
                </c:pt>
                <c:pt idx="3">
                  <c:v>Spadko-we</c:v>
                </c:pt>
                <c:pt idx="4">
                  <c:v>Praca i bezro-bocie</c:v>
                </c:pt>
                <c:pt idx="5">
                  <c:v>Świadcze-nia społeczne</c:v>
                </c:pt>
                <c:pt idx="6">
                  <c:v>Administra-cyjne</c:v>
                </c:pt>
                <c:pt idx="7">
                  <c:v>Lokalowe i spół-dzielcze</c:v>
                </c:pt>
                <c:pt idx="8">
                  <c:v>Finan-sowe</c:v>
                </c:pt>
                <c:pt idx="9">
                  <c:v>Przemoc wobec kobiet</c:v>
                </c:pt>
                <c:pt idx="10">
                  <c:v>Uchodźcy i cudzo-ziemcy</c:v>
                </c:pt>
                <c:pt idx="11">
                  <c:v>Niepełno-sprawni</c:v>
                </c:pt>
                <c:pt idx="12">
                  <c:v>Służba zdrowia</c:v>
                </c:pt>
                <c:pt idx="13">
                  <c:v>NGO</c:v>
                </c:pt>
                <c:pt idx="14">
                  <c:v>inne</c:v>
                </c:pt>
              </c:strCache>
            </c:strRef>
          </c:cat>
          <c:val>
            <c:numRef>
              <c:f>Sheet1!$B$2:$B$16</c:f>
              <c:numCache>
                <c:formatCode>General</c:formatCode>
                <c:ptCount val="15"/>
                <c:pt idx="0">
                  <c:v>19</c:v>
                </c:pt>
                <c:pt idx="1">
                  <c:v>8</c:v>
                </c:pt>
                <c:pt idx="2">
                  <c:v>8</c:v>
                </c:pt>
                <c:pt idx="3">
                  <c:v>1</c:v>
                </c:pt>
                <c:pt idx="4">
                  <c:v>4</c:v>
                </c:pt>
                <c:pt idx="5">
                  <c:v>0</c:v>
                </c:pt>
                <c:pt idx="6">
                  <c:v>11</c:v>
                </c:pt>
                <c:pt idx="7">
                  <c:v>0</c:v>
                </c:pt>
                <c:pt idx="8">
                  <c:v>2</c:v>
                </c:pt>
                <c:pt idx="9">
                  <c:v>0</c:v>
                </c:pt>
                <c:pt idx="10">
                  <c:v>1</c:v>
                </c:pt>
                <c:pt idx="11">
                  <c:v>0</c:v>
                </c:pt>
                <c:pt idx="12">
                  <c:v>0</c:v>
                </c:pt>
                <c:pt idx="13">
                  <c:v>0</c:v>
                </c:pt>
                <c:pt idx="14">
                  <c:v>0</c:v>
                </c:pt>
              </c:numCache>
            </c:numRef>
          </c:val>
          <c:extLst>
            <c:ext xmlns:c16="http://schemas.microsoft.com/office/drawing/2014/chart" uri="{C3380CC4-5D6E-409C-BE32-E72D297353CC}">
              <c16:uniqueId val="{00000000-082D-4EF3-B470-33BE6C9F39FE}"/>
            </c:ext>
          </c:extLst>
        </c:ser>
        <c:dLbls>
          <c:showLegendKey val="0"/>
          <c:showVal val="0"/>
          <c:showCatName val="0"/>
          <c:showSerName val="0"/>
          <c:showPercent val="0"/>
          <c:showBubbleSize val="0"/>
        </c:dLbls>
        <c:gapWidth val="150"/>
        <c:axId val="429267088"/>
        <c:axId val="429262776"/>
      </c:barChart>
      <c:catAx>
        <c:axId val="429267088"/>
        <c:scaling>
          <c:orientation val="minMax"/>
        </c:scaling>
        <c:delete val="0"/>
        <c:axPos val="b"/>
        <c:numFmt formatCode="General" sourceLinked="1"/>
        <c:majorTickMark val="out"/>
        <c:minorTickMark val="none"/>
        <c:tickLblPos val="low"/>
        <c:spPr>
          <a:ln w="3096">
            <a:solidFill>
              <a:schemeClr val="tx1"/>
            </a:solidFill>
            <a:prstDash val="solid"/>
          </a:ln>
        </c:spPr>
        <c:txPr>
          <a:bodyPr rot="-2700000" vert="horz"/>
          <a:lstStyle/>
          <a:p>
            <a:pPr>
              <a:defRPr sz="1096" b="0" i="0" u="none" strike="noStrike" baseline="0">
                <a:solidFill>
                  <a:schemeClr val="tx1"/>
                </a:solidFill>
                <a:latin typeface="Arial"/>
                <a:ea typeface="Arial"/>
                <a:cs typeface="Arial"/>
              </a:defRPr>
            </a:pPr>
            <a:endParaRPr lang="pl-PL"/>
          </a:p>
        </c:txPr>
        <c:crossAx val="429262776"/>
        <c:crosses val="autoZero"/>
        <c:auto val="1"/>
        <c:lblAlgn val="ctr"/>
        <c:lblOffset val="100"/>
        <c:tickMarkSkip val="1"/>
        <c:noMultiLvlLbl val="0"/>
      </c:catAx>
      <c:valAx>
        <c:axId val="429262776"/>
        <c:scaling>
          <c:orientation val="minMax"/>
        </c:scaling>
        <c:delete val="0"/>
        <c:axPos val="l"/>
        <c:numFmt formatCode="General" sourceLinked="1"/>
        <c:majorTickMark val="out"/>
        <c:minorTickMark val="none"/>
        <c:tickLblPos val="nextTo"/>
        <c:spPr>
          <a:ln w="3096">
            <a:solidFill>
              <a:schemeClr val="tx1"/>
            </a:solidFill>
            <a:prstDash val="solid"/>
          </a:ln>
        </c:spPr>
        <c:txPr>
          <a:bodyPr rot="0" vert="horz"/>
          <a:lstStyle/>
          <a:p>
            <a:pPr>
              <a:defRPr sz="950" b="0" i="0" u="none" strike="noStrike" baseline="0">
                <a:solidFill>
                  <a:schemeClr val="tx1"/>
                </a:solidFill>
                <a:latin typeface="Arial"/>
                <a:ea typeface="Arial"/>
                <a:cs typeface="Arial"/>
              </a:defRPr>
            </a:pPr>
            <a:endParaRPr lang="pl-PL"/>
          </a:p>
        </c:txPr>
        <c:crossAx val="429267088"/>
        <c:crosses val="autoZero"/>
        <c:crossBetween val="between"/>
      </c:valAx>
      <c:dTable>
        <c:showHorzBorder val="0"/>
        <c:showVertBorder val="1"/>
        <c:showOutline val="0"/>
        <c:showKeys val="0"/>
        <c:spPr>
          <a:ln w="3096">
            <a:solidFill>
              <a:schemeClr val="tx1"/>
            </a:solidFill>
            <a:prstDash val="solid"/>
          </a:ln>
        </c:spPr>
        <c:txPr>
          <a:bodyPr/>
          <a:lstStyle/>
          <a:p>
            <a:pPr rtl="0">
              <a:defRPr sz="779" b="0" i="0" u="none" strike="noStrike" baseline="0">
                <a:solidFill>
                  <a:schemeClr val="tx1"/>
                </a:solidFill>
                <a:latin typeface="Arial"/>
                <a:ea typeface="Arial"/>
                <a:cs typeface="Arial"/>
              </a:defRPr>
            </a:pPr>
            <a:endParaRPr lang="pl-PL"/>
          </a:p>
        </c:txPr>
      </c:dTable>
      <c:spPr>
        <a:solidFill>
          <a:schemeClr val="bg1"/>
        </a:solidFill>
        <a:ln w="24763">
          <a:noFill/>
        </a:ln>
      </c:spPr>
    </c:plotArea>
    <c:plotVisOnly val="1"/>
    <c:dispBlanksAs val="gap"/>
    <c:showDLblsOverMax val="0"/>
  </c:chart>
  <c:spPr>
    <a:noFill/>
    <a:ln>
      <a:noFill/>
    </a:ln>
  </c:spPr>
  <c:txPr>
    <a:bodyPr/>
    <a:lstStyle/>
    <a:p>
      <a:pPr>
        <a:defRPr sz="974" b="0" i="0" u="none" strike="noStrike" baseline="0">
          <a:solidFill>
            <a:schemeClr val="tx1"/>
          </a:solidFill>
          <a:latin typeface="Arial"/>
          <a:ea typeface="Arial"/>
          <a:cs typeface="Arial"/>
        </a:defRPr>
      </a:pPr>
      <a:endParaRPr lang="pl-PL"/>
    </a:p>
  </c:txPr>
  <c:externalData r:id="rId1">
    <c:autoUpdate val="0"/>
  </c:externalData>
  <c:userShapes r:id="rId2"/>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151157407407402E-2"/>
          <c:y val="7.9365079365079361E-2"/>
          <c:w val="0.90977430555555561"/>
          <c:h val="0.676190476190485"/>
        </c:manualLayout>
      </c:layout>
      <c:barChart>
        <c:barDir val="col"/>
        <c:grouping val="clustered"/>
        <c:varyColors val="0"/>
        <c:ser>
          <c:idx val="0"/>
          <c:order val="0"/>
          <c:tx>
            <c:strRef>
              <c:f>Sheet1!$A$2</c:f>
              <c:strCache>
                <c:ptCount val="1"/>
                <c:pt idx="0">
                  <c:v>liczba spraw</c:v>
                </c:pt>
              </c:strCache>
            </c:strRef>
          </c:tx>
          <c:spPr>
            <a:solidFill>
              <a:srgbClr val="6699FF"/>
            </a:solidFill>
            <a:ln w="3170">
              <a:solidFill>
                <a:srgbClr val="003366"/>
              </a:solidFill>
              <a:prstDash val="solid"/>
            </a:ln>
            <a:effectLst>
              <a:outerShdw dist="35921" dir="2700000" algn="br">
                <a:srgbClr val="000000"/>
              </a:outerShdw>
            </a:effectLst>
          </c:spPr>
          <c:invertIfNegative val="0"/>
          <c:dLbls>
            <c:spPr>
              <a:noFill/>
              <a:ln w="25115">
                <a:noFill/>
              </a:ln>
            </c:spPr>
            <c:txPr>
              <a:bodyPr/>
              <a:lstStyle/>
              <a:p>
                <a:pPr>
                  <a:defRPr sz="891"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Sheet1!$B$1:$P$1</c:f>
              <c:strCache>
                <c:ptCount val="15"/>
                <c:pt idx="0">
                  <c:v>2009/2010</c:v>
                </c:pt>
                <c:pt idx="1">
                  <c:v>2010/2011</c:v>
                </c:pt>
                <c:pt idx="2">
                  <c:v>2011/2012</c:v>
                </c:pt>
                <c:pt idx="3">
                  <c:v>2012/2013</c:v>
                </c:pt>
                <c:pt idx="4">
                  <c:v>2013/2014</c:v>
                </c:pt>
                <c:pt idx="5">
                  <c:v>2014/2015</c:v>
                </c:pt>
                <c:pt idx="6">
                  <c:v>2015/2016</c:v>
                </c:pt>
                <c:pt idx="7">
                  <c:v>2016/2017</c:v>
                </c:pt>
                <c:pt idx="8">
                  <c:v>2017/2018</c:v>
                </c:pt>
                <c:pt idx="9">
                  <c:v>2018/2019</c:v>
                </c:pt>
                <c:pt idx="10">
                  <c:v>2019/2020</c:v>
                </c:pt>
                <c:pt idx="11">
                  <c:v>2020/2021</c:v>
                </c:pt>
                <c:pt idx="12">
                  <c:v>2021/2022</c:v>
                </c:pt>
                <c:pt idx="13">
                  <c:v>2022/2023</c:v>
                </c:pt>
                <c:pt idx="14">
                  <c:v>2023/2024</c:v>
                </c:pt>
              </c:strCache>
            </c:strRef>
          </c:cat>
          <c:val>
            <c:numRef>
              <c:f>Sheet1!$B$2:$P$2</c:f>
              <c:numCache>
                <c:formatCode>General</c:formatCode>
                <c:ptCount val="15"/>
                <c:pt idx="0">
                  <c:v>73</c:v>
                </c:pt>
                <c:pt idx="1">
                  <c:v>162</c:v>
                </c:pt>
                <c:pt idx="2">
                  <c:v>142</c:v>
                </c:pt>
                <c:pt idx="3">
                  <c:v>150</c:v>
                </c:pt>
                <c:pt idx="4">
                  <c:v>153</c:v>
                </c:pt>
                <c:pt idx="5">
                  <c:v>156</c:v>
                </c:pt>
                <c:pt idx="6">
                  <c:v>166</c:v>
                </c:pt>
                <c:pt idx="7">
                  <c:v>92</c:v>
                </c:pt>
                <c:pt idx="8">
                  <c:v>84</c:v>
                </c:pt>
                <c:pt idx="9">
                  <c:v>90</c:v>
                </c:pt>
                <c:pt idx="10">
                  <c:v>45</c:v>
                </c:pt>
                <c:pt idx="11">
                  <c:v>125</c:v>
                </c:pt>
                <c:pt idx="12">
                  <c:v>53</c:v>
                </c:pt>
                <c:pt idx="13">
                  <c:v>71</c:v>
                </c:pt>
                <c:pt idx="14">
                  <c:v>54</c:v>
                </c:pt>
              </c:numCache>
            </c:numRef>
          </c:val>
          <c:extLst>
            <c:ext xmlns:c16="http://schemas.microsoft.com/office/drawing/2014/chart" uri="{C3380CC4-5D6E-409C-BE32-E72D297353CC}">
              <c16:uniqueId val="{00000000-E4FD-4E11-B1D0-82151C5F9A0B}"/>
            </c:ext>
          </c:extLst>
        </c:ser>
        <c:dLbls>
          <c:showLegendKey val="0"/>
          <c:showVal val="1"/>
          <c:showCatName val="0"/>
          <c:showSerName val="0"/>
          <c:showPercent val="0"/>
          <c:showBubbleSize val="0"/>
        </c:dLbls>
        <c:gapWidth val="150"/>
        <c:axId val="429273752"/>
        <c:axId val="429274144"/>
      </c:barChart>
      <c:catAx>
        <c:axId val="429273752"/>
        <c:scaling>
          <c:orientation val="minMax"/>
        </c:scaling>
        <c:delete val="0"/>
        <c:axPos val="b"/>
        <c:numFmt formatCode="General" sourceLinked="1"/>
        <c:majorTickMark val="out"/>
        <c:minorTickMark val="none"/>
        <c:tickLblPos val="nextTo"/>
        <c:spPr>
          <a:ln w="3140">
            <a:solidFill>
              <a:schemeClr val="tx1"/>
            </a:solidFill>
            <a:prstDash val="solid"/>
          </a:ln>
        </c:spPr>
        <c:txPr>
          <a:bodyPr rot="-2700000" vert="horz"/>
          <a:lstStyle/>
          <a:p>
            <a:pPr>
              <a:defRPr sz="987" b="1" i="0" u="none" strike="noStrike" baseline="0">
                <a:solidFill>
                  <a:schemeClr val="tx1"/>
                </a:solidFill>
                <a:latin typeface="Arial"/>
                <a:ea typeface="Arial"/>
                <a:cs typeface="Arial"/>
              </a:defRPr>
            </a:pPr>
            <a:endParaRPr lang="pl-PL"/>
          </a:p>
        </c:txPr>
        <c:crossAx val="429274144"/>
        <c:crosses val="autoZero"/>
        <c:auto val="1"/>
        <c:lblAlgn val="ctr"/>
        <c:lblOffset val="100"/>
        <c:tickLblSkip val="1"/>
        <c:tickMarkSkip val="1"/>
        <c:noMultiLvlLbl val="0"/>
      </c:catAx>
      <c:valAx>
        <c:axId val="429274144"/>
        <c:scaling>
          <c:orientation val="minMax"/>
        </c:scaling>
        <c:delete val="1"/>
        <c:axPos val="l"/>
        <c:numFmt formatCode="General" sourceLinked="1"/>
        <c:majorTickMark val="out"/>
        <c:minorTickMark val="none"/>
        <c:tickLblPos val="nextTo"/>
        <c:crossAx val="429273752"/>
        <c:crosses val="autoZero"/>
        <c:crossBetween val="between"/>
      </c:valAx>
      <c:spPr>
        <a:noFill/>
        <a:ln w="25360">
          <a:noFill/>
        </a:ln>
      </c:spPr>
    </c:plotArea>
    <c:plotVisOnly val="1"/>
    <c:dispBlanksAs val="gap"/>
    <c:showDLblsOverMax val="0"/>
  </c:chart>
  <c:spPr>
    <a:noFill/>
    <a:ln>
      <a:noFill/>
    </a:ln>
  </c:spPr>
  <c:txPr>
    <a:bodyPr/>
    <a:lstStyle/>
    <a:p>
      <a:pPr>
        <a:defRPr sz="891" b="1" i="0" u="none" strike="noStrike" baseline="0">
          <a:solidFill>
            <a:schemeClr val="tx1"/>
          </a:solidFill>
          <a:latin typeface="Arial"/>
          <a:ea typeface="Arial"/>
          <a:cs typeface="Arial"/>
        </a:defRPr>
      </a:pPr>
      <a:endParaRPr lang="pl-PL"/>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557360079607429"/>
          <c:y val="8.2923914586411282E-2"/>
          <c:w val="0.8634378617666123"/>
          <c:h val="0.69277108433734935"/>
        </c:manualLayout>
      </c:layout>
      <c:lineChart>
        <c:grouping val="standard"/>
        <c:varyColors val="0"/>
        <c:ser>
          <c:idx val="0"/>
          <c:order val="0"/>
          <c:tx>
            <c:strRef>
              <c:f>Sheet1!$A$2</c:f>
              <c:strCache>
                <c:ptCount val="1"/>
                <c:pt idx="0">
                  <c:v>studenci</c:v>
                </c:pt>
              </c:strCache>
            </c:strRef>
          </c:tx>
          <c:spPr>
            <a:ln w="25203">
              <a:solidFill>
                <a:srgbClr val="3366FF"/>
              </a:solidFill>
              <a:prstDash val="solid"/>
            </a:ln>
          </c:spPr>
          <c:marker>
            <c:symbol val="circle"/>
            <c:size val="2"/>
            <c:spPr>
              <a:solidFill>
                <a:srgbClr val="6699FF"/>
              </a:solidFill>
              <a:ln>
                <a:solidFill>
                  <a:srgbClr val="0066CC"/>
                </a:solidFill>
                <a:prstDash val="solid"/>
              </a:ln>
              <a:effectLst>
                <a:outerShdw dist="35921" dir="2700000" algn="br">
                  <a:srgbClr val="000000"/>
                </a:outerShdw>
              </a:effectLst>
            </c:spPr>
          </c:marker>
          <c:dLbls>
            <c:spPr>
              <a:noFill/>
              <a:ln>
                <a:noFill/>
              </a:ln>
              <a:effectLst/>
            </c:spPr>
            <c:txPr>
              <a:bodyPr wrap="square" lIns="38100" tIns="19050" rIns="38100" bIns="19050" anchor="ctr">
                <a:spAutoFit/>
              </a:bodyPr>
              <a:lstStyle/>
              <a:p>
                <a:pPr>
                  <a:defRPr sz="1000" baseline="0"/>
                </a:pPr>
                <a:endParaRPr lang="pl-P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Sheet1!$B$1:$P$1</c:f>
              <c:strCache>
                <c:ptCount val="15"/>
                <c:pt idx="0">
                  <c:v>2009/2010</c:v>
                </c:pt>
                <c:pt idx="1">
                  <c:v>2010/2011</c:v>
                </c:pt>
                <c:pt idx="2">
                  <c:v>2011/2012</c:v>
                </c:pt>
                <c:pt idx="3">
                  <c:v>2012/2013</c:v>
                </c:pt>
                <c:pt idx="4">
                  <c:v>2013/2014</c:v>
                </c:pt>
                <c:pt idx="5">
                  <c:v>2014/2015</c:v>
                </c:pt>
                <c:pt idx="6">
                  <c:v>2015/2016</c:v>
                </c:pt>
                <c:pt idx="7">
                  <c:v>2016/2017</c:v>
                </c:pt>
                <c:pt idx="8">
                  <c:v>2017/2018</c:v>
                </c:pt>
                <c:pt idx="9">
                  <c:v>2018/2019</c:v>
                </c:pt>
                <c:pt idx="10">
                  <c:v>2019/2020</c:v>
                </c:pt>
                <c:pt idx="11">
                  <c:v>2020/2021</c:v>
                </c:pt>
                <c:pt idx="12">
                  <c:v>2021/2022</c:v>
                </c:pt>
                <c:pt idx="13">
                  <c:v>2022/2023</c:v>
                </c:pt>
                <c:pt idx="14">
                  <c:v>2023/2024</c:v>
                </c:pt>
              </c:strCache>
            </c:strRef>
          </c:cat>
          <c:val>
            <c:numRef>
              <c:f>Sheet1!$B$2:$P$2</c:f>
              <c:numCache>
                <c:formatCode>General</c:formatCode>
                <c:ptCount val="15"/>
                <c:pt idx="0">
                  <c:v>57</c:v>
                </c:pt>
                <c:pt idx="1">
                  <c:v>36</c:v>
                </c:pt>
                <c:pt idx="2">
                  <c:v>37</c:v>
                </c:pt>
                <c:pt idx="3">
                  <c:v>52</c:v>
                </c:pt>
                <c:pt idx="4">
                  <c:v>50</c:v>
                </c:pt>
                <c:pt idx="5">
                  <c:v>52</c:v>
                </c:pt>
                <c:pt idx="6">
                  <c:v>62</c:v>
                </c:pt>
                <c:pt idx="7">
                  <c:v>58</c:v>
                </c:pt>
                <c:pt idx="8">
                  <c:v>53</c:v>
                </c:pt>
                <c:pt idx="9">
                  <c:v>46</c:v>
                </c:pt>
                <c:pt idx="10">
                  <c:v>45</c:v>
                </c:pt>
                <c:pt idx="11">
                  <c:v>37</c:v>
                </c:pt>
                <c:pt idx="12">
                  <c:v>30</c:v>
                </c:pt>
                <c:pt idx="13">
                  <c:v>29</c:v>
                </c:pt>
                <c:pt idx="14">
                  <c:v>30</c:v>
                </c:pt>
              </c:numCache>
            </c:numRef>
          </c:val>
          <c:smooth val="1"/>
          <c:extLst>
            <c:ext xmlns:c16="http://schemas.microsoft.com/office/drawing/2014/chart" uri="{C3380CC4-5D6E-409C-BE32-E72D297353CC}">
              <c16:uniqueId val="{0000000C-DE82-4939-A98D-50CC4F9FE047}"/>
            </c:ext>
          </c:extLst>
        </c:ser>
        <c:ser>
          <c:idx val="1"/>
          <c:order val="1"/>
          <c:tx>
            <c:strRef>
              <c:f>Sheet1!$A$3</c:f>
              <c:strCache>
                <c:ptCount val="1"/>
                <c:pt idx="0">
                  <c:v>opiekunowie</c:v>
                </c:pt>
              </c:strCache>
            </c:strRef>
          </c:tx>
          <c:spPr>
            <a:ln w="25203">
              <a:solidFill>
                <a:schemeClr val="tx1"/>
              </a:solidFill>
              <a:prstDash val="solid"/>
            </a:ln>
          </c:spPr>
          <c:marker>
            <c:symbol val="circle"/>
            <c:size val="2"/>
            <c:spPr>
              <a:solidFill>
                <a:srgbClr val="3366CC"/>
              </a:solidFill>
              <a:ln>
                <a:solidFill>
                  <a:srgbClr val="003366"/>
                </a:solidFill>
                <a:prstDash val="solid"/>
              </a:ln>
              <a:effectLst>
                <a:outerShdw dist="35921" dir="2700000" algn="br">
                  <a:srgbClr val="000000"/>
                </a:outerShdw>
              </a:effectLst>
            </c:spPr>
          </c:marker>
          <c:dLbls>
            <c:spPr>
              <a:noFill/>
              <a:ln>
                <a:noFill/>
              </a:ln>
              <a:effectLst/>
            </c:spPr>
            <c:txPr>
              <a:bodyPr wrap="square" lIns="38100" tIns="19050" rIns="38100" bIns="19050" anchor="ctr">
                <a:spAutoFit/>
              </a:bodyPr>
              <a:lstStyle/>
              <a:p>
                <a:pPr>
                  <a:defRPr sz="1000" baseline="0"/>
                </a:pPr>
                <a:endParaRPr lang="pl-P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Sheet1!$B$1:$P$1</c:f>
              <c:strCache>
                <c:ptCount val="15"/>
                <c:pt idx="0">
                  <c:v>2009/2010</c:v>
                </c:pt>
                <c:pt idx="1">
                  <c:v>2010/2011</c:v>
                </c:pt>
                <c:pt idx="2">
                  <c:v>2011/2012</c:v>
                </c:pt>
                <c:pt idx="3">
                  <c:v>2012/2013</c:v>
                </c:pt>
                <c:pt idx="4">
                  <c:v>2013/2014</c:v>
                </c:pt>
                <c:pt idx="5">
                  <c:v>2014/2015</c:v>
                </c:pt>
                <c:pt idx="6">
                  <c:v>2015/2016</c:v>
                </c:pt>
                <c:pt idx="7">
                  <c:v>2016/2017</c:v>
                </c:pt>
                <c:pt idx="8">
                  <c:v>2017/2018</c:v>
                </c:pt>
                <c:pt idx="9">
                  <c:v>2018/2019</c:v>
                </c:pt>
                <c:pt idx="10">
                  <c:v>2019/2020</c:v>
                </c:pt>
                <c:pt idx="11">
                  <c:v>2020/2021</c:v>
                </c:pt>
                <c:pt idx="12">
                  <c:v>2021/2022</c:v>
                </c:pt>
                <c:pt idx="13">
                  <c:v>2022/2023</c:v>
                </c:pt>
                <c:pt idx="14">
                  <c:v>2023/2024</c:v>
                </c:pt>
              </c:strCache>
            </c:strRef>
          </c:cat>
          <c:val>
            <c:numRef>
              <c:f>Sheet1!$B$3:$P$3</c:f>
              <c:numCache>
                <c:formatCode>General</c:formatCode>
                <c:ptCount val="15"/>
                <c:pt idx="0">
                  <c:v>7</c:v>
                </c:pt>
                <c:pt idx="1">
                  <c:v>5</c:v>
                </c:pt>
                <c:pt idx="2">
                  <c:v>5</c:v>
                </c:pt>
                <c:pt idx="3">
                  <c:v>6</c:v>
                </c:pt>
                <c:pt idx="4">
                  <c:v>7</c:v>
                </c:pt>
                <c:pt idx="5">
                  <c:v>7</c:v>
                </c:pt>
                <c:pt idx="6">
                  <c:v>8</c:v>
                </c:pt>
                <c:pt idx="7">
                  <c:v>9</c:v>
                </c:pt>
                <c:pt idx="8">
                  <c:v>9</c:v>
                </c:pt>
                <c:pt idx="9">
                  <c:v>9</c:v>
                </c:pt>
                <c:pt idx="10">
                  <c:v>7</c:v>
                </c:pt>
                <c:pt idx="11">
                  <c:v>7</c:v>
                </c:pt>
                <c:pt idx="12">
                  <c:v>7</c:v>
                </c:pt>
                <c:pt idx="13">
                  <c:v>7</c:v>
                </c:pt>
                <c:pt idx="14">
                  <c:v>7</c:v>
                </c:pt>
              </c:numCache>
            </c:numRef>
          </c:val>
          <c:smooth val="1"/>
          <c:extLst>
            <c:ext xmlns:c16="http://schemas.microsoft.com/office/drawing/2014/chart" uri="{C3380CC4-5D6E-409C-BE32-E72D297353CC}">
              <c16:uniqueId val="{00000019-DE82-4939-A98D-50CC4F9FE047}"/>
            </c:ext>
          </c:extLst>
        </c:ser>
        <c:dLbls>
          <c:dLblPos val="t"/>
          <c:showLegendKey val="0"/>
          <c:showVal val="1"/>
          <c:showCatName val="0"/>
          <c:showSerName val="0"/>
          <c:showPercent val="0"/>
          <c:showBubbleSize val="0"/>
        </c:dLbls>
        <c:upDownBars>
          <c:gapWidth val="150"/>
          <c:upBars>
            <c:spPr>
              <a:solidFill>
                <a:schemeClr val="bg1"/>
              </a:solidFill>
              <a:ln w="3150">
                <a:solidFill>
                  <a:schemeClr val="tx1"/>
                </a:solidFill>
                <a:prstDash val="solid"/>
              </a:ln>
            </c:spPr>
          </c:upBars>
          <c:downBars>
            <c:spPr>
              <a:noFill/>
              <a:ln w="9450">
                <a:noFill/>
              </a:ln>
            </c:spPr>
          </c:downBars>
        </c:upDownBars>
        <c:marker val="1"/>
        <c:smooth val="0"/>
        <c:axId val="429267480"/>
        <c:axId val="422930480"/>
      </c:lineChart>
      <c:catAx>
        <c:axId val="429267480"/>
        <c:scaling>
          <c:orientation val="minMax"/>
        </c:scaling>
        <c:delete val="0"/>
        <c:axPos val="b"/>
        <c:numFmt formatCode="General" sourceLinked="0"/>
        <c:majorTickMark val="out"/>
        <c:minorTickMark val="none"/>
        <c:tickLblPos val="nextTo"/>
        <c:spPr>
          <a:ln w="3150">
            <a:solidFill>
              <a:schemeClr val="tx1"/>
            </a:solidFill>
            <a:prstDash val="solid"/>
          </a:ln>
        </c:spPr>
        <c:txPr>
          <a:bodyPr rot="-2700000" vert="horz"/>
          <a:lstStyle/>
          <a:p>
            <a:pPr>
              <a:defRPr sz="991" b="1" i="0" u="none" strike="noStrike" baseline="0">
                <a:solidFill>
                  <a:schemeClr val="tx1"/>
                </a:solidFill>
                <a:latin typeface="Arial"/>
                <a:ea typeface="Arial"/>
                <a:cs typeface="Arial"/>
              </a:defRPr>
            </a:pPr>
            <a:endParaRPr lang="pl-PL"/>
          </a:p>
        </c:txPr>
        <c:crossAx val="422930480"/>
        <c:crosses val="autoZero"/>
        <c:auto val="1"/>
        <c:lblAlgn val="ctr"/>
        <c:lblOffset val="100"/>
        <c:tickLblSkip val="1"/>
        <c:tickMarkSkip val="1"/>
        <c:noMultiLvlLbl val="0"/>
      </c:catAx>
      <c:valAx>
        <c:axId val="422930480"/>
        <c:scaling>
          <c:orientation val="minMax"/>
        </c:scaling>
        <c:delete val="1"/>
        <c:axPos val="l"/>
        <c:numFmt formatCode="General" sourceLinked="1"/>
        <c:majorTickMark val="out"/>
        <c:minorTickMark val="none"/>
        <c:tickLblPos val="nextTo"/>
        <c:crossAx val="429267480"/>
        <c:crosses val="autoZero"/>
        <c:crossBetween val="between"/>
      </c:valAx>
      <c:spPr>
        <a:noFill/>
        <a:ln w="25384">
          <a:noFill/>
        </a:ln>
      </c:spPr>
    </c:plotArea>
    <c:plotVisOnly val="1"/>
    <c:dispBlanksAs val="gap"/>
    <c:showDLblsOverMax val="0"/>
  </c:chart>
  <c:spPr>
    <a:noFill/>
    <a:ln>
      <a:noFill/>
    </a:ln>
  </c:spPr>
  <c:txPr>
    <a:bodyPr/>
    <a:lstStyle/>
    <a:p>
      <a:pPr>
        <a:defRPr sz="891" b="1" i="0" u="none" strike="noStrike" baseline="0">
          <a:solidFill>
            <a:schemeClr val="tx1"/>
          </a:solidFill>
          <a:latin typeface="Arial"/>
          <a:ea typeface="Arial"/>
          <a:cs typeface="Arial"/>
        </a:defRPr>
      </a:pPr>
      <a:endParaRPr lang="pl-PL"/>
    </a:p>
  </c:txPr>
  <c:externalData r:id="rId1">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manualLayout>
          <c:layoutTarget val="inner"/>
          <c:xMode val="edge"/>
          <c:yMode val="edge"/>
          <c:x val="4.1065482796892344E-2"/>
          <c:y val="2.6607538802660816E-2"/>
          <c:w val="0.95560488346282213"/>
          <c:h val="0.80266075388026559"/>
        </c:manualLayout>
      </c:layout>
      <c:barChart>
        <c:barDir val="col"/>
        <c:grouping val="clustered"/>
        <c:varyColors val="0"/>
        <c:ser>
          <c:idx val="0"/>
          <c:order val="0"/>
          <c:tx>
            <c:strRef>
              <c:f>Sheet1!$B$1</c:f>
              <c:strCache>
                <c:ptCount val="1"/>
              </c:strCache>
            </c:strRef>
          </c:tx>
          <c:spPr>
            <a:solidFill>
              <a:srgbClr val="6699FF"/>
            </a:solidFill>
            <a:ln w="3173">
              <a:solidFill>
                <a:srgbClr val="003366"/>
              </a:solidFill>
              <a:prstDash val="solid"/>
            </a:ln>
            <a:effectLst>
              <a:outerShdw dist="35921" dir="2700000" algn="br">
                <a:srgbClr val="000000"/>
              </a:outerShdw>
            </a:effectLst>
          </c:spPr>
          <c:invertIfNegative val="0"/>
          <c:cat>
            <c:strRef>
              <c:f>Sheet1!$A$2:$A$16</c:f>
              <c:strCache>
                <c:ptCount val="15"/>
                <c:pt idx="0">
                  <c:v>Karne</c:v>
                </c:pt>
                <c:pt idx="1">
                  <c:v>Cywilne</c:v>
                </c:pt>
                <c:pt idx="2">
                  <c:v>Rodzinne</c:v>
                </c:pt>
                <c:pt idx="3">
                  <c:v>Spadko-we</c:v>
                </c:pt>
                <c:pt idx="4">
                  <c:v>Praca i bezro-bocie</c:v>
                </c:pt>
                <c:pt idx="5">
                  <c:v>Świadcze-nia społeczne</c:v>
                </c:pt>
                <c:pt idx="6">
                  <c:v>Administra-cyjne</c:v>
                </c:pt>
                <c:pt idx="7">
                  <c:v>Lokalowe i spół-dzielcze</c:v>
                </c:pt>
                <c:pt idx="8">
                  <c:v>Finan-sowe</c:v>
                </c:pt>
                <c:pt idx="9">
                  <c:v>Przemoc wobec kobiet</c:v>
                </c:pt>
                <c:pt idx="10">
                  <c:v>Uchodźcy i cudzo-ziemcy</c:v>
                </c:pt>
                <c:pt idx="11">
                  <c:v>Niepełno-sprawni</c:v>
                </c:pt>
                <c:pt idx="12">
                  <c:v>Służba zdrowia</c:v>
                </c:pt>
                <c:pt idx="13">
                  <c:v>NGO</c:v>
                </c:pt>
                <c:pt idx="14">
                  <c:v>inne</c:v>
                </c:pt>
              </c:strCache>
            </c:strRef>
          </c:cat>
          <c:val>
            <c:numRef>
              <c:f>Sheet1!$B$2:$B$16</c:f>
              <c:numCache>
                <c:formatCode>General</c:formatCode>
                <c:ptCount val="15"/>
                <c:pt idx="0">
                  <c:v>59</c:v>
                </c:pt>
                <c:pt idx="1">
                  <c:v>51</c:v>
                </c:pt>
                <c:pt idx="2">
                  <c:v>10</c:v>
                </c:pt>
                <c:pt idx="3">
                  <c:v>8</c:v>
                </c:pt>
                <c:pt idx="4">
                  <c:v>21</c:v>
                </c:pt>
                <c:pt idx="5">
                  <c:v>1</c:v>
                </c:pt>
                <c:pt idx="6">
                  <c:v>1</c:v>
                </c:pt>
                <c:pt idx="7">
                  <c:v>7</c:v>
                </c:pt>
                <c:pt idx="8">
                  <c:v>8</c:v>
                </c:pt>
                <c:pt idx="9">
                  <c:v>0</c:v>
                </c:pt>
                <c:pt idx="10">
                  <c:v>0</c:v>
                </c:pt>
                <c:pt idx="11">
                  <c:v>0</c:v>
                </c:pt>
                <c:pt idx="12">
                  <c:v>1</c:v>
                </c:pt>
                <c:pt idx="13">
                  <c:v>0</c:v>
                </c:pt>
                <c:pt idx="14">
                  <c:v>2</c:v>
                </c:pt>
              </c:numCache>
            </c:numRef>
          </c:val>
          <c:extLst>
            <c:ext xmlns:c16="http://schemas.microsoft.com/office/drawing/2014/chart" uri="{C3380CC4-5D6E-409C-BE32-E72D297353CC}">
              <c16:uniqueId val="{00000000-2A40-40EB-B514-23B87DD75DF6}"/>
            </c:ext>
          </c:extLst>
        </c:ser>
        <c:dLbls>
          <c:showLegendKey val="0"/>
          <c:showVal val="0"/>
          <c:showCatName val="0"/>
          <c:showSerName val="0"/>
          <c:showPercent val="0"/>
          <c:showBubbleSize val="0"/>
        </c:dLbls>
        <c:gapWidth val="150"/>
        <c:axId val="428204360"/>
        <c:axId val="428204752"/>
      </c:barChart>
      <c:catAx>
        <c:axId val="428204360"/>
        <c:scaling>
          <c:orientation val="minMax"/>
        </c:scaling>
        <c:delete val="0"/>
        <c:axPos val="b"/>
        <c:numFmt formatCode="General" sourceLinked="1"/>
        <c:majorTickMark val="out"/>
        <c:minorTickMark val="none"/>
        <c:tickLblPos val="low"/>
        <c:spPr>
          <a:ln w="3087">
            <a:solidFill>
              <a:schemeClr val="tx1"/>
            </a:solidFill>
            <a:prstDash val="solid"/>
          </a:ln>
        </c:spPr>
        <c:txPr>
          <a:bodyPr rot="-2700000" vert="horz"/>
          <a:lstStyle/>
          <a:p>
            <a:pPr>
              <a:defRPr sz="1093" b="0" i="0" u="none" strike="noStrike" baseline="0">
                <a:solidFill>
                  <a:schemeClr val="tx1"/>
                </a:solidFill>
                <a:latin typeface="Arial"/>
                <a:ea typeface="Arial"/>
                <a:cs typeface="Arial"/>
              </a:defRPr>
            </a:pPr>
            <a:endParaRPr lang="pl-PL"/>
          </a:p>
        </c:txPr>
        <c:crossAx val="428204752"/>
        <c:crosses val="autoZero"/>
        <c:auto val="1"/>
        <c:lblAlgn val="ctr"/>
        <c:lblOffset val="100"/>
        <c:tickMarkSkip val="1"/>
        <c:noMultiLvlLbl val="0"/>
      </c:catAx>
      <c:valAx>
        <c:axId val="428204752"/>
        <c:scaling>
          <c:orientation val="minMax"/>
        </c:scaling>
        <c:delete val="0"/>
        <c:axPos val="l"/>
        <c:numFmt formatCode="General" sourceLinked="1"/>
        <c:majorTickMark val="out"/>
        <c:minorTickMark val="none"/>
        <c:tickLblPos val="nextTo"/>
        <c:spPr>
          <a:ln w="3087">
            <a:solidFill>
              <a:schemeClr val="tx1"/>
            </a:solidFill>
            <a:prstDash val="solid"/>
          </a:ln>
        </c:spPr>
        <c:txPr>
          <a:bodyPr rot="0" vert="horz"/>
          <a:lstStyle/>
          <a:p>
            <a:pPr>
              <a:defRPr sz="951" b="0" i="0" u="none" strike="noStrike" baseline="0">
                <a:solidFill>
                  <a:schemeClr val="tx1"/>
                </a:solidFill>
                <a:latin typeface="Arial"/>
                <a:ea typeface="Arial"/>
                <a:cs typeface="Arial"/>
              </a:defRPr>
            </a:pPr>
            <a:endParaRPr lang="pl-PL"/>
          </a:p>
        </c:txPr>
        <c:crossAx val="428204360"/>
        <c:crosses val="autoZero"/>
        <c:crossBetween val="between"/>
      </c:valAx>
      <c:dTable>
        <c:showHorzBorder val="0"/>
        <c:showVertBorder val="1"/>
        <c:showOutline val="0"/>
        <c:showKeys val="0"/>
        <c:spPr>
          <a:ln w="3087">
            <a:solidFill>
              <a:schemeClr val="tx1"/>
            </a:solidFill>
            <a:prstDash val="solid"/>
          </a:ln>
        </c:spPr>
        <c:txPr>
          <a:bodyPr/>
          <a:lstStyle/>
          <a:p>
            <a:pPr rtl="0">
              <a:defRPr sz="780" b="0" i="0" u="none" strike="noStrike" baseline="0">
                <a:solidFill>
                  <a:schemeClr val="tx1"/>
                </a:solidFill>
                <a:latin typeface="Arial"/>
                <a:ea typeface="Arial"/>
                <a:cs typeface="Arial"/>
              </a:defRPr>
            </a:pPr>
            <a:endParaRPr lang="pl-PL"/>
          </a:p>
        </c:txPr>
      </c:dTable>
      <c:spPr>
        <a:solidFill>
          <a:schemeClr val="bg1"/>
        </a:solidFill>
        <a:ln w="24715">
          <a:noFill/>
        </a:ln>
      </c:spPr>
    </c:plotArea>
    <c:plotVisOnly val="1"/>
    <c:dispBlanksAs val="gap"/>
    <c:showDLblsOverMax val="0"/>
  </c:chart>
  <c:spPr>
    <a:noFill/>
    <a:ln>
      <a:noFill/>
    </a:ln>
  </c:spPr>
  <c:txPr>
    <a:bodyPr/>
    <a:lstStyle/>
    <a:p>
      <a:pPr>
        <a:defRPr sz="975" b="0" i="0" u="none" strike="noStrike" baseline="0">
          <a:solidFill>
            <a:schemeClr val="tx1"/>
          </a:solidFill>
          <a:latin typeface="Arial"/>
          <a:ea typeface="Arial"/>
          <a:cs typeface="Arial"/>
        </a:defRPr>
      </a:pPr>
      <a:endParaRPr lang="pl-PL"/>
    </a:p>
  </c:txPr>
  <c:externalData r:id="rId1">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0000"/>
                    </a:solidFill>
                    <a:latin typeface="+mn-lt"/>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Arkusz2!$B$4:$B$22</c:f>
              <c:strCache>
                <c:ptCount val="19"/>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pt idx="13">
                  <c:v>2016/2017</c:v>
                </c:pt>
                <c:pt idx="14">
                  <c:v>2017/2018</c:v>
                </c:pt>
                <c:pt idx="15">
                  <c:v>2018/2019</c:v>
                </c:pt>
                <c:pt idx="16">
                  <c:v>2019/2020</c:v>
                </c:pt>
                <c:pt idx="17">
                  <c:v>2020/2021</c:v>
                </c:pt>
                <c:pt idx="18">
                  <c:v>2021/2022</c:v>
                </c:pt>
              </c:strCache>
            </c:strRef>
          </c:cat>
          <c:val>
            <c:numRef>
              <c:f>Arkusz2!$C$4:$C$22</c:f>
              <c:numCache>
                <c:formatCode>General</c:formatCode>
                <c:ptCount val="19"/>
                <c:pt idx="0">
                  <c:v>533</c:v>
                </c:pt>
                <c:pt idx="1">
                  <c:v>475</c:v>
                </c:pt>
                <c:pt idx="2">
                  <c:v>452</c:v>
                </c:pt>
                <c:pt idx="3">
                  <c:v>249</c:v>
                </c:pt>
                <c:pt idx="4">
                  <c:v>379</c:v>
                </c:pt>
                <c:pt idx="5">
                  <c:v>467</c:v>
                </c:pt>
                <c:pt idx="6">
                  <c:v>599</c:v>
                </c:pt>
                <c:pt idx="7">
                  <c:v>620</c:v>
                </c:pt>
                <c:pt idx="8">
                  <c:v>663</c:v>
                </c:pt>
                <c:pt idx="9">
                  <c:v>603</c:v>
                </c:pt>
                <c:pt idx="10">
                  <c:v>519</c:v>
                </c:pt>
                <c:pt idx="11">
                  <c:v>572</c:v>
                </c:pt>
                <c:pt idx="12">
                  <c:v>447</c:v>
                </c:pt>
                <c:pt idx="13">
                  <c:v>402</c:v>
                </c:pt>
                <c:pt idx="14">
                  <c:v>308</c:v>
                </c:pt>
                <c:pt idx="15">
                  <c:v>229</c:v>
                </c:pt>
                <c:pt idx="16">
                  <c:v>141</c:v>
                </c:pt>
                <c:pt idx="17">
                  <c:v>177</c:v>
                </c:pt>
                <c:pt idx="18">
                  <c:v>186</c:v>
                </c:pt>
              </c:numCache>
            </c:numRef>
          </c:val>
          <c:extLst>
            <c:ext xmlns:c16="http://schemas.microsoft.com/office/drawing/2014/chart" uri="{C3380CC4-5D6E-409C-BE32-E72D297353CC}">
              <c16:uniqueId val="{00000000-2D07-4051-B640-AC6F368B3E66}"/>
            </c:ext>
          </c:extLst>
        </c:ser>
        <c:dLbls>
          <c:showLegendKey val="0"/>
          <c:showVal val="1"/>
          <c:showCatName val="0"/>
          <c:showSerName val="0"/>
          <c:showPercent val="0"/>
          <c:showBubbleSize val="0"/>
        </c:dLbls>
        <c:gapWidth val="150"/>
        <c:shape val="box"/>
        <c:axId val="75583408"/>
        <c:axId val="75579248"/>
        <c:axId val="0"/>
      </c:bar3DChart>
      <c:catAx>
        <c:axId val="7558340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pl-PL"/>
          </a:p>
        </c:txPr>
        <c:crossAx val="75579248"/>
        <c:crosses val="autoZero"/>
        <c:auto val="1"/>
        <c:lblAlgn val="ctr"/>
        <c:lblOffset val="100"/>
        <c:noMultiLvlLbl val="0"/>
      </c:catAx>
      <c:valAx>
        <c:axId val="75579248"/>
        <c:scaling>
          <c:orientation val="minMax"/>
        </c:scaling>
        <c:delete val="1"/>
        <c:axPos val="l"/>
        <c:numFmt formatCode="General" sourceLinked="1"/>
        <c:majorTickMark val="none"/>
        <c:minorTickMark val="none"/>
        <c:tickLblPos val="nextTo"/>
        <c:crossAx val="75583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0456712962962968E-2"/>
          <c:y val="9.207956380206446E-2"/>
          <c:w val="0.89377731481481482"/>
          <c:h val="0.69277108433734935"/>
        </c:manualLayout>
      </c:layout>
      <c:lineChart>
        <c:grouping val="standard"/>
        <c:varyColors val="0"/>
        <c:ser>
          <c:idx val="0"/>
          <c:order val="0"/>
          <c:tx>
            <c:strRef>
              <c:f>Sheet1!$A$2</c:f>
              <c:strCache>
                <c:ptCount val="1"/>
                <c:pt idx="0">
                  <c:v>studenci</c:v>
                </c:pt>
              </c:strCache>
            </c:strRef>
          </c:tx>
          <c:spPr>
            <a:ln w="25230">
              <a:solidFill>
                <a:srgbClr val="3366FF"/>
              </a:solidFill>
              <a:prstDash val="solid"/>
            </a:ln>
          </c:spPr>
          <c:marker>
            <c:symbol val="circle"/>
            <c:size val="2"/>
            <c:spPr>
              <a:solidFill>
                <a:srgbClr val="6699FF"/>
              </a:solidFill>
              <a:ln>
                <a:solidFill>
                  <a:srgbClr val="0066CC"/>
                </a:solidFill>
                <a:prstDash val="solid"/>
              </a:ln>
              <a:effectLst>
                <a:outerShdw dist="35921" dir="2700000" algn="br">
                  <a:srgbClr val="000000"/>
                </a:outerShdw>
              </a:effectLst>
            </c:spPr>
          </c:marker>
          <c:dLbls>
            <c:spPr>
              <a:noFill/>
              <a:ln>
                <a:noFill/>
              </a:ln>
              <a:effectLst/>
            </c:spPr>
            <c:txPr>
              <a:bodyPr wrap="square" lIns="38100" tIns="19050" rIns="38100" bIns="19050" anchor="ctr">
                <a:spAutoFit/>
              </a:bodyPr>
              <a:lstStyle/>
              <a:p>
                <a:pPr>
                  <a:defRPr sz="1000" baseline="0"/>
                </a:pPr>
                <a:endParaRPr lang="pl-P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Sheet1!$B$1:$V$1</c:f>
              <c:strCache>
                <c:ptCount val="21"/>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pt idx="13">
                  <c:v>2016/2017</c:v>
                </c:pt>
                <c:pt idx="14">
                  <c:v>2017/2018</c:v>
                </c:pt>
                <c:pt idx="15">
                  <c:v>2018/2019</c:v>
                </c:pt>
                <c:pt idx="16">
                  <c:v>2019/2020</c:v>
                </c:pt>
                <c:pt idx="17">
                  <c:v>2020/2021</c:v>
                </c:pt>
                <c:pt idx="18">
                  <c:v>2021/2022</c:v>
                </c:pt>
                <c:pt idx="19">
                  <c:v>2022/2023</c:v>
                </c:pt>
                <c:pt idx="20">
                  <c:v>2023/2024</c:v>
                </c:pt>
              </c:strCache>
            </c:strRef>
          </c:cat>
          <c:val>
            <c:numRef>
              <c:f>Sheet1!$B$2:$V$2</c:f>
              <c:numCache>
                <c:formatCode>General</c:formatCode>
                <c:ptCount val="21"/>
                <c:pt idx="0">
                  <c:v>45</c:v>
                </c:pt>
                <c:pt idx="1">
                  <c:v>40</c:v>
                </c:pt>
                <c:pt idx="2">
                  <c:v>48</c:v>
                </c:pt>
                <c:pt idx="3">
                  <c:v>51</c:v>
                </c:pt>
                <c:pt idx="4">
                  <c:v>47</c:v>
                </c:pt>
                <c:pt idx="5">
                  <c:v>47</c:v>
                </c:pt>
                <c:pt idx="6">
                  <c:v>48</c:v>
                </c:pt>
                <c:pt idx="7">
                  <c:v>40</c:v>
                </c:pt>
                <c:pt idx="8">
                  <c:v>48</c:v>
                </c:pt>
                <c:pt idx="9">
                  <c:v>44</c:v>
                </c:pt>
                <c:pt idx="10">
                  <c:v>55</c:v>
                </c:pt>
                <c:pt idx="11">
                  <c:v>44</c:v>
                </c:pt>
                <c:pt idx="12">
                  <c:v>40</c:v>
                </c:pt>
                <c:pt idx="13">
                  <c:v>49</c:v>
                </c:pt>
                <c:pt idx="14">
                  <c:v>44</c:v>
                </c:pt>
                <c:pt idx="15">
                  <c:v>35</c:v>
                </c:pt>
                <c:pt idx="16">
                  <c:v>33</c:v>
                </c:pt>
                <c:pt idx="17">
                  <c:v>37</c:v>
                </c:pt>
                <c:pt idx="18">
                  <c:v>25</c:v>
                </c:pt>
                <c:pt idx="19">
                  <c:v>29</c:v>
                </c:pt>
                <c:pt idx="20">
                  <c:v>25</c:v>
                </c:pt>
              </c:numCache>
            </c:numRef>
          </c:val>
          <c:smooth val="1"/>
          <c:extLst>
            <c:ext xmlns:c16="http://schemas.microsoft.com/office/drawing/2014/chart" uri="{C3380CC4-5D6E-409C-BE32-E72D297353CC}">
              <c16:uniqueId val="{00000012-C3A3-4DC9-90A0-1C6271016B47}"/>
            </c:ext>
          </c:extLst>
        </c:ser>
        <c:ser>
          <c:idx val="1"/>
          <c:order val="1"/>
          <c:tx>
            <c:strRef>
              <c:f>Sheet1!$A$3</c:f>
              <c:strCache>
                <c:ptCount val="1"/>
                <c:pt idx="0">
                  <c:v>opiekunowie</c:v>
                </c:pt>
              </c:strCache>
            </c:strRef>
          </c:tx>
          <c:spPr>
            <a:ln w="25230">
              <a:solidFill>
                <a:schemeClr val="tx1"/>
              </a:solidFill>
              <a:prstDash val="solid"/>
            </a:ln>
          </c:spPr>
          <c:marker>
            <c:symbol val="circle"/>
            <c:size val="2"/>
            <c:spPr>
              <a:solidFill>
                <a:srgbClr val="3366CC"/>
              </a:solidFill>
              <a:ln>
                <a:solidFill>
                  <a:srgbClr val="003366"/>
                </a:solidFill>
                <a:prstDash val="solid"/>
              </a:ln>
              <a:effectLst>
                <a:outerShdw dist="35921" dir="2700000" algn="br">
                  <a:srgbClr val="000000"/>
                </a:outerShdw>
              </a:effectLst>
            </c:spPr>
          </c:marker>
          <c:dLbls>
            <c:spPr>
              <a:noFill/>
              <a:ln>
                <a:noFill/>
              </a:ln>
              <a:effectLst/>
            </c:spPr>
            <c:txPr>
              <a:bodyPr wrap="square" lIns="38100" tIns="19050" rIns="38100" bIns="19050" anchor="ctr">
                <a:spAutoFit/>
              </a:bodyPr>
              <a:lstStyle/>
              <a:p>
                <a:pPr>
                  <a:defRPr sz="1000" baseline="0"/>
                </a:pPr>
                <a:endParaRPr lang="pl-P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Sheet1!$B$1:$V$1</c:f>
              <c:strCache>
                <c:ptCount val="21"/>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pt idx="13">
                  <c:v>2016/2017</c:v>
                </c:pt>
                <c:pt idx="14">
                  <c:v>2017/2018</c:v>
                </c:pt>
                <c:pt idx="15">
                  <c:v>2018/2019</c:v>
                </c:pt>
                <c:pt idx="16">
                  <c:v>2019/2020</c:v>
                </c:pt>
                <c:pt idx="17">
                  <c:v>2020/2021</c:v>
                </c:pt>
                <c:pt idx="18">
                  <c:v>2021/2022</c:v>
                </c:pt>
                <c:pt idx="19">
                  <c:v>2022/2023</c:v>
                </c:pt>
                <c:pt idx="20">
                  <c:v>2023/2024</c:v>
                </c:pt>
              </c:strCache>
            </c:strRef>
          </c:cat>
          <c:val>
            <c:numRef>
              <c:f>Sheet1!$B$3:$V$3</c:f>
              <c:numCache>
                <c:formatCode>General</c:formatCode>
                <c:ptCount val="21"/>
                <c:pt idx="0">
                  <c:v>9</c:v>
                </c:pt>
                <c:pt idx="1">
                  <c:v>11</c:v>
                </c:pt>
                <c:pt idx="2">
                  <c:v>12</c:v>
                </c:pt>
                <c:pt idx="3">
                  <c:v>19</c:v>
                </c:pt>
                <c:pt idx="4">
                  <c:v>16</c:v>
                </c:pt>
                <c:pt idx="5">
                  <c:v>16</c:v>
                </c:pt>
                <c:pt idx="6">
                  <c:v>23</c:v>
                </c:pt>
                <c:pt idx="7">
                  <c:v>14</c:v>
                </c:pt>
                <c:pt idx="8">
                  <c:v>21</c:v>
                </c:pt>
                <c:pt idx="9">
                  <c:v>13</c:v>
                </c:pt>
                <c:pt idx="10">
                  <c:v>13</c:v>
                </c:pt>
                <c:pt idx="11">
                  <c:v>18</c:v>
                </c:pt>
                <c:pt idx="12">
                  <c:v>26</c:v>
                </c:pt>
                <c:pt idx="13">
                  <c:v>29</c:v>
                </c:pt>
                <c:pt idx="14">
                  <c:v>27</c:v>
                </c:pt>
                <c:pt idx="15">
                  <c:v>21</c:v>
                </c:pt>
                <c:pt idx="16">
                  <c:v>18</c:v>
                </c:pt>
                <c:pt idx="17">
                  <c:v>19</c:v>
                </c:pt>
                <c:pt idx="18">
                  <c:v>20</c:v>
                </c:pt>
                <c:pt idx="19">
                  <c:v>20</c:v>
                </c:pt>
                <c:pt idx="20">
                  <c:v>15</c:v>
                </c:pt>
              </c:numCache>
            </c:numRef>
          </c:val>
          <c:smooth val="1"/>
          <c:extLst>
            <c:ext xmlns:c16="http://schemas.microsoft.com/office/drawing/2014/chart" uri="{C3380CC4-5D6E-409C-BE32-E72D297353CC}">
              <c16:uniqueId val="{00000025-C3A3-4DC9-90A0-1C6271016B47}"/>
            </c:ext>
          </c:extLst>
        </c:ser>
        <c:dLbls>
          <c:dLblPos val="t"/>
          <c:showLegendKey val="0"/>
          <c:showVal val="1"/>
          <c:showCatName val="0"/>
          <c:showSerName val="0"/>
          <c:showPercent val="0"/>
          <c:showBubbleSize val="0"/>
        </c:dLbls>
        <c:upDownBars>
          <c:gapWidth val="150"/>
          <c:upBars>
            <c:spPr>
              <a:solidFill>
                <a:schemeClr val="bg1"/>
              </a:solidFill>
              <a:ln w="3153">
                <a:solidFill>
                  <a:schemeClr val="tx1"/>
                </a:solidFill>
                <a:prstDash val="solid"/>
              </a:ln>
            </c:spPr>
          </c:upBars>
          <c:downBars>
            <c:spPr>
              <a:noFill/>
              <a:ln w="9460">
                <a:noFill/>
              </a:ln>
            </c:spPr>
          </c:downBars>
        </c:upDownBars>
        <c:marker val="1"/>
        <c:smooth val="0"/>
        <c:axId val="428207496"/>
        <c:axId val="428207888"/>
      </c:lineChart>
      <c:catAx>
        <c:axId val="428207496"/>
        <c:scaling>
          <c:orientation val="minMax"/>
        </c:scaling>
        <c:delete val="0"/>
        <c:axPos val="b"/>
        <c:numFmt formatCode="General" sourceLinked="0"/>
        <c:majorTickMark val="out"/>
        <c:minorTickMark val="none"/>
        <c:tickLblPos val="nextTo"/>
        <c:spPr>
          <a:ln w="3153">
            <a:solidFill>
              <a:schemeClr val="tx1"/>
            </a:solidFill>
            <a:prstDash val="solid"/>
          </a:ln>
        </c:spPr>
        <c:txPr>
          <a:bodyPr rot="-2700000" vert="horz"/>
          <a:lstStyle/>
          <a:p>
            <a:pPr>
              <a:defRPr sz="995" b="1" i="0" u="none" strike="noStrike" baseline="0">
                <a:solidFill>
                  <a:schemeClr val="tx1"/>
                </a:solidFill>
                <a:latin typeface="Arial"/>
                <a:ea typeface="Arial"/>
                <a:cs typeface="Arial"/>
              </a:defRPr>
            </a:pPr>
            <a:endParaRPr lang="pl-PL"/>
          </a:p>
        </c:txPr>
        <c:crossAx val="428207888"/>
        <c:crosses val="autoZero"/>
        <c:auto val="1"/>
        <c:lblAlgn val="ctr"/>
        <c:lblOffset val="100"/>
        <c:tickLblSkip val="1"/>
        <c:tickMarkSkip val="1"/>
        <c:noMultiLvlLbl val="0"/>
      </c:catAx>
      <c:valAx>
        <c:axId val="428207888"/>
        <c:scaling>
          <c:orientation val="minMax"/>
        </c:scaling>
        <c:delete val="1"/>
        <c:axPos val="l"/>
        <c:numFmt formatCode="General" sourceLinked="1"/>
        <c:majorTickMark val="out"/>
        <c:minorTickMark val="none"/>
        <c:tickLblPos val="nextTo"/>
        <c:crossAx val="428207496"/>
        <c:crosses val="autoZero"/>
        <c:crossBetween val="between"/>
      </c:valAx>
      <c:spPr>
        <a:noFill/>
        <a:ln w="25393">
          <a:noFill/>
        </a:ln>
      </c:spPr>
    </c:plotArea>
    <c:plotVisOnly val="1"/>
    <c:dispBlanksAs val="gap"/>
    <c:showDLblsOverMax val="0"/>
  </c:chart>
  <c:spPr>
    <a:noFill/>
    <a:ln>
      <a:noFill/>
    </a:ln>
  </c:spPr>
  <c:txPr>
    <a:bodyPr/>
    <a:lstStyle/>
    <a:p>
      <a:pPr>
        <a:defRPr sz="895" b="1" i="0" u="none" strike="noStrike" baseline="0">
          <a:solidFill>
            <a:schemeClr val="tx1"/>
          </a:solidFill>
          <a:latin typeface="Arial"/>
          <a:ea typeface="Arial"/>
          <a:cs typeface="Arial"/>
        </a:defRPr>
      </a:pPr>
      <a:endParaRPr lang="pl-PL"/>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0625770615882306E-2"/>
          <c:y val="0.15296803787377125"/>
          <c:w val="0.92641261498028848"/>
          <c:h val="0.59817351598173185"/>
        </c:manualLayout>
      </c:layout>
      <c:barChart>
        <c:barDir val="col"/>
        <c:grouping val="clustered"/>
        <c:varyColors val="0"/>
        <c:dLbls>
          <c:showLegendKey val="0"/>
          <c:showVal val="0"/>
          <c:showCatName val="0"/>
          <c:showSerName val="0"/>
          <c:showPercent val="0"/>
          <c:showBubbleSize val="0"/>
        </c:dLbls>
        <c:gapWidth val="150"/>
        <c:axId val="425382440"/>
        <c:axId val="425384792"/>
      </c:barChart>
      <c:catAx>
        <c:axId val="425382440"/>
        <c:scaling>
          <c:orientation val="minMax"/>
        </c:scaling>
        <c:delete val="0"/>
        <c:axPos val="b"/>
        <c:numFmt formatCode="General" sourceLinked="1"/>
        <c:majorTickMark val="out"/>
        <c:minorTickMark val="none"/>
        <c:tickLblPos val="nextTo"/>
        <c:spPr>
          <a:ln w="3665">
            <a:solidFill>
              <a:schemeClr val="tx1"/>
            </a:solidFill>
            <a:prstDash val="solid"/>
          </a:ln>
        </c:spPr>
        <c:txPr>
          <a:bodyPr rot="-2700000" vert="horz"/>
          <a:lstStyle/>
          <a:p>
            <a:pPr>
              <a:defRPr sz="922" b="1" i="0" u="none" strike="noStrike" baseline="0">
                <a:solidFill>
                  <a:schemeClr val="tx1"/>
                </a:solidFill>
                <a:latin typeface="Arial"/>
                <a:ea typeface="Arial"/>
                <a:cs typeface="Arial"/>
              </a:defRPr>
            </a:pPr>
            <a:endParaRPr lang="pl-PL"/>
          </a:p>
        </c:txPr>
        <c:crossAx val="425384792"/>
        <c:crosses val="autoZero"/>
        <c:auto val="1"/>
        <c:lblAlgn val="ctr"/>
        <c:lblOffset val="100"/>
        <c:tickLblSkip val="1"/>
        <c:tickMarkSkip val="1"/>
        <c:noMultiLvlLbl val="0"/>
      </c:catAx>
      <c:valAx>
        <c:axId val="425384792"/>
        <c:scaling>
          <c:orientation val="minMax"/>
        </c:scaling>
        <c:delete val="1"/>
        <c:axPos val="l"/>
        <c:numFmt formatCode="General" sourceLinked="1"/>
        <c:majorTickMark val="out"/>
        <c:minorTickMark val="none"/>
        <c:tickLblPos val="none"/>
        <c:crossAx val="425382440"/>
        <c:crosses val="autoZero"/>
        <c:crossBetween val="between"/>
      </c:valAx>
      <c:spPr>
        <a:noFill/>
        <a:ln w="25386">
          <a:noFill/>
        </a:ln>
      </c:spPr>
    </c:plotArea>
    <c:plotVisOnly val="1"/>
    <c:dispBlanksAs val="gap"/>
    <c:showDLblsOverMax val="0"/>
  </c:chart>
  <c:spPr>
    <a:noFill/>
    <a:ln>
      <a:noFill/>
    </a:ln>
  </c:spPr>
  <c:txPr>
    <a:bodyPr/>
    <a:lstStyle/>
    <a:p>
      <a:pPr>
        <a:defRPr sz="2194" b="1" i="0" u="none" strike="noStrike" baseline="0">
          <a:solidFill>
            <a:schemeClr val="tx1"/>
          </a:solidFill>
          <a:latin typeface="Arial"/>
          <a:ea typeface="Arial"/>
          <a:cs typeface="Arial"/>
        </a:defRPr>
      </a:pPr>
      <a:endParaRPr lang="pl-PL"/>
    </a:p>
  </c:txPr>
  <c:externalData r:id="rId1">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106712962962968E-2"/>
          <c:y val="7.9365079365079361E-2"/>
          <c:w val="0.88834189814814812"/>
          <c:h val="0.67619047619048533"/>
        </c:manualLayout>
      </c:layout>
      <c:barChart>
        <c:barDir val="col"/>
        <c:grouping val="clustered"/>
        <c:varyColors val="0"/>
        <c:ser>
          <c:idx val="0"/>
          <c:order val="0"/>
          <c:tx>
            <c:strRef>
              <c:f>Sheet1!$A$2</c:f>
              <c:strCache>
                <c:ptCount val="1"/>
                <c:pt idx="0">
                  <c:v>liczba spraw</c:v>
                </c:pt>
              </c:strCache>
            </c:strRef>
          </c:tx>
          <c:spPr>
            <a:solidFill>
              <a:srgbClr val="6699FF"/>
            </a:solidFill>
            <a:ln w="3175">
              <a:solidFill>
                <a:srgbClr val="003366"/>
              </a:solidFill>
              <a:prstDash val="solid"/>
            </a:ln>
            <a:effectLst>
              <a:outerShdw dist="35921" dir="2700000" algn="br">
                <a:srgbClr val="000000"/>
              </a:outerShdw>
            </a:effectLst>
          </c:spPr>
          <c:invertIfNegative val="0"/>
          <c:dLbls>
            <c:spPr>
              <a:noFill/>
              <a:ln w="25214">
                <a:noFill/>
              </a:ln>
            </c:spPr>
            <c:txPr>
              <a:bodyPr/>
              <a:lstStyle/>
              <a:p>
                <a:pPr>
                  <a:defRPr sz="894"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Sheet1!$B$1:$V$1</c:f>
              <c:strCache>
                <c:ptCount val="21"/>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pt idx="13">
                  <c:v>2016/2017</c:v>
                </c:pt>
                <c:pt idx="14">
                  <c:v>2017/2018</c:v>
                </c:pt>
                <c:pt idx="15">
                  <c:v>2018/2019</c:v>
                </c:pt>
                <c:pt idx="16">
                  <c:v>2019/2020</c:v>
                </c:pt>
                <c:pt idx="17">
                  <c:v>2020/2021</c:v>
                </c:pt>
                <c:pt idx="18">
                  <c:v>2021/2022</c:v>
                </c:pt>
                <c:pt idx="19">
                  <c:v>2022/2023</c:v>
                </c:pt>
                <c:pt idx="20">
                  <c:v>2023/2024</c:v>
                </c:pt>
              </c:strCache>
            </c:strRef>
          </c:cat>
          <c:val>
            <c:numRef>
              <c:f>Sheet1!$B$2:$V$2</c:f>
              <c:numCache>
                <c:formatCode>General</c:formatCode>
                <c:ptCount val="21"/>
                <c:pt idx="0">
                  <c:v>878</c:v>
                </c:pt>
                <c:pt idx="1">
                  <c:v>615</c:v>
                </c:pt>
                <c:pt idx="2">
                  <c:v>762</c:v>
                </c:pt>
                <c:pt idx="3">
                  <c:v>880</c:v>
                </c:pt>
                <c:pt idx="4">
                  <c:v>1098</c:v>
                </c:pt>
                <c:pt idx="5">
                  <c:v>1011</c:v>
                </c:pt>
                <c:pt idx="6">
                  <c:v>1011</c:v>
                </c:pt>
                <c:pt idx="7">
                  <c:v>834</c:v>
                </c:pt>
                <c:pt idx="8">
                  <c:v>802</c:v>
                </c:pt>
                <c:pt idx="9">
                  <c:v>727</c:v>
                </c:pt>
                <c:pt idx="10">
                  <c:v>859</c:v>
                </c:pt>
                <c:pt idx="11">
                  <c:v>531</c:v>
                </c:pt>
                <c:pt idx="12">
                  <c:v>514</c:v>
                </c:pt>
                <c:pt idx="13">
                  <c:v>518</c:v>
                </c:pt>
                <c:pt idx="14">
                  <c:v>489</c:v>
                </c:pt>
                <c:pt idx="15">
                  <c:v>337</c:v>
                </c:pt>
                <c:pt idx="16">
                  <c:v>191</c:v>
                </c:pt>
                <c:pt idx="17">
                  <c:v>166</c:v>
                </c:pt>
                <c:pt idx="18">
                  <c:v>226</c:v>
                </c:pt>
                <c:pt idx="19">
                  <c:v>215</c:v>
                </c:pt>
                <c:pt idx="20">
                  <c:v>169</c:v>
                </c:pt>
              </c:numCache>
            </c:numRef>
          </c:val>
          <c:extLst>
            <c:ext xmlns:c16="http://schemas.microsoft.com/office/drawing/2014/chart" uri="{C3380CC4-5D6E-409C-BE32-E72D297353CC}">
              <c16:uniqueId val="{00000000-9C38-4C76-91F3-9754D8C50BE8}"/>
            </c:ext>
          </c:extLst>
        </c:ser>
        <c:dLbls>
          <c:showLegendKey val="0"/>
          <c:showVal val="1"/>
          <c:showCatName val="0"/>
          <c:showSerName val="0"/>
          <c:showPercent val="0"/>
          <c:showBubbleSize val="0"/>
        </c:dLbls>
        <c:gapWidth val="150"/>
        <c:axId val="427936520"/>
        <c:axId val="427934560"/>
      </c:barChart>
      <c:catAx>
        <c:axId val="427936520"/>
        <c:scaling>
          <c:orientation val="minMax"/>
        </c:scaling>
        <c:delete val="0"/>
        <c:axPos val="b"/>
        <c:numFmt formatCode="General" sourceLinked="1"/>
        <c:majorTickMark val="out"/>
        <c:minorTickMark val="none"/>
        <c:tickLblPos val="nextTo"/>
        <c:spPr>
          <a:ln w="3153">
            <a:solidFill>
              <a:schemeClr val="tx1"/>
            </a:solidFill>
            <a:prstDash val="solid"/>
          </a:ln>
        </c:spPr>
        <c:txPr>
          <a:bodyPr rot="-2700000" vert="horz"/>
          <a:lstStyle/>
          <a:p>
            <a:pPr>
              <a:defRPr sz="993" b="1" i="0" u="none" strike="noStrike" baseline="0">
                <a:solidFill>
                  <a:schemeClr val="tx1"/>
                </a:solidFill>
                <a:latin typeface="Arial"/>
                <a:ea typeface="Arial"/>
                <a:cs typeface="Arial"/>
              </a:defRPr>
            </a:pPr>
            <a:endParaRPr lang="pl-PL"/>
          </a:p>
        </c:txPr>
        <c:crossAx val="427934560"/>
        <c:crosses val="autoZero"/>
        <c:auto val="1"/>
        <c:lblAlgn val="ctr"/>
        <c:lblOffset val="100"/>
        <c:tickLblSkip val="1"/>
        <c:tickMarkSkip val="1"/>
        <c:noMultiLvlLbl val="0"/>
      </c:catAx>
      <c:valAx>
        <c:axId val="427934560"/>
        <c:scaling>
          <c:orientation val="minMax"/>
        </c:scaling>
        <c:delete val="1"/>
        <c:axPos val="l"/>
        <c:numFmt formatCode="General" sourceLinked="1"/>
        <c:majorTickMark val="out"/>
        <c:minorTickMark val="none"/>
        <c:tickLblPos val="nextTo"/>
        <c:crossAx val="427936520"/>
        <c:crosses val="autoZero"/>
        <c:crossBetween val="between"/>
      </c:valAx>
      <c:spPr>
        <a:noFill/>
        <a:ln w="25398">
          <a:noFill/>
        </a:ln>
      </c:spPr>
    </c:plotArea>
    <c:plotVisOnly val="1"/>
    <c:dispBlanksAs val="gap"/>
    <c:showDLblsOverMax val="0"/>
  </c:chart>
  <c:spPr>
    <a:noFill/>
    <a:ln>
      <a:noFill/>
    </a:ln>
  </c:spPr>
  <c:txPr>
    <a:bodyPr/>
    <a:lstStyle/>
    <a:p>
      <a:pPr>
        <a:defRPr sz="894" b="1" i="0" u="none" strike="noStrike" baseline="0">
          <a:solidFill>
            <a:schemeClr val="tx1"/>
          </a:solidFill>
          <a:latin typeface="Arial"/>
          <a:ea typeface="Arial"/>
          <a:cs typeface="Arial"/>
        </a:defRPr>
      </a:pPr>
      <a:endParaRPr lang="pl-PL"/>
    </a:p>
  </c:txPr>
  <c:externalData r:id="rId1">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manualLayout>
          <c:layoutTarget val="inner"/>
          <c:xMode val="edge"/>
          <c:yMode val="edge"/>
          <c:x val="4.2093320748155701E-2"/>
          <c:y val="2.660744854785203E-2"/>
          <c:w val="0.95449374288964728"/>
          <c:h val="0.80266075388026559"/>
        </c:manualLayout>
      </c:layout>
      <c:barChart>
        <c:barDir val="col"/>
        <c:grouping val="clustered"/>
        <c:varyColors val="0"/>
        <c:ser>
          <c:idx val="0"/>
          <c:order val="0"/>
          <c:tx>
            <c:strRef>
              <c:f>Sheet1!$B$1</c:f>
              <c:strCache>
                <c:ptCount val="1"/>
              </c:strCache>
            </c:strRef>
          </c:tx>
          <c:spPr>
            <a:solidFill>
              <a:srgbClr val="6699FF"/>
            </a:solidFill>
            <a:ln w="3176">
              <a:solidFill>
                <a:srgbClr val="003366"/>
              </a:solidFill>
              <a:prstDash val="solid"/>
            </a:ln>
            <a:effectLst>
              <a:outerShdw dist="35921" dir="2700000" algn="br">
                <a:srgbClr val="000000"/>
              </a:outerShdw>
            </a:effectLst>
          </c:spPr>
          <c:invertIfNegative val="0"/>
          <c:cat>
            <c:strRef>
              <c:f>Sheet1!$A$2:$A$16</c:f>
              <c:strCache>
                <c:ptCount val="15"/>
                <c:pt idx="0">
                  <c:v>Karne</c:v>
                </c:pt>
                <c:pt idx="1">
                  <c:v>Cywilne</c:v>
                </c:pt>
                <c:pt idx="2">
                  <c:v>Rodzinne</c:v>
                </c:pt>
                <c:pt idx="3">
                  <c:v>Spadko-we</c:v>
                </c:pt>
                <c:pt idx="4">
                  <c:v>Praca i bezro-bocie</c:v>
                </c:pt>
                <c:pt idx="5">
                  <c:v>Świadcze-nia społeczne</c:v>
                </c:pt>
                <c:pt idx="6">
                  <c:v>Administra-cyjne</c:v>
                </c:pt>
                <c:pt idx="7">
                  <c:v>Lokalowe i spół-dzielcze</c:v>
                </c:pt>
                <c:pt idx="8">
                  <c:v>Finan-sowe</c:v>
                </c:pt>
                <c:pt idx="9">
                  <c:v>Przemoc wobec kobiet</c:v>
                </c:pt>
                <c:pt idx="10">
                  <c:v>Uchodźcy i cudzo-ziemcy</c:v>
                </c:pt>
                <c:pt idx="11">
                  <c:v>Niepełno-sprawni</c:v>
                </c:pt>
                <c:pt idx="12">
                  <c:v>Służba zdrowia</c:v>
                </c:pt>
                <c:pt idx="13">
                  <c:v>NGO</c:v>
                </c:pt>
                <c:pt idx="14">
                  <c:v>inne</c:v>
                </c:pt>
              </c:strCache>
            </c:strRef>
          </c:cat>
          <c:val>
            <c:numRef>
              <c:f>Sheet1!$B$2:$B$16</c:f>
              <c:numCache>
                <c:formatCode>General</c:formatCode>
                <c:ptCount val="15"/>
                <c:pt idx="0">
                  <c:v>28</c:v>
                </c:pt>
                <c:pt idx="1">
                  <c:v>48</c:v>
                </c:pt>
                <c:pt idx="2">
                  <c:v>8</c:v>
                </c:pt>
                <c:pt idx="3">
                  <c:v>3</c:v>
                </c:pt>
                <c:pt idx="4">
                  <c:v>8</c:v>
                </c:pt>
                <c:pt idx="5">
                  <c:v>0</c:v>
                </c:pt>
                <c:pt idx="6">
                  <c:v>0</c:v>
                </c:pt>
                <c:pt idx="7">
                  <c:v>1</c:v>
                </c:pt>
                <c:pt idx="8">
                  <c:v>18</c:v>
                </c:pt>
                <c:pt idx="9">
                  <c:v>0</c:v>
                </c:pt>
                <c:pt idx="10">
                  <c:v>1</c:v>
                </c:pt>
                <c:pt idx="11">
                  <c:v>0</c:v>
                </c:pt>
                <c:pt idx="12">
                  <c:v>1</c:v>
                </c:pt>
                <c:pt idx="13">
                  <c:v>0</c:v>
                </c:pt>
                <c:pt idx="14">
                  <c:v>1</c:v>
                </c:pt>
              </c:numCache>
            </c:numRef>
          </c:val>
          <c:extLst>
            <c:ext xmlns:c16="http://schemas.microsoft.com/office/drawing/2014/chart" uri="{C3380CC4-5D6E-409C-BE32-E72D297353CC}">
              <c16:uniqueId val="{00000000-ACE5-4B45-ABCC-5FE7F9E804C8}"/>
            </c:ext>
          </c:extLst>
        </c:ser>
        <c:dLbls>
          <c:showLegendKey val="0"/>
          <c:showVal val="0"/>
          <c:showCatName val="0"/>
          <c:showSerName val="0"/>
          <c:showPercent val="0"/>
          <c:showBubbleSize val="0"/>
        </c:dLbls>
        <c:gapWidth val="150"/>
        <c:axId val="429274536"/>
        <c:axId val="348184048"/>
      </c:barChart>
      <c:catAx>
        <c:axId val="429274536"/>
        <c:scaling>
          <c:orientation val="minMax"/>
        </c:scaling>
        <c:delete val="0"/>
        <c:axPos val="b"/>
        <c:numFmt formatCode="General" sourceLinked="1"/>
        <c:majorTickMark val="out"/>
        <c:minorTickMark val="none"/>
        <c:tickLblPos val="low"/>
        <c:spPr>
          <a:ln w="3165">
            <a:solidFill>
              <a:schemeClr val="tx1"/>
            </a:solidFill>
            <a:prstDash val="solid"/>
          </a:ln>
        </c:spPr>
        <c:txPr>
          <a:bodyPr rot="-2700000" vert="horz"/>
          <a:lstStyle/>
          <a:p>
            <a:pPr>
              <a:defRPr sz="1121" b="0" i="0" u="none" strike="noStrike" baseline="0">
                <a:solidFill>
                  <a:schemeClr val="tx1"/>
                </a:solidFill>
                <a:latin typeface="Arial"/>
                <a:ea typeface="Arial"/>
                <a:cs typeface="Arial"/>
              </a:defRPr>
            </a:pPr>
            <a:endParaRPr lang="pl-PL"/>
          </a:p>
        </c:txPr>
        <c:crossAx val="348184048"/>
        <c:crosses val="autoZero"/>
        <c:auto val="1"/>
        <c:lblAlgn val="ctr"/>
        <c:lblOffset val="100"/>
        <c:tickMarkSkip val="1"/>
        <c:noMultiLvlLbl val="0"/>
      </c:catAx>
      <c:valAx>
        <c:axId val="348184048"/>
        <c:scaling>
          <c:orientation val="minMax"/>
        </c:scaling>
        <c:delete val="0"/>
        <c:axPos val="l"/>
        <c:numFmt formatCode="General" sourceLinked="1"/>
        <c:majorTickMark val="out"/>
        <c:minorTickMark val="none"/>
        <c:tickLblPos val="nextTo"/>
        <c:spPr>
          <a:ln w="3165">
            <a:solidFill>
              <a:schemeClr val="tx1"/>
            </a:solidFill>
            <a:prstDash val="solid"/>
          </a:ln>
        </c:spPr>
        <c:txPr>
          <a:bodyPr rot="0" vert="horz"/>
          <a:lstStyle/>
          <a:p>
            <a:pPr>
              <a:defRPr sz="971" b="0" i="0" u="none" strike="noStrike" baseline="0">
                <a:solidFill>
                  <a:schemeClr val="tx1"/>
                </a:solidFill>
                <a:latin typeface="Arial"/>
                <a:ea typeface="Arial"/>
                <a:cs typeface="Arial"/>
              </a:defRPr>
            </a:pPr>
            <a:endParaRPr lang="pl-PL"/>
          </a:p>
        </c:txPr>
        <c:crossAx val="429274536"/>
        <c:crosses val="autoZero"/>
        <c:crossBetween val="between"/>
      </c:valAx>
      <c:dTable>
        <c:showHorzBorder val="0"/>
        <c:showVertBorder val="1"/>
        <c:showOutline val="0"/>
        <c:showKeys val="0"/>
        <c:spPr>
          <a:ln w="3165">
            <a:solidFill>
              <a:schemeClr val="tx1"/>
            </a:solidFill>
            <a:prstDash val="solid"/>
          </a:ln>
        </c:spPr>
        <c:txPr>
          <a:bodyPr/>
          <a:lstStyle/>
          <a:p>
            <a:pPr rtl="0">
              <a:defRPr sz="796" b="0" i="0" u="none" strike="noStrike" baseline="0">
                <a:solidFill>
                  <a:schemeClr val="tx1"/>
                </a:solidFill>
                <a:latin typeface="Arial"/>
                <a:ea typeface="Arial"/>
                <a:cs typeface="Arial"/>
              </a:defRPr>
            </a:pPr>
            <a:endParaRPr lang="pl-PL"/>
          </a:p>
        </c:txPr>
      </c:dTable>
      <c:spPr>
        <a:solidFill>
          <a:schemeClr val="bg1"/>
        </a:solidFill>
        <a:ln w="25312">
          <a:noFill/>
        </a:ln>
      </c:spPr>
    </c:plotArea>
    <c:plotVisOnly val="1"/>
    <c:dispBlanksAs val="gap"/>
    <c:showDLblsOverMax val="0"/>
  </c:chart>
  <c:spPr>
    <a:noFill/>
    <a:ln>
      <a:noFill/>
    </a:ln>
  </c:spPr>
  <c:txPr>
    <a:bodyPr/>
    <a:lstStyle/>
    <a:p>
      <a:pPr>
        <a:defRPr sz="996" b="0" i="0" u="none" strike="noStrike" baseline="0">
          <a:solidFill>
            <a:schemeClr val="tx1"/>
          </a:solidFill>
          <a:latin typeface="Arial"/>
          <a:ea typeface="Arial"/>
          <a:cs typeface="Arial"/>
        </a:defRPr>
      </a:pPr>
      <a:endParaRPr lang="pl-PL"/>
    </a:p>
  </c:txPr>
  <c:externalData r:id="rId1">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0000"/>
                    </a:solidFill>
                    <a:latin typeface="+mn-lt"/>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Arkusz2!$B$4:$B$22</c:f>
              <c:strCache>
                <c:ptCount val="19"/>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pt idx="13">
                  <c:v>2016/2017</c:v>
                </c:pt>
                <c:pt idx="14">
                  <c:v>2017/2018</c:v>
                </c:pt>
                <c:pt idx="15">
                  <c:v>2018/2019</c:v>
                </c:pt>
                <c:pt idx="16">
                  <c:v>2019/2020</c:v>
                </c:pt>
                <c:pt idx="17">
                  <c:v>2020/2021</c:v>
                </c:pt>
                <c:pt idx="18">
                  <c:v>2021/2022</c:v>
                </c:pt>
              </c:strCache>
            </c:strRef>
          </c:cat>
          <c:val>
            <c:numRef>
              <c:f>Arkusz2!$C$4:$C$22</c:f>
              <c:numCache>
                <c:formatCode>General</c:formatCode>
                <c:ptCount val="19"/>
                <c:pt idx="0">
                  <c:v>533</c:v>
                </c:pt>
                <c:pt idx="1">
                  <c:v>475</c:v>
                </c:pt>
                <c:pt idx="2">
                  <c:v>452</c:v>
                </c:pt>
                <c:pt idx="3">
                  <c:v>249</c:v>
                </c:pt>
                <c:pt idx="4">
                  <c:v>379</c:v>
                </c:pt>
                <c:pt idx="5">
                  <c:v>467</c:v>
                </c:pt>
                <c:pt idx="6">
                  <c:v>599</c:v>
                </c:pt>
                <c:pt idx="7">
                  <c:v>620</c:v>
                </c:pt>
                <c:pt idx="8">
                  <c:v>663</c:v>
                </c:pt>
                <c:pt idx="9">
                  <c:v>603</c:v>
                </c:pt>
                <c:pt idx="10">
                  <c:v>519</c:v>
                </c:pt>
                <c:pt idx="11">
                  <c:v>572</c:v>
                </c:pt>
                <c:pt idx="12">
                  <c:v>447</c:v>
                </c:pt>
                <c:pt idx="13">
                  <c:v>402</c:v>
                </c:pt>
                <c:pt idx="14">
                  <c:v>308</c:v>
                </c:pt>
                <c:pt idx="15">
                  <c:v>229</c:v>
                </c:pt>
                <c:pt idx="16">
                  <c:v>141</c:v>
                </c:pt>
                <c:pt idx="17">
                  <c:v>177</c:v>
                </c:pt>
                <c:pt idx="18">
                  <c:v>186</c:v>
                </c:pt>
              </c:numCache>
            </c:numRef>
          </c:val>
          <c:extLst>
            <c:ext xmlns:c16="http://schemas.microsoft.com/office/drawing/2014/chart" uri="{C3380CC4-5D6E-409C-BE32-E72D297353CC}">
              <c16:uniqueId val="{00000000-2D07-4051-B640-AC6F368B3E66}"/>
            </c:ext>
          </c:extLst>
        </c:ser>
        <c:dLbls>
          <c:showLegendKey val="0"/>
          <c:showVal val="1"/>
          <c:showCatName val="0"/>
          <c:showSerName val="0"/>
          <c:showPercent val="0"/>
          <c:showBubbleSize val="0"/>
        </c:dLbls>
        <c:gapWidth val="150"/>
        <c:shape val="box"/>
        <c:axId val="75583408"/>
        <c:axId val="75579248"/>
        <c:axId val="0"/>
      </c:bar3DChart>
      <c:catAx>
        <c:axId val="7558340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pl-PL"/>
          </a:p>
        </c:txPr>
        <c:crossAx val="75579248"/>
        <c:crosses val="autoZero"/>
        <c:auto val="1"/>
        <c:lblAlgn val="ctr"/>
        <c:lblOffset val="100"/>
        <c:noMultiLvlLbl val="0"/>
      </c:catAx>
      <c:valAx>
        <c:axId val="75579248"/>
        <c:scaling>
          <c:orientation val="minMax"/>
        </c:scaling>
        <c:delete val="1"/>
        <c:axPos val="l"/>
        <c:numFmt formatCode="General" sourceLinked="1"/>
        <c:majorTickMark val="none"/>
        <c:minorTickMark val="none"/>
        <c:tickLblPos val="nextTo"/>
        <c:crossAx val="75583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049768518518525E-2"/>
          <c:y val="7.9365079365079361E-2"/>
          <c:w val="0.88845578703703709"/>
          <c:h val="0.67619047619048533"/>
        </c:manualLayout>
      </c:layout>
      <c:barChart>
        <c:barDir val="col"/>
        <c:grouping val="clustered"/>
        <c:varyColors val="0"/>
        <c:ser>
          <c:idx val="0"/>
          <c:order val="0"/>
          <c:tx>
            <c:strRef>
              <c:f>Sheet1!$A$2</c:f>
              <c:strCache>
                <c:ptCount val="1"/>
                <c:pt idx="0">
                  <c:v>liczba spraw</c:v>
                </c:pt>
              </c:strCache>
            </c:strRef>
          </c:tx>
          <c:spPr>
            <a:solidFill>
              <a:srgbClr val="6699FF"/>
            </a:solidFill>
            <a:ln w="3175">
              <a:solidFill>
                <a:srgbClr val="003366"/>
              </a:solidFill>
              <a:prstDash val="solid"/>
            </a:ln>
            <a:effectLst>
              <a:outerShdw dist="35921" dir="2700000" algn="br">
                <a:srgbClr val="000000"/>
              </a:outerShdw>
            </a:effectLst>
          </c:spPr>
          <c:invertIfNegative val="0"/>
          <c:dLbls>
            <c:spPr>
              <a:noFill/>
              <a:ln w="25214">
                <a:noFill/>
              </a:ln>
            </c:spPr>
            <c:txPr>
              <a:bodyPr/>
              <a:lstStyle/>
              <a:p>
                <a:pPr>
                  <a:defRPr sz="894"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Sheet1!$B$1:$V$1</c:f>
              <c:strCache>
                <c:ptCount val="21"/>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pt idx="13">
                  <c:v>2016/2017</c:v>
                </c:pt>
                <c:pt idx="14">
                  <c:v>2017/2018</c:v>
                </c:pt>
                <c:pt idx="15">
                  <c:v>2018/2019</c:v>
                </c:pt>
                <c:pt idx="16">
                  <c:v>2019/2020</c:v>
                </c:pt>
                <c:pt idx="17">
                  <c:v>2020/2021</c:v>
                </c:pt>
                <c:pt idx="18">
                  <c:v>2021/2022</c:v>
                </c:pt>
                <c:pt idx="19">
                  <c:v>2022/2023</c:v>
                </c:pt>
                <c:pt idx="20">
                  <c:v>2023/2024</c:v>
                </c:pt>
              </c:strCache>
            </c:strRef>
          </c:cat>
          <c:val>
            <c:numRef>
              <c:f>Sheet1!$B$2:$V$2</c:f>
              <c:numCache>
                <c:formatCode>General</c:formatCode>
                <c:ptCount val="21"/>
                <c:pt idx="0">
                  <c:v>72</c:v>
                </c:pt>
                <c:pt idx="1">
                  <c:v>201</c:v>
                </c:pt>
                <c:pt idx="2">
                  <c:v>241</c:v>
                </c:pt>
                <c:pt idx="3">
                  <c:v>328</c:v>
                </c:pt>
                <c:pt idx="4">
                  <c:v>255</c:v>
                </c:pt>
                <c:pt idx="5">
                  <c:v>313</c:v>
                </c:pt>
                <c:pt idx="6">
                  <c:v>349</c:v>
                </c:pt>
                <c:pt idx="7">
                  <c:v>245</c:v>
                </c:pt>
                <c:pt idx="8">
                  <c:v>278</c:v>
                </c:pt>
                <c:pt idx="9">
                  <c:v>248</c:v>
                </c:pt>
                <c:pt idx="10">
                  <c:v>129</c:v>
                </c:pt>
                <c:pt idx="11">
                  <c:v>221</c:v>
                </c:pt>
                <c:pt idx="12">
                  <c:v>245</c:v>
                </c:pt>
                <c:pt idx="13">
                  <c:v>278</c:v>
                </c:pt>
                <c:pt idx="14">
                  <c:v>300</c:v>
                </c:pt>
                <c:pt idx="15">
                  <c:v>188</c:v>
                </c:pt>
                <c:pt idx="16">
                  <c:v>124</c:v>
                </c:pt>
                <c:pt idx="17">
                  <c:v>133</c:v>
                </c:pt>
                <c:pt idx="18">
                  <c:v>105</c:v>
                </c:pt>
                <c:pt idx="19">
                  <c:v>90</c:v>
                </c:pt>
                <c:pt idx="20">
                  <c:v>117</c:v>
                </c:pt>
              </c:numCache>
            </c:numRef>
          </c:val>
          <c:extLst>
            <c:ext xmlns:c16="http://schemas.microsoft.com/office/drawing/2014/chart" uri="{C3380CC4-5D6E-409C-BE32-E72D297353CC}">
              <c16:uniqueId val="{00000000-B7BA-4EF6-81BE-824B7A8954A0}"/>
            </c:ext>
          </c:extLst>
        </c:ser>
        <c:dLbls>
          <c:showLegendKey val="0"/>
          <c:showVal val="1"/>
          <c:showCatName val="0"/>
          <c:showSerName val="0"/>
          <c:showPercent val="0"/>
          <c:showBubbleSize val="0"/>
        </c:dLbls>
        <c:gapWidth val="150"/>
        <c:axId val="348181304"/>
        <c:axId val="348181696"/>
      </c:barChart>
      <c:catAx>
        <c:axId val="348181304"/>
        <c:scaling>
          <c:orientation val="minMax"/>
        </c:scaling>
        <c:delete val="0"/>
        <c:axPos val="b"/>
        <c:numFmt formatCode="General" sourceLinked="1"/>
        <c:majorTickMark val="out"/>
        <c:minorTickMark val="none"/>
        <c:tickLblPos val="nextTo"/>
        <c:spPr>
          <a:ln w="3153">
            <a:solidFill>
              <a:schemeClr val="tx1"/>
            </a:solidFill>
            <a:prstDash val="solid"/>
          </a:ln>
        </c:spPr>
        <c:txPr>
          <a:bodyPr rot="-2700000" vert="horz"/>
          <a:lstStyle/>
          <a:p>
            <a:pPr>
              <a:defRPr sz="993" b="1" i="0" u="none" strike="noStrike" baseline="0">
                <a:solidFill>
                  <a:schemeClr val="tx1"/>
                </a:solidFill>
                <a:latin typeface="Arial"/>
                <a:ea typeface="Arial"/>
                <a:cs typeface="Arial"/>
              </a:defRPr>
            </a:pPr>
            <a:endParaRPr lang="pl-PL"/>
          </a:p>
        </c:txPr>
        <c:crossAx val="348181696"/>
        <c:crosses val="autoZero"/>
        <c:auto val="1"/>
        <c:lblAlgn val="ctr"/>
        <c:lblOffset val="100"/>
        <c:tickLblSkip val="1"/>
        <c:tickMarkSkip val="1"/>
        <c:noMultiLvlLbl val="0"/>
      </c:catAx>
      <c:valAx>
        <c:axId val="348181696"/>
        <c:scaling>
          <c:orientation val="minMax"/>
        </c:scaling>
        <c:delete val="1"/>
        <c:axPos val="l"/>
        <c:numFmt formatCode="General" sourceLinked="1"/>
        <c:majorTickMark val="out"/>
        <c:minorTickMark val="none"/>
        <c:tickLblPos val="nextTo"/>
        <c:crossAx val="348181304"/>
        <c:crosses val="autoZero"/>
        <c:crossBetween val="between"/>
      </c:valAx>
      <c:spPr>
        <a:noFill/>
        <a:ln w="25398">
          <a:noFill/>
        </a:ln>
      </c:spPr>
    </c:plotArea>
    <c:plotVisOnly val="1"/>
    <c:dispBlanksAs val="gap"/>
    <c:showDLblsOverMax val="0"/>
  </c:chart>
  <c:spPr>
    <a:noFill/>
    <a:ln>
      <a:noFill/>
    </a:ln>
  </c:spPr>
  <c:txPr>
    <a:bodyPr/>
    <a:lstStyle/>
    <a:p>
      <a:pPr>
        <a:defRPr sz="894" b="1" i="0" u="none" strike="noStrike" baseline="0">
          <a:solidFill>
            <a:schemeClr val="tx1"/>
          </a:solidFill>
          <a:latin typeface="Arial"/>
          <a:ea typeface="Arial"/>
          <a:cs typeface="Arial"/>
        </a:defRPr>
      </a:pPr>
      <a:endParaRPr lang="pl-PL"/>
    </a:p>
  </c:txPr>
  <c:externalData r:id="rId1">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3176620370370375E-2"/>
          <c:y val="7.5301204819277434E-2"/>
          <c:w val="0.88826388888888885"/>
          <c:h val="0.69277108433734935"/>
        </c:manualLayout>
      </c:layout>
      <c:lineChart>
        <c:grouping val="standard"/>
        <c:varyColors val="0"/>
        <c:ser>
          <c:idx val="0"/>
          <c:order val="0"/>
          <c:tx>
            <c:strRef>
              <c:f>Sheet1!$A$2</c:f>
              <c:strCache>
                <c:ptCount val="1"/>
                <c:pt idx="0">
                  <c:v>studenci</c:v>
                </c:pt>
              </c:strCache>
            </c:strRef>
          </c:tx>
          <c:spPr>
            <a:ln w="25222">
              <a:solidFill>
                <a:srgbClr val="3366FF"/>
              </a:solidFill>
              <a:prstDash val="solid"/>
            </a:ln>
          </c:spPr>
          <c:marker>
            <c:symbol val="circle"/>
            <c:size val="2"/>
            <c:spPr>
              <a:solidFill>
                <a:srgbClr val="6699FF"/>
              </a:solidFill>
              <a:ln>
                <a:solidFill>
                  <a:srgbClr val="0066CC"/>
                </a:solidFill>
                <a:prstDash val="solid"/>
              </a:ln>
              <a:effectLst>
                <a:outerShdw dist="35921" dir="2700000" algn="br">
                  <a:srgbClr val="000000"/>
                </a:outerShdw>
              </a:effectLst>
            </c:spPr>
          </c:marker>
          <c:dLbls>
            <c:spPr>
              <a:noFill/>
              <a:ln>
                <a:noFill/>
              </a:ln>
              <a:effectLst/>
            </c:spPr>
            <c:txPr>
              <a:bodyPr wrap="square" lIns="38100" tIns="19050" rIns="38100" bIns="19050" anchor="ctr">
                <a:spAutoFit/>
              </a:bodyPr>
              <a:lstStyle/>
              <a:p>
                <a:pPr>
                  <a:defRPr sz="1000" baseline="0"/>
                </a:pPr>
                <a:endParaRPr lang="pl-P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Sheet1!$B$1:$V$1</c:f>
              <c:strCache>
                <c:ptCount val="21"/>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pt idx="13">
                  <c:v>2016/2017</c:v>
                </c:pt>
                <c:pt idx="14">
                  <c:v>2017/2018</c:v>
                </c:pt>
                <c:pt idx="15">
                  <c:v>2018/2019</c:v>
                </c:pt>
                <c:pt idx="16">
                  <c:v>2019/2020</c:v>
                </c:pt>
                <c:pt idx="17">
                  <c:v>2020/2021</c:v>
                </c:pt>
                <c:pt idx="18">
                  <c:v>2021/2022</c:v>
                </c:pt>
                <c:pt idx="19">
                  <c:v>2022/2023</c:v>
                </c:pt>
                <c:pt idx="20">
                  <c:v>2023/2024</c:v>
                </c:pt>
              </c:strCache>
            </c:strRef>
          </c:cat>
          <c:val>
            <c:numRef>
              <c:f>Sheet1!$B$2:$V$2</c:f>
              <c:numCache>
                <c:formatCode>General</c:formatCode>
                <c:ptCount val="21"/>
                <c:pt idx="0">
                  <c:v>53</c:v>
                </c:pt>
                <c:pt idx="1">
                  <c:v>64</c:v>
                </c:pt>
                <c:pt idx="2">
                  <c:v>61</c:v>
                </c:pt>
                <c:pt idx="3">
                  <c:v>48</c:v>
                </c:pt>
                <c:pt idx="4">
                  <c:v>48</c:v>
                </c:pt>
                <c:pt idx="5">
                  <c:v>48</c:v>
                </c:pt>
                <c:pt idx="6">
                  <c:v>48</c:v>
                </c:pt>
                <c:pt idx="7">
                  <c:v>57</c:v>
                </c:pt>
                <c:pt idx="8">
                  <c:v>71</c:v>
                </c:pt>
                <c:pt idx="9">
                  <c:v>114</c:v>
                </c:pt>
                <c:pt idx="10">
                  <c:v>124</c:v>
                </c:pt>
                <c:pt idx="11">
                  <c:v>206</c:v>
                </c:pt>
                <c:pt idx="12">
                  <c:v>229</c:v>
                </c:pt>
                <c:pt idx="13">
                  <c:v>133</c:v>
                </c:pt>
                <c:pt idx="14">
                  <c:v>176</c:v>
                </c:pt>
                <c:pt idx="15">
                  <c:v>176</c:v>
                </c:pt>
                <c:pt idx="16">
                  <c:v>112</c:v>
                </c:pt>
                <c:pt idx="17">
                  <c:v>116</c:v>
                </c:pt>
                <c:pt idx="18">
                  <c:v>135</c:v>
                </c:pt>
                <c:pt idx="19">
                  <c:v>156</c:v>
                </c:pt>
                <c:pt idx="20">
                  <c:v>75</c:v>
                </c:pt>
              </c:numCache>
            </c:numRef>
          </c:val>
          <c:smooth val="1"/>
          <c:extLst>
            <c:ext xmlns:c16="http://schemas.microsoft.com/office/drawing/2014/chart" uri="{C3380CC4-5D6E-409C-BE32-E72D297353CC}">
              <c16:uniqueId val="{00000012-1D22-440D-9389-E963691F5C64}"/>
            </c:ext>
          </c:extLst>
        </c:ser>
        <c:ser>
          <c:idx val="1"/>
          <c:order val="1"/>
          <c:tx>
            <c:strRef>
              <c:f>Sheet1!$A$3</c:f>
              <c:strCache>
                <c:ptCount val="1"/>
                <c:pt idx="0">
                  <c:v>opiekunowie</c:v>
                </c:pt>
              </c:strCache>
            </c:strRef>
          </c:tx>
          <c:spPr>
            <a:ln w="25222">
              <a:solidFill>
                <a:schemeClr val="tx1"/>
              </a:solidFill>
              <a:prstDash val="solid"/>
            </a:ln>
          </c:spPr>
          <c:marker>
            <c:symbol val="circle"/>
            <c:size val="2"/>
            <c:spPr>
              <a:solidFill>
                <a:srgbClr val="3366CC"/>
              </a:solidFill>
              <a:ln>
                <a:solidFill>
                  <a:srgbClr val="003366"/>
                </a:solidFill>
                <a:prstDash val="solid"/>
              </a:ln>
              <a:effectLst>
                <a:outerShdw dist="35921" dir="2700000" algn="br">
                  <a:srgbClr val="000000"/>
                </a:outerShdw>
              </a:effectLst>
            </c:spPr>
          </c:marker>
          <c:dLbls>
            <c:spPr>
              <a:noFill/>
              <a:ln>
                <a:noFill/>
              </a:ln>
              <a:effectLst/>
            </c:spPr>
            <c:txPr>
              <a:bodyPr wrap="square" lIns="38100" tIns="19050" rIns="38100" bIns="19050" anchor="ctr">
                <a:spAutoFit/>
              </a:bodyPr>
              <a:lstStyle/>
              <a:p>
                <a:pPr>
                  <a:defRPr sz="1000" baseline="0"/>
                </a:pPr>
                <a:endParaRPr lang="pl-P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Sheet1!$B$1:$V$1</c:f>
              <c:strCache>
                <c:ptCount val="21"/>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pt idx="13">
                  <c:v>2016/2017</c:v>
                </c:pt>
                <c:pt idx="14">
                  <c:v>2017/2018</c:v>
                </c:pt>
                <c:pt idx="15">
                  <c:v>2018/2019</c:v>
                </c:pt>
                <c:pt idx="16">
                  <c:v>2019/2020</c:v>
                </c:pt>
                <c:pt idx="17">
                  <c:v>2020/2021</c:v>
                </c:pt>
                <c:pt idx="18">
                  <c:v>2021/2022</c:v>
                </c:pt>
                <c:pt idx="19">
                  <c:v>2022/2023</c:v>
                </c:pt>
                <c:pt idx="20">
                  <c:v>2023/2024</c:v>
                </c:pt>
              </c:strCache>
            </c:strRef>
          </c:cat>
          <c:val>
            <c:numRef>
              <c:f>Sheet1!$B$3:$V$3</c:f>
              <c:numCache>
                <c:formatCode>General</c:formatCode>
                <c:ptCount val="21"/>
                <c:pt idx="0">
                  <c:v>5</c:v>
                </c:pt>
                <c:pt idx="1">
                  <c:v>5</c:v>
                </c:pt>
                <c:pt idx="2">
                  <c:v>5</c:v>
                </c:pt>
                <c:pt idx="3">
                  <c:v>4</c:v>
                </c:pt>
                <c:pt idx="4">
                  <c:v>4</c:v>
                </c:pt>
                <c:pt idx="5">
                  <c:v>4</c:v>
                </c:pt>
                <c:pt idx="6">
                  <c:v>4</c:v>
                </c:pt>
                <c:pt idx="7">
                  <c:v>3</c:v>
                </c:pt>
                <c:pt idx="8">
                  <c:v>3</c:v>
                </c:pt>
                <c:pt idx="9">
                  <c:v>4</c:v>
                </c:pt>
                <c:pt idx="10">
                  <c:v>6</c:v>
                </c:pt>
                <c:pt idx="11">
                  <c:v>6</c:v>
                </c:pt>
                <c:pt idx="12">
                  <c:v>7</c:v>
                </c:pt>
                <c:pt idx="13">
                  <c:v>12</c:v>
                </c:pt>
                <c:pt idx="14">
                  <c:v>15</c:v>
                </c:pt>
                <c:pt idx="15">
                  <c:v>15</c:v>
                </c:pt>
                <c:pt idx="16">
                  <c:v>25</c:v>
                </c:pt>
                <c:pt idx="17">
                  <c:v>17</c:v>
                </c:pt>
                <c:pt idx="18">
                  <c:v>15</c:v>
                </c:pt>
                <c:pt idx="19">
                  <c:v>17</c:v>
                </c:pt>
                <c:pt idx="20">
                  <c:v>13</c:v>
                </c:pt>
              </c:numCache>
            </c:numRef>
          </c:val>
          <c:smooth val="1"/>
          <c:extLst>
            <c:ext xmlns:c16="http://schemas.microsoft.com/office/drawing/2014/chart" uri="{C3380CC4-5D6E-409C-BE32-E72D297353CC}">
              <c16:uniqueId val="{00000025-1D22-440D-9389-E963691F5C64}"/>
            </c:ext>
          </c:extLst>
        </c:ser>
        <c:dLbls>
          <c:dLblPos val="t"/>
          <c:showLegendKey val="0"/>
          <c:showVal val="1"/>
          <c:showCatName val="0"/>
          <c:showSerName val="0"/>
          <c:showPercent val="0"/>
          <c:showBubbleSize val="0"/>
        </c:dLbls>
        <c:upDownBars>
          <c:gapWidth val="150"/>
          <c:upBars>
            <c:spPr>
              <a:solidFill>
                <a:schemeClr val="bg1"/>
              </a:solidFill>
              <a:ln w="3155">
                <a:solidFill>
                  <a:schemeClr val="tx1"/>
                </a:solidFill>
                <a:prstDash val="solid"/>
              </a:ln>
            </c:spPr>
          </c:upBars>
          <c:downBars>
            <c:spPr>
              <a:noFill/>
              <a:ln w="9460">
                <a:noFill/>
              </a:ln>
            </c:spPr>
          </c:downBars>
        </c:upDownBars>
        <c:marker val="1"/>
        <c:smooth val="0"/>
        <c:axId val="348184832"/>
        <c:axId val="348182480"/>
      </c:lineChart>
      <c:catAx>
        <c:axId val="348184832"/>
        <c:scaling>
          <c:orientation val="minMax"/>
        </c:scaling>
        <c:delete val="0"/>
        <c:axPos val="b"/>
        <c:numFmt formatCode="General" sourceLinked="0"/>
        <c:majorTickMark val="out"/>
        <c:minorTickMark val="none"/>
        <c:tickLblPos val="nextTo"/>
        <c:spPr>
          <a:ln w="3155">
            <a:solidFill>
              <a:schemeClr val="tx1"/>
            </a:solidFill>
            <a:prstDash val="solid"/>
          </a:ln>
        </c:spPr>
        <c:txPr>
          <a:bodyPr rot="-2700000" vert="horz"/>
          <a:lstStyle/>
          <a:p>
            <a:pPr>
              <a:defRPr sz="994" b="1" i="0" u="none" strike="noStrike" baseline="0">
                <a:solidFill>
                  <a:schemeClr val="tx1"/>
                </a:solidFill>
                <a:latin typeface="Arial"/>
                <a:ea typeface="Arial"/>
                <a:cs typeface="Arial"/>
              </a:defRPr>
            </a:pPr>
            <a:endParaRPr lang="pl-PL"/>
          </a:p>
        </c:txPr>
        <c:crossAx val="348182480"/>
        <c:crosses val="autoZero"/>
        <c:auto val="1"/>
        <c:lblAlgn val="ctr"/>
        <c:lblOffset val="100"/>
        <c:tickLblSkip val="1"/>
        <c:tickMarkSkip val="1"/>
        <c:noMultiLvlLbl val="0"/>
      </c:catAx>
      <c:valAx>
        <c:axId val="348182480"/>
        <c:scaling>
          <c:orientation val="minMax"/>
        </c:scaling>
        <c:delete val="1"/>
        <c:axPos val="l"/>
        <c:numFmt formatCode="General" sourceLinked="1"/>
        <c:majorTickMark val="out"/>
        <c:minorTickMark val="none"/>
        <c:tickLblPos val="nextTo"/>
        <c:crossAx val="348184832"/>
        <c:crosses val="autoZero"/>
        <c:crossBetween val="between"/>
      </c:valAx>
      <c:spPr>
        <a:noFill/>
        <a:ln w="25396">
          <a:noFill/>
        </a:ln>
      </c:spPr>
    </c:plotArea>
    <c:plotVisOnly val="1"/>
    <c:dispBlanksAs val="gap"/>
    <c:showDLblsOverMax val="0"/>
  </c:chart>
  <c:spPr>
    <a:noFill/>
    <a:ln>
      <a:noFill/>
    </a:ln>
  </c:spPr>
  <c:txPr>
    <a:bodyPr/>
    <a:lstStyle/>
    <a:p>
      <a:pPr>
        <a:defRPr sz="894" b="1" i="0" u="none" strike="noStrike" baseline="0">
          <a:solidFill>
            <a:schemeClr val="tx1"/>
          </a:solidFill>
          <a:latin typeface="Arial"/>
          <a:ea typeface="Arial"/>
          <a:cs typeface="Arial"/>
        </a:defRPr>
      </a:pPr>
      <a:endParaRPr lang="pl-PL"/>
    </a:p>
  </c:txPr>
  <c:externalData r:id="rId1">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manualLayout>
          <c:layoutTarget val="inner"/>
          <c:xMode val="edge"/>
          <c:yMode val="edge"/>
          <c:x val="4.2093320748155701E-2"/>
          <c:y val="2.660744854785203E-2"/>
          <c:w val="0.95449374288964728"/>
          <c:h val="0.80266075388026559"/>
        </c:manualLayout>
      </c:layout>
      <c:barChart>
        <c:barDir val="col"/>
        <c:grouping val="clustered"/>
        <c:varyColors val="0"/>
        <c:ser>
          <c:idx val="0"/>
          <c:order val="0"/>
          <c:tx>
            <c:strRef>
              <c:f>Sheet1!$B$1</c:f>
              <c:strCache>
                <c:ptCount val="1"/>
              </c:strCache>
            </c:strRef>
          </c:tx>
          <c:spPr>
            <a:solidFill>
              <a:srgbClr val="6699FF"/>
            </a:solidFill>
            <a:ln w="3176">
              <a:solidFill>
                <a:srgbClr val="003366"/>
              </a:solidFill>
              <a:prstDash val="solid"/>
            </a:ln>
            <a:effectLst>
              <a:outerShdw dist="35921" dir="2700000" algn="br">
                <a:srgbClr val="000000"/>
              </a:outerShdw>
            </a:effectLst>
          </c:spPr>
          <c:invertIfNegative val="0"/>
          <c:cat>
            <c:strRef>
              <c:f>Sheet1!$A$2:$A$16</c:f>
              <c:strCache>
                <c:ptCount val="15"/>
                <c:pt idx="0">
                  <c:v>Karne</c:v>
                </c:pt>
                <c:pt idx="1">
                  <c:v>Cywilne</c:v>
                </c:pt>
                <c:pt idx="2">
                  <c:v>Rodzinne</c:v>
                </c:pt>
                <c:pt idx="3">
                  <c:v>Spadko-we</c:v>
                </c:pt>
                <c:pt idx="4">
                  <c:v>Praca i bezro-bocie</c:v>
                </c:pt>
                <c:pt idx="5">
                  <c:v>Świadcze-nia społeczne</c:v>
                </c:pt>
                <c:pt idx="6">
                  <c:v>Administra-cyjne</c:v>
                </c:pt>
                <c:pt idx="7">
                  <c:v>Lokalowe i spół-dzielcze</c:v>
                </c:pt>
                <c:pt idx="8">
                  <c:v>Finan-sowe</c:v>
                </c:pt>
                <c:pt idx="9">
                  <c:v>Przemoc wobec kobiet</c:v>
                </c:pt>
                <c:pt idx="10">
                  <c:v>Uchodźcy i cudzo-ziemcy</c:v>
                </c:pt>
                <c:pt idx="11">
                  <c:v>Niepełno-sprawni</c:v>
                </c:pt>
                <c:pt idx="12">
                  <c:v>Służba zdrowia</c:v>
                </c:pt>
                <c:pt idx="13">
                  <c:v>NGO</c:v>
                </c:pt>
                <c:pt idx="14">
                  <c:v>inne</c:v>
                </c:pt>
              </c:strCache>
            </c:strRef>
          </c:cat>
          <c:val>
            <c:numRef>
              <c:f>Sheet1!$B$2:$B$16</c:f>
              <c:numCache>
                <c:formatCode>General</c:formatCode>
                <c:ptCount val="15"/>
                <c:pt idx="0">
                  <c:v>2</c:v>
                </c:pt>
                <c:pt idx="1">
                  <c:v>7</c:v>
                </c:pt>
                <c:pt idx="2">
                  <c:v>2</c:v>
                </c:pt>
                <c:pt idx="3">
                  <c:v>2</c:v>
                </c:pt>
                <c:pt idx="4">
                  <c:v>2</c:v>
                </c:pt>
                <c:pt idx="5">
                  <c:v>0</c:v>
                </c:pt>
                <c:pt idx="6">
                  <c:v>3</c:v>
                </c:pt>
                <c:pt idx="7">
                  <c:v>6</c:v>
                </c:pt>
                <c:pt idx="8">
                  <c:v>2</c:v>
                </c:pt>
                <c:pt idx="9">
                  <c:v>0</c:v>
                </c:pt>
                <c:pt idx="10">
                  <c:v>0</c:v>
                </c:pt>
                <c:pt idx="11">
                  <c:v>0</c:v>
                </c:pt>
                <c:pt idx="12">
                  <c:v>0</c:v>
                </c:pt>
                <c:pt idx="13">
                  <c:v>0</c:v>
                </c:pt>
                <c:pt idx="14">
                  <c:v>0</c:v>
                </c:pt>
              </c:numCache>
            </c:numRef>
          </c:val>
          <c:extLst>
            <c:ext xmlns:c16="http://schemas.microsoft.com/office/drawing/2014/chart" uri="{C3380CC4-5D6E-409C-BE32-E72D297353CC}">
              <c16:uniqueId val="{00000000-C9BD-438E-97FC-596E425C3B91}"/>
            </c:ext>
          </c:extLst>
        </c:ser>
        <c:dLbls>
          <c:showLegendKey val="0"/>
          <c:showVal val="0"/>
          <c:showCatName val="0"/>
          <c:showSerName val="0"/>
          <c:showPercent val="0"/>
          <c:showBubbleSize val="0"/>
        </c:dLbls>
        <c:gapWidth val="150"/>
        <c:axId val="429274536"/>
        <c:axId val="348184048"/>
      </c:barChart>
      <c:catAx>
        <c:axId val="429274536"/>
        <c:scaling>
          <c:orientation val="minMax"/>
        </c:scaling>
        <c:delete val="0"/>
        <c:axPos val="b"/>
        <c:numFmt formatCode="General" sourceLinked="1"/>
        <c:majorTickMark val="out"/>
        <c:minorTickMark val="none"/>
        <c:tickLblPos val="low"/>
        <c:spPr>
          <a:ln w="3165">
            <a:solidFill>
              <a:schemeClr val="tx1"/>
            </a:solidFill>
            <a:prstDash val="solid"/>
          </a:ln>
        </c:spPr>
        <c:txPr>
          <a:bodyPr rot="-2700000" vert="horz"/>
          <a:lstStyle/>
          <a:p>
            <a:pPr>
              <a:defRPr sz="1121" b="0" i="0" u="none" strike="noStrike" baseline="0">
                <a:solidFill>
                  <a:schemeClr val="tx1"/>
                </a:solidFill>
                <a:latin typeface="Arial"/>
                <a:ea typeface="Arial"/>
                <a:cs typeface="Arial"/>
              </a:defRPr>
            </a:pPr>
            <a:endParaRPr lang="pl-PL"/>
          </a:p>
        </c:txPr>
        <c:crossAx val="348184048"/>
        <c:crosses val="autoZero"/>
        <c:auto val="1"/>
        <c:lblAlgn val="ctr"/>
        <c:lblOffset val="100"/>
        <c:tickMarkSkip val="1"/>
        <c:noMultiLvlLbl val="0"/>
      </c:catAx>
      <c:valAx>
        <c:axId val="348184048"/>
        <c:scaling>
          <c:orientation val="minMax"/>
        </c:scaling>
        <c:delete val="0"/>
        <c:axPos val="l"/>
        <c:numFmt formatCode="General" sourceLinked="1"/>
        <c:majorTickMark val="out"/>
        <c:minorTickMark val="none"/>
        <c:tickLblPos val="nextTo"/>
        <c:spPr>
          <a:ln w="3165">
            <a:solidFill>
              <a:schemeClr val="tx1"/>
            </a:solidFill>
            <a:prstDash val="solid"/>
          </a:ln>
        </c:spPr>
        <c:txPr>
          <a:bodyPr rot="0" vert="horz"/>
          <a:lstStyle/>
          <a:p>
            <a:pPr>
              <a:defRPr sz="971" b="0" i="0" u="none" strike="noStrike" baseline="0">
                <a:solidFill>
                  <a:schemeClr val="tx1"/>
                </a:solidFill>
                <a:latin typeface="Arial"/>
                <a:ea typeface="Arial"/>
                <a:cs typeface="Arial"/>
              </a:defRPr>
            </a:pPr>
            <a:endParaRPr lang="pl-PL"/>
          </a:p>
        </c:txPr>
        <c:crossAx val="429274536"/>
        <c:crosses val="autoZero"/>
        <c:crossBetween val="between"/>
      </c:valAx>
      <c:dTable>
        <c:showHorzBorder val="0"/>
        <c:showVertBorder val="1"/>
        <c:showOutline val="0"/>
        <c:showKeys val="0"/>
        <c:spPr>
          <a:ln w="3165">
            <a:solidFill>
              <a:schemeClr val="tx1"/>
            </a:solidFill>
            <a:prstDash val="solid"/>
          </a:ln>
        </c:spPr>
        <c:txPr>
          <a:bodyPr/>
          <a:lstStyle/>
          <a:p>
            <a:pPr rtl="0">
              <a:defRPr sz="796" b="0" i="0" u="none" strike="noStrike" baseline="0">
                <a:solidFill>
                  <a:schemeClr val="tx1"/>
                </a:solidFill>
                <a:latin typeface="Arial"/>
                <a:ea typeface="Arial"/>
                <a:cs typeface="Arial"/>
              </a:defRPr>
            </a:pPr>
            <a:endParaRPr lang="pl-PL"/>
          </a:p>
        </c:txPr>
      </c:dTable>
      <c:spPr>
        <a:solidFill>
          <a:schemeClr val="bg1"/>
        </a:solidFill>
        <a:ln w="25312">
          <a:noFill/>
        </a:ln>
      </c:spPr>
    </c:plotArea>
    <c:plotVisOnly val="1"/>
    <c:dispBlanksAs val="gap"/>
    <c:showDLblsOverMax val="0"/>
  </c:chart>
  <c:spPr>
    <a:noFill/>
    <a:ln>
      <a:noFill/>
    </a:ln>
  </c:spPr>
  <c:txPr>
    <a:bodyPr/>
    <a:lstStyle/>
    <a:p>
      <a:pPr>
        <a:defRPr sz="996" b="0" i="0" u="none" strike="noStrike" baseline="0">
          <a:solidFill>
            <a:schemeClr val="tx1"/>
          </a:solidFill>
          <a:latin typeface="Arial"/>
          <a:ea typeface="Arial"/>
          <a:cs typeface="Arial"/>
        </a:defRPr>
      </a:pPr>
      <a:endParaRPr lang="pl-PL"/>
    </a:p>
  </c:txPr>
  <c:externalData r:id="rId1">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0000"/>
                    </a:solidFill>
                    <a:latin typeface="+mn-lt"/>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Arkusz2!$B$4:$B$22</c:f>
              <c:strCache>
                <c:ptCount val="19"/>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pt idx="13">
                  <c:v>2016/2017</c:v>
                </c:pt>
                <c:pt idx="14">
                  <c:v>2017/2018</c:v>
                </c:pt>
                <c:pt idx="15">
                  <c:v>2018/2019</c:v>
                </c:pt>
                <c:pt idx="16">
                  <c:v>2019/2020</c:v>
                </c:pt>
                <c:pt idx="17">
                  <c:v>2020/2021</c:v>
                </c:pt>
                <c:pt idx="18">
                  <c:v>2021/2022</c:v>
                </c:pt>
              </c:strCache>
            </c:strRef>
          </c:cat>
          <c:val>
            <c:numRef>
              <c:f>Arkusz2!$C$4:$C$22</c:f>
              <c:numCache>
                <c:formatCode>General</c:formatCode>
                <c:ptCount val="19"/>
                <c:pt idx="0">
                  <c:v>533</c:v>
                </c:pt>
                <c:pt idx="1">
                  <c:v>475</c:v>
                </c:pt>
                <c:pt idx="2">
                  <c:v>452</c:v>
                </c:pt>
                <c:pt idx="3">
                  <c:v>249</c:v>
                </c:pt>
                <c:pt idx="4">
                  <c:v>379</c:v>
                </c:pt>
                <c:pt idx="5">
                  <c:v>467</c:v>
                </c:pt>
                <c:pt idx="6">
                  <c:v>599</c:v>
                </c:pt>
                <c:pt idx="7">
                  <c:v>620</c:v>
                </c:pt>
                <c:pt idx="8">
                  <c:v>663</c:v>
                </c:pt>
                <c:pt idx="9">
                  <c:v>603</c:v>
                </c:pt>
                <c:pt idx="10">
                  <c:v>519</c:v>
                </c:pt>
                <c:pt idx="11">
                  <c:v>572</c:v>
                </c:pt>
                <c:pt idx="12">
                  <c:v>447</c:v>
                </c:pt>
                <c:pt idx="13">
                  <c:v>402</c:v>
                </c:pt>
                <c:pt idx="14">
                  <c:v>308</c:v>
                </c:pt>
                <c:pt idx="15">
                  <c:v>229</c:v>
                </c:pt>
                <c:pt idx="16">
                  <c:v>141</c:v>
                </c:pt>
                <c:pt idx="17">
                  <c:v>177</c:v>
                </c:pt>
                <c:pt idx="18">
                  <c:v>186</c:v>
                </c:pt>
              </c:numCache>
            </c:numRef>
          </c:val>
          <c:extLst>
            <c:ext xmlns:c16="http://schemas.microsoft.com/office/drawing/2014/chart" uri="{C3380CC4-5D6E-409C-BE32-E72D297353CC}">
              <c16:uniqueId val="{00000000-2D07-4051-B640-AC6F368B3E66}"/>
            </c:ext>
          </c:extLst>
        </c:ser>
        <c:dLbls>
          <c:showLegendKey val="0"/>
          <c:showVal val="1"/>
          <c:showCatName val="0"/>
          <c:showSerName val="0"/>
          <c:showPercent val="0"/>
          <c:showBubbleSize val="0"/>
        </c:dLbls>
        <c:gapWidth val="150"/>
        <c:shape val="box"/>
        <c:axId val="75583408"/>
        <c:axId val="75579248"/>
        <c:axId val="0"/>
      </c:bar3DChart>
      <c:catAx>
        <c:axId val="7558340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pl-PL"/>
          </a:p>
        </c:txPr>
        <c:crossAx val="75579248"/>
        <c:crosses val="autoZero"/>
        <c:auto val="1"/>
        <c:lblAlgn val="ctr"/>
        <c:lblOffset val="100"/>
        <c:noMultiLvlLbl val="0"/>
      </c:catAx>
      <c:valAx>
        <c:axId val="75579248"/>
        <c:scaling>
          <c:orientation val="minMax"/>
        </c:scaling>
        <c:delete val="1"/>
        <c:axPos val="l"/>
        <c:numFmt formatCode="General" sourceLinked="1"/>
        <c:majorTickMark val="none"/>
        <c:minorTickMark val="none"/>
        <c:tickLblPos val="nextTo"/>
        <c:crossAx val="75583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04675925925926E-2"/>
          <c:y val="7.9365079365079361E-2"/>
          <c:w val="0.88846180555555554"/>
          <c:h val="0.67619047619048533"/>
        </c:manualLayout>
      </c:layout>
      <c:barChart>
        <c:barDir val="col"/>
        <c:grouping val="clustered"/>
        <c:varyColors val="0"/>
        <c:ser>
          <c:idx val="0"/>
          <c:order val="0"/>
          <c:tx>
            <c:strRef>
              <c:f>Sheet1!$A$2</c:f>
              <c:strCache>
                <c:ptCount val="1"/>
                <c:pt idx="0">
                  <c:v>liczba spraw</c:v>
                </c:pt>
              </c:strCache>
            </c:strRef>
          </c:tx>
          <c:spPr>
            <a:solidFill>
              <a:srgbClr val="6699FF"/>
            </a:solidFill>
            <a:ln w="3175">
              <a:solidFill>
                <a:srgbClr val="003366"/>
              </a:solidFill>
              <a:prstDash val="solid"/>
            </a:ln>
            <a:effectLst>
              <a:outerShdw dist="35921" dir="2700000" algn="br">
                <a:srgbClr val="000000"/>
              </a:outerShdw>
            </a:effectLst>
          </c:spPr>
          <c:invertIfNegative val="0"/>
          <c:dLbls>
            <c:spPr>
              <a:noFill/>
              <a:ln w="25214">
                <a:noFill/>
              </a:ln>
            </c:spPr>
            <c:txPr>
              <a:bodyPr/>
              <a:lstStyle/>
              <a:p>
                <a:pPr>
                  <a:defRPr sz="894"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Sheet1!$B$1:$V$1</c:f>
              <c:strCache>
                <c:ptCount val="21"/>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pt idx="13">
                  <c:v>2016/2017</c:v>
                </c:pt>
                <c:pt idx="14">
                  <c:v>2017/2018</c:v>
                </c:pt>
                <c:pt idx="15">
                  <c:v>2018/2019</c:v>
                </c:pt>
                <c:pt idx="16">
                  <c:v>2019/2020</c:v>
                </c:pt>
                <c:pt idx="17">
                  <c:v>2020/2021</c:v>
                </c:pt>
                <c:pt idx="18">
                  <c:v>2021/2022</c:v>
                </c:pt>
                <c:pt idx="19">
                  <c:v>2022/2023</c:v>
                </c:pt>
                <c:pt idx="20">
                  <c:v>2023/2024</c:v>
                </c:pt>
              </c:strCache>
            </c:strRef>
          </c:cat>
          <c:val>
            <c:numRef>
              <c:f>Sheet1!$B$2:$V$2</c:f>
              <c:numCache>
                <c:formatCode>General</c:formatCode>
                <c:ptCount val="21"/>
                <c:pt idx="0">
                  <c:v>103</c:v>
                </c:pt>
                <c:pt idx="1">
                  <c:v>147</c:v>
                </c:pt>
                <c:pt idx="2">
                  <c:v>175</c:v>
                </c:pt>
                <c:pt idx="3">
                  <c:v>184</c:v>
                </c:pt>
                <c:pt idx="4">
                  <c:v>222</c:v>
                </c:pt>
                <c:pt idx="5">
                  <c:v>152</c:v>
                </c:pt>
                <c:pt idx="6">
                  <c:v>207</c:v>
                </c:pt>
                <c:pt idx="7">
                  <c:v>205</c:v>
                </c:pt>
                <c:pt idx="8">
                  <c:v>176</c:v>
                </c:pt>
                <c:pt idx="9">
                  <c:v>198</c:v>
                </c:pt>
                <c:pt idx="10">
                  <c:v>194</c:v>
                </c:pt>
                <c:pt idx="11">
                  <c:v>229</c:v>
                </c:pt>
                <c:pt idx="12">
                  <c:v>172</c:v>
                </c:pt>
                <c:pt idx="13">
                  <c:v>112</c:v>
                </c:pt>
                <c:pt idx="14">
                  <c:v>103</c:v>
                </c:pt>
                <c:pt idx="15">
                  <c:v>75</c:v>
                </c:pt>
                <c:pt idx="16">
                  <c:v>38</c:v>
                </c:pt>
                <c:pt idx="17">
                  <c:v>0</c:v>
                </c:pt>
                <c:pt idx="18">
                  <c:v>13</c:v>
                </c:pt>
                <c:pt idx="19">
                  <c:v>16</c:v>
                </c:pt>
                <c:pt idx="20">
                  <c:v>26</c:v>
                </c:pt>
              </c:numCache>
            </c:numRef>
          </c:val>
          <c:extLst>
            <c:ext xmlns:c16="http://schemas.microsoft.com/office/drawing/2014/chart" uri="{C3380CC4-5D6E-409C-BE32-E72D297353CC}">
              <c16:uniqueId val="{00000000-538F-4F22-9614-0477111F6A13}"/>
            </c:ext>
          </c:extLst>
        </c:ser>
        <c:dLbls>
          <c:showLegendKey val="0"/>
          <c:showVal val="1"/>
          <c:showCatName val="0"/>
          <c:showSerName val="0"/>
          <c:showPercent val="0"/>
          <c:showBubbleSize val="0"/>
        </c:dLbls>
        <c:gapWidth val="150"/>
        <c:axId val="348181304"/>
        <c:axId val="348181696"/>
      </c:barChart>
      <c:catAx>
        <c:axId val="348181304"/>
        <c:scaling>
          <c:orientation val="minMax"/>
        </c:scaling>
        <c:delete val="0"/>
        <c:axPos val="b"/>
        <c:numFmt formatCode="General" sourceLinked="1"/>
        <c:majorTickMark val="out"/>
        <c:minorTickMark val="none"/>
        <c:tickLblPos val="nextTo"/>
        <c:spPr>
          <a:ln w="3153">
            <a:solidFill>
              <a:schemeClr val="tx1"/>
            </a:solidFill>
            <a:prstDash val="solid"/>
          </a:ln>
        </c:spPr>
        <c:txPr>
          <a:bodyPr rot="-2700000" vert="horz"/>
          <a:lstStyle/>
          <a:p>
            <a:pPr>
              <a:defRPr sz="993" b="1" i="0" u="none" strike="noStrike" baseline="0">
                <a:solidFill>
                  <a:schemeClr val="tx1"/>
                </a:solidFill>
                <a:latin typeface="Arial"/>
                <a:ea typeface="Arial"/>
                <a:cs typeface="Arial"/>
              </a:defRPr>
            </a:pPr>
            <a:endParaRPr lang="pl-PL"/>
          </a:p>
        </c:txPr>
        <c:crossAx val="348181696"/>
        <c:crosses val="autoZero"/>
        <c:auto val="1"/>
        <c:lblAlgn val="ctr"/>
        <c:lblOffset val="100"/>
        <c:tickLblSkip val="1"/>
        <c:tickMarkSkip val="1"/>
        <c:noMultiLvlLbl val="0"/>
      </c:catAx>
      <c:valAx>
        <c:axId val="348181696"/>
        <c:scaling>
          <c:orientation val="minMax"/>
        </c:scaling>
        <c:delete val="1"/>
        <c:axPos val="l"/>
        <c:numFmt formatCode="General" sourceLinked="1"/>
        <c:majorTickMark val="out"/>
        <c:minorTickMark val="none"/>
        <c:tickLblPos val="nextTo"/>
        <c:crossAx val="348181304"/>
        <c:crosses val="autoZero"/>
        <c:crossBetween val="between"/>
      </c:valAx>
      <c:spPr>
        <a:noFill/>
        <a:ln w="25398">
          <a:noFill/>
        </a:ln>
      </c:spPr>
    </c:plotArea>
    <c:plotVisOnly val="1"/>
    <c:dispBlanksAs val="gap"/>
    <c:showDLblsOverMax val="0"/>
  </c:chart>
  <c:spPr>
    <a:noFill/>
    <a:ln>
      <a:noFill/>
    </a:ln>
  </c:spPr>
  <c:txPr>
    <a:bodyPr/>
    <a:lstStyle/>
    <a:p>
      <a:pPr>
        <a:defRPr sz="894" b="1" i="0" u="none" strike="noStrike" baseline="0">
          <a:solidFill>
            <a:schemeClr val="tx1"/>
          </a:solidFill>
          <a:latin typeface="Arial"/>
          <a:ea typeface="Arial"/>
          <a:cs typeface="Arial"/>
        </a:defRPr>
      </a:pPr>
      <a:endParaRPr lang="pl-PL"/>
    </a:p>
  </c:txPr>
  <c:externalData r:id="rId1">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3134259259259264E-2"/>
          <c:y val="7.5301204819277434E-2"/>
          <c:w val="0.88834861111111108"/>
          <c:h val="0.69277108433734935"/>
        </c:manualLayout>
      </c:layout>
      <c:lineChart>
        <c:grouping val="standard"/>
        <c:varyColors val="0"/>
        <c:ser>
          <c:idx val="0"/>
          <c:order val="0"/>
          <c:tx>
            <c:strRef>
              <c:f>Sheet1!$A$2</c:f>
              <c:strCache>
                <c:ptCount val="1"/>
                <c:pt idx="0">
                  <c:v>studenci</c:v>
                </c:pt>
              </c:strCache>
            </c:strRef>
          </c:tx>
          <c:spPr>
            <a:ln w="25222">
              <a:solidFill>
                <a:srgbClr val="3366FF"/>
              </a:solidFill>
              <a:prstDash val="solid"/>
            </a:ln>
          </c:spPr>
          <c:marker>
            <c:symbol val="circle"/>
            <c:size val="2"/>
            <c:spPr>
              <a:solidFill>
                <a:srgbClr val="6699FF"/>
              </a:solidFill>
              <a:ln>
                <a:solidFill>
                  <a:srgbClr val="0066CC"/>
                </a:solidFill>
                <a:prstDash val="solid"/>
              </a:ln>
              <a:effectLst>
                <a:outerShdw dist="35921" dir="2700000" algn="br">
                  <a:srgbClr val="000000"/>
                </a:outerShdw>
              </a:effectLst>
            </c:spPr>
          </c:marker>
          <c:dLbls>
            <c:dLbl>
              <c:idx val="18"/>
              <c:layout>
                <c:manualLayout>
                  <c:x val="-2.2871759259259258E-2"/>
                  <c:y val="3.552135276818821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B66-4950-BF5E-D7CB1B6945EC}"/>
                </c:ext>
              </c:extLst>
            </c:dLbl>
            <c:dLbl>
              <c:idx val="19"/>
              <c:layout>
                <c:manualLayout>
                  <c:x val="-2.8751388888888996E-2"/>
                  <c:y val="3.552135276818821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B66-4950-BF5E-D7CB1B6945EC}"/>
                </c:ext>
              </c:extLst>
            </c:dLbl>
            <c:dLbl>
              <c:idx val="20"/>
              <c:layout>
                <c:manualLayout>
                  <c:x val="-2.1149537037036929E-2"/>
                  <c:y val="2.740218642117376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B66-4950-BF5E-D7CB1B6945EC}"/>
                </c:ext>
              </c:extLst>
            </c:dLbl>
            <c:spPr>
              <a:noFill/>
              <a:ln>
                <a:noFill/>
              </a:ln>
              <a:effectLst/>
            </c:spPr>
            <c:txPr>
              <a:bodyPr wrap="square" lIns="38100" tIns="19050" rIns="38100" bIns="19050" anchor="ctr">
                <a:spAutoFit/>
              </a:bodyPr>
              <a:lstStyle/>
              <a:p>
                <a:pPr>
                  <a:defRPr sz="1000" baseline="0"/>
                </a:pPr>
                <a:endParaRPr lang="pl-P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Sheet1!$B$1:$V$1</c:f>
              <c:strCache>
                <c:ptCount val="21"/>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pt idx="13">
                  <c:v>2016/2017</c:v>
                </c:pt>
                <c:pt idx="14">
                  <c:v>2017/2018</c:v>
                </c:pt>
                <c:pt idx="15">
                  <c:v>2018/2019</c:v>
                </c:pt>
                <c:pt idx="16">
                  <c:v>2019/2020</c:v>
                </c:pt>
                <c:pt idx="17">
                  <c:v>2020/2021</c:v>
                </c:pt>
                <c:pt idx="18">
                  <c:v>2021/2022</c:v>
                </c:pt>
                <c:pt idx="19">
                  <c:v>2022/2023</c:v>
                </c:pt>
                <c:pt idx="20">
                  <c:v>2023/2024</c:v>
                </c:pt>
              </c:strCache>
            </c:strRef>
          </c:cat>
          <c:val>
            <c:numRef>
              <c:f>Sheet1!$B$2:$V$2</c:f>
              <c:numCache>
                <c:formatCode>General</c:formatCode>
                <c:ptCount val="21"/>
                <c:pt idx="0">
                  <c:v>38</c:v>
                </c:pt>
                <c:pt idx="1">
                  <c:v>46</c:v>
                </c:pt>
                <c:pt idx="2">
                  <c:v>41</c:v>
                </c:pt>
                <c:pt idx="3">
                  <c:v>32</c:v>
                </c:pt>
                <c:pt idx="4">
                  <c:v>40</c:v>
                </c:pt>
                <c:pt idx="5">
                  <c:v>31</c:v>
                </c:pt>
                <c:pt idx="6">
                  <c:v>39</c:v>
                </c:pt>
                <c:pt idx="7">
                  <c:v>47</c:v>
                </c:pt>
                <c:pt idx="8">
                  <c:v>33</c:v>
                </c:pt>
                <c:pt idx="9">
                  <c:v>32</c:v>
                </c:pt>
                <c:pt idx="10">
                  <c:v>37</c:v>
                </c:pt>
                <c:pt idx="11">
                  <c:v>33</c:v>
                </c:pt>
                <c:pt idx="12">
                  <c:v>23</c:v>
                </c:pt>
                <c:pt idx="13">
                  <c:v>25</c:v>
                </c:pt>
                <c:pt idx="14">
                  <c:v>20</c:v>
                </c:pt>
                <c:pt idx="15">
                  <c:v>20</c:v>
                </c:pt>
                <c:pt idx="16">
                  <c:v>23</c:v>
                </c:pt>
                <c:pt idx="17">
                  <c:v>0</c:v>
                </c:pt>
                <c:pt idx="18">
                  <c:v>7</c:v>
                </c:pt>
                <c:pt idx="19">
                  <c:v>7</c:v>
                </c:pt>
                <c:pt idx="20">
                  <c:v>5</c:v>
                </c:pt>
              </c:numCache>
            </c:numRef>
          </c:val>
          <c:smooth val="1"/>
          <c:extLst>
            <c:ext xmlns:c16="http://schemas.microsoft.com/office/drawing/2014/chart" uri="{C3380CC4-5D6E-409C-BE32-E72D297353CC}">
              <c16:uniqueId val="{00000012-6180-422B-BA33-E487631F96D1}"/>
            </c:ext>
          </c:extLst>
        </c:ser>
        <c:ser>
          <c:idx val="1"/>
          <c:order val="1"/>
          <c:tx>
            <c:strRef>
              <c:f>Sheet1!$A$3</c:f>
              <c:strCache>
                <c:ptCount val="1"/>
                <c:pt idx="0">
                  <c:v>opiekunowie</c:v>
                </c:pt>
              </c:strCache>
            </c:strRef>
          </c:tx>
          <c:spPr>
            <a:ln w="25222">
              <a:solidFill>
                <a:schemeClr val="tx1"/>
              </a:solidFill>
              <a:prstDash val="solid"/>
            </a:ln>
          </c:spPr>
          <c:marker>
            <c:symbol val="circle"/>
            <c:size val="2"/>
            <c:spPr>
              <a:solidFill>
                <a:srgbClr val="3366CC"/>
              </a:solidFill>
              <a:ln>
                <a:solidFill>
                  <a:srgbClr val="003366"/>
                </a:solidFill>
                <a:prstDash val="solid"/>
              </a:ln>
              <a:effectLst>
                <a:outerShdw dist="35921" dir="2700000" algn="br">
                  <a:srgbClr val="000000"/>
                </a:outerShdw>
              </a:effectLst>
            </c:spPr>
          </c:marker>
          <c:dLbls>
            <c:dLbl>
              <c:idx val="18"/>
              <c:layout>
                <c:manualLayout>
                  <c:x val="-2.2871759259259258E-2"/>
                  <c:y val="-8.220655926352128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B66-4950-BF5E-D7CB1B6945EC}"/>
                </c:ext>
              </c:extLst>
            </c:dLbl>
            <c:dLbl>
              <c:idx val="19"/>
              <c:layout>
                <c:manualLayout>
                  <c:x val="-2.8751388888888996E-2"/>
                  <c:y val="-6.596822656949238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B66-4950-BF5E-D7CB1B6945EC}"/>
                </c:ext>
              </c:extLst>
            </c:dLbl>
            <c:dLbl>
              <c:idx val="20"/>
              <c:layout>
                <c:manualLayout>
                  <c:x val="-2.1149537037036929E-2"/>
                  <c:y val="-6.596822656949238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B66-4950-BF5E-D7CB1B6945EC}"/>
                </c:ext>
              </c:extLst>
            </c:dLbl>
            <c:spPr>
              <a:noFill/>
              <a:ln>
                <a:noFill/>
              </a:ln>
              <a:effectLst/>
            </c:spPr>
            <c:txPr>
              <a:bodyPr wrap="square" lIns="38100" tIns="19050" rIns="38100" bIns="19050" anchor="ctr">
                <a:spAutoFit/>
              </a:bodyPr>
              <a:lstStyle/>
              <a:p>
                <a:pPr>
                  <a:defRPr sz="1000" baseline="0"/>
                </a:pPr>
                <a:endParaRPr lang="pl-P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Sheet1!$B$1:$V$1</c:f>
              <c:strCache>
                <c:ptCount val="21"/>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pt idx="13">
                  <c:v>2016/2017</c:v>
                </c:pt>
                <c:pt idx="14">
                  <c:v>2017/2018</c:v>
                </c:pt>
                <c:pt idx="15">
                  <c:v>2018/2019</c:v>
                </c:pt>
                <c:pt idx="16">
                  <c:v>2019/2020</c:v>
                </c:pt>
                <c:pt idx="17">
                  <c:v>2020/2021</c:v>
                </c:pt>
                <c:pt idx="18">
                  <c:v>2021/2022</c:v>
                </c:pt>
                <c:pt idx="19">
                  <c:v>2022/2023</c:v>
                </c:pt>
                <c:pt idx="20">
                  <c:v>2023/2024</c:v>
                </c:pt>
              </c:strCache>
            </c:strRef>
          </c:cat>
          <c:val>
            <c:numRef>
              <c:f>Sheet1!$B$3:$V$3</c:f>
              <c:numCache>
                <c:formatCode>General</c:formatCode>
                <c:ptCount val="21"/>
                <c:pt idx="0">
                  <c:v>5</c:v>
                </c:pt>
                <c:pt idx="1">
                  <c:v>5</c:v>
                </c:pt>
                <c:pt idx="2">
                  <c:v>6</c:v>
                </c:pt>
                <c:pt idx="3">
                  <c:v>7</c:v>
                </c:pt>
                <c:pt idx="4">
                  <c:v>7</c:v>
                </c:pt>
                <c:pt idx="5">
                  <c:v>7</c:v>
                </c:pt>
                <c:pt idx="6">
                  <c:v>7</c:v>
                </c:pt>
                <c:pt idx="7">
                  <c:v>7</c:v>
                </c:pt>
                <c:pt idx="8">
                  <c:v>7</c:v>
                </c:pt>
                <c:pt idx="9">
                  <c:v>7</c:v>
                </c:pt>
                <c:pt idx="10">
                  <c:v>8</c:v>
                </c:pt>
                <c:pt idx="11">
                  <c:v>8</c:v>
                </c:pt>
                <c:pt idx="12">
                  <c:v>8</c:v>
                </c:pt>
                <c:pt idx="13">
                  <c:v>8</c:v>
                </c:pt>
                <c:pt idx="14">
                  <c:v>8</c:v>
                </c:pt>
                <c:pt idx="15">
                  <c:v>9</c:v>
                </c:pt>
                <c:pt idx="16">
                  <c:v>9</c:v>
                </c:pt>
                <c:pt idx="17">
                  <c:v>0</c:v>
                </c:pt>
                <c:pt idx="18">
                  <c:v>9</c:v>
                </c:pt>
                <c:pt idx="19">
                  <c:v>9</c:v>
                </c:pt>
                <c:pt idx="20">
                  <c:v>8</c:v>
                </c:pt>
              </c:numCache>
            </c:numRef>
          </c:val>
          <c:smooth val="1"/>
          <c:extLst>
            <c:ext xmlns:c16="http://schemas.microsoft.com/office/drawing/2014/chart" uri="{C3380CC4-5D6E-409C-BE32-E72D297353CC}">
              <c16:uniqueId val="{00000025-6180-422B-BA33-E487631F96D1}"/>
            </c:ext>
          </c:extLst>
        </c:ser>
        <c:dLbls>
          <c:dLblPos val="t"/>
          <c:showLegendKey val="0"/>
          <c:showVal val="1"/>
          <c:showCatName val="0"/>
          <c:showSerName val="0"/>
          <c:showPercent val="0"/>
          <c:showBubbleSize val="0"/>
        </c:dLbls>
        <c:marker val="1"/>
        <c:smooth val="0"/>
        <c:axId val="348184832"/>
        <c:axId val="348182480"/>
      </c:lineChart>
      <c:catAx>
        <c:axId val="348184832"/>
        <c:scaling>
          <c:orientation val="minMax"/>
        </c:scaling>
        <c:delete val="0"/>
        <c:axPos val="b"/>
        <c:numFmt formatCode="General" sourceLinked="0"/>
        <c:majorTickMark val="out"/>
        <c:minorTickMark val="none"/>
        <c:tickLblPos val="nextTo"/>
        <c:spPr>
          <a:ln w="3155">
            <a:solidFill>
              <a:schemeClr val="tx1"/>
            </a:solidFill>
            <a:prstDash val="solid"/>
          </a:ln>
        </c:spPr>
        <c:txPr>
          <a:bodyPr rot="-2700000" vert="horz"/>
          <a:lstStyle/>
          <a:p>
            <a:pPr>
              <a:defRPr sz="994" b="1" i="0" u="none" strike="noStrike" baseline="0">
                <a:solidFill>
                  <a:schemeClr val="tx1"/>
                </a:solidFill>
                <a:latin typeface="Arial"/>
                <a:ea typeface="Arial"/>
                <a:cs typeface="Arial"/>
              </a:defRPr>
            </a:pPr>
            <a:endParaRPr lang="pl-PL"/>
          </a:p>
        </c:txPr>
        <c:crossAx val="348182480"/>
        <c:crosses val="autoZero"/>
        <c:auto val="1"/>
        <c:lblAlgn val="ctr"/>
        <c:lblOffset val="100"/>
        <c:tickLblSkip val="1"/>
        <c:tickMarkSkip val="1"/>
        <c:noMultiLvlLbl val="0"/>
      </c:catAx>
      <c:valAx>
        <c:axId val="348182480"/>
        <c:scaling>
          <c:orientation val="minMax"/>
        </c:scaling>
        <c:delete val="1"/>
        <c:axPos val="l"/>
        <c:numFmt formatCode="General" sourceLinked="1"/>
        <c:majorTickMark val="out"/>
        <c:minorTickMark val="none"/>
        <c:tickLblPos val="nextTo"/>
        <c:crossAx val="348184832"/>
        <c:crosses val="autoZero"/>
        <c:crossBetween val="between"/>
      </c:valAx>
      <c:spPr>
        <a:noFill/>
        <a:ln w="25396">
          <a:noFill/>
        </a:ln>
      </c:spPr>
    </c:plotArea>
    <c:plotVisOnly val="1"/>
    <c:dispBlanksAs val="gap"/>
    <c:showDLblsOverMax val="0"/>
  </c:chart>
  <c:spPr>
    <a:noFill/>
    <a:ln>
      <a:noFill/>
    </a:ln>
  </c:spPr>
  <c:txPr>
    <a:bodyPr/>
    <a:lstStyle/>
    <a:p>
      <a:pPr>
        <a:defRPr sz="894" b="1" i="0" u="none" strike="noStrike" baseline="0">
          <a:solidFill>
            <a:schemeClr val="tx1"/>
          </a:solidFill>
          <a:latin typeface="Arial"/>
          <a:ea typeface="Arial"/>
          <a:cs typeface="Arial"/>
        </a:defRPr>
      </a:pPr>
      <a:endParaRPr lang="pl-PL"/>
    </a:p>
  </c:txPr>
  <c:externalData r:id="rId1">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manualLayout>
          <c:layoutTarget val="inner"/>
          <c:xMode val="edge"/>
          <c:yMode val="edge"/>
          <c:x val="3.4129692832764506E-2"/>
          <c:y val="2.6607538802660816E-2"/>
          <c:w val="0.96245733788395849"/>
          <c:h val="0.80266075388026559"/>
        </c:manualLayout>
      </c:layout>
      <c:barChart>
        <c:barDir val="col"/>
        <c:grouping val="clustered"/>
        <c:varyColors val="0"/>
        <c:ser>
          <c:idx val="0"/>
          <c:order val="0"/>
          <c:tx>
            <c:strRef>
              <c:f>Sheet1!$B$1</c:f>
              <c:strCache>
                <c:ptCount val="1"/>
              </c:strCache>
            </c:strRef>
          </c:tx>
          <c:spPr>
            <a:solidFill>
              <a:srgbClr val="6699FF"/>
            </a:solidFill>
            <a:ln w="3173">
              <a:solidFill>
                <a:srgbClr val="003366"/>
              </a:solidFill>
              <a:prstDash val="solid"/>
            </a:ln>
            <a:effectLst>
              <a:outerShdw dist="35921" dir="2700000" algn="br">
                <a:srgbClr val="000000"/>
              </a:outerShdw>
            </a:effectLst>
          </c:spPr>
          <c:invertIfNegative val="0"/>
          <c:cat>
            <c:strRef>
              <c:f>Sheet1!$A$2:$A$16</c:f>
              <c:strCache>
                <c:ptCount val="15"/>
                <c:pt idx="0">
                  <c:v>Karne</c:v>
                </c:pt>
                <c:pt idx="1">
                  <c:v>Cywilne</c:v>
                </c:pt>
                <c:pt idx="2">
                  <c:v>Rodzinne</c:v>
                </c:pt>
                <c:pt idx="3">
                  <c:v>Spadko-we</c:v>
                </c:pt>
                <c:pt idx="4">
                  <c:v>Praca i bezro-bocie</c:v>
                </c:pt>
                <c:pt idx="5">
                  <c:v>Świadcze-nia społeczne</c:v>
                </c:pt>
                <c:pt idx="6">
                  <c:v>Administra-cyjne</c:v>
                </c:pt>
                <c:pt idx="7">
                  <c:v>Lokalowe i spół-dzielcze</c:v>
                </c:pt>
                <c:pt idx="8">
                  <c:v>Finan-sowe</c:v>
                </c:pt>
                <c:pt idx="9">
                  <c:v>Przemoc wobec kobiet</c:v>
                </c:pt>
                <c:pt idx="10">
                  <c:v>Uchodźcy i cudzo-ziemcy</c:v>
                </c:pt>
                <c:pt idx="11">
                  <c:v>Niepełno-sprawni</c:v>
                </c:pt>
                <c:pt idx="12">
                  <c:v>Służba zdrowia</c:v>
                </c:pt>
                <c:pt idx="13">
                  <c:v>NGO</c:v>
                </c:pt>
                <c:pt idx="14">
                  <c:v>inne</c:v>
                </c:pt>
              </c:strCache>
            </c:strRef>
          </c:cat>
          <c:val>
            <c:numRef>
              <c:f>Sheet1!$B$2:$B$16</c:f>
              <c:numCache>
                <c:formatCode>General</c:formatCode>
                <c:ptCount val="15"/>
                <c:pt idx="0">
                  <c:v>11</c:v>
                </c:pt>
                <c:pt idx="1">
                  <c:v>38</c:v>
                </c:pt>
                <c:pt idx="2">
                  <c:v>14</c:v>
                </c:pt>
                <c:pt idx="3">
                  <c:v>14</c:v>
                </c:pt>
                <c:pt idx="4">
                  <c:v>19</c:v>
                </c:pt>
                <c:pt idx="5">
                  <c:v>1</c:v>
                </c:pt>
                <c:pt idx="6">
                  <c:v>5</c:v>
                </c:pt>
                <c:pt idx="7">
                  <c:v>2</c:v>
                </c:pt>
                <c:pt idx="8">
                  <c:v>7</c:v>
                </c:pt>
                <c:pt idx="9">
                  <c:v>0</c:v>
                </c:pt>
                <c:pt idx="10">
                  <c:v>3</c:v>
                </c:pt>
                <c:pt idx="11">
                  <c:v>0</c:v>
                </c:pt>
                <c:pt idx="12">
                  <c:v>2</c:v>
                </c:pt>
                <c:pt idx="13">
                  <c:v>0</c:v>
                </c:pt>
                <c:pt idx="14">
                  <c:v>0</c:v>
                </c:pt>
              </c:numCache>
            </c:numRef>
          </c:val>
          <c:extLst>
            <c:ext xmlns:c16="http://schemas.microsoft.com/office/drawing/2014/chart" uri="{C3380CC4-5D6E-409C-BE32-E72D297353CC}">
              <c16:uniqueId val="{00000000-7982-49CE-B658-984D586A1DA6}"/>
            </c:ext>
          </c:extLst>
        </c:ser>
        <c:dLbls>
          <c:showLegendKey val="0"/>
          <c:showVal val="0"/>
          <c:showCatName val="0"/>
          <c:showSerName val="0"/>
          <c:showPercent val="0"/>
          <c:showBubbleSize val="0"/>
        </c:dLbls>
        <c:gapWidth val="150"/>
        <c:axId val="348180912"/>
        <c:axId val="431818120"/>
      </c:barChart>
      <c:catAx>
        <c:axId val="348180912"/>
        <c:scaling>
          <c:orientation val="minMax"/>
        </c:scaling>
        <c:delete val="0"/>
        <c:axPos val="b"/>
        <c:numFmt formatCode="General" sourceLinked="1"/>
        <c:majorTickMark val="out"/>
        <c:minorTickMark val="none"/>
        <c:tickLblPos val="low"/>
        <c:spPr>
          <a:ln w="3162">
            <a:solidFill>
              <a:schemeClr val="tx1"/>
            </a:solidFill>
            <a:prstDash val="solid"/>
          </a:ln>
        </c:spPr>
        <c:txPr>
          <a:bodyPr rot="-2700000" vert="horz"/>
          <a:lstStyle/>
          <a:p>
            <a:pPr>
              <a:defRPr sz="1120" b="0" i="0" u="none" strike="noStrike" baseline="0">
                <a:solidFill>
                  <a:schemeClr val="tx1"/>
                </a:solidFill>
                <a:latin typeface="Arial"/>
                <a:ea typeface="Arial"/>
                <a:cs typeface="Arial"/>
              </a:defRPr>
            </a:pPr>
            <a:endParaRPr lang="pl-PL"/>
          </a:p>
        </c:txPr>
        <c:crossAx val="431818120"/>
        <c:crosses val="autoZero"/>
        <c:auto val="1"/>
        <c:lblAlgn val="ctr"/>
        <c:lblOffset val="100"/>
        <c:tickMarkSkip val="1"/>
        <c:noMultiLvlLbl val="0"/>
      </c:catAx>
      <c:valAx>
        <c:axId val="431818120"/>
        <c:scaling>
          <c:orientation val="minMax"/>
        </c:scaling>
        <c:delete val="0"/>
        <c:axPos val="l"/>
        <c:numFmt formatCode="General" sourceLinked="1"/>
        <c:majorTickMark val="out"/>
        <c:minorTickMark val="none"/>
        <c:tickLblPos val="nextTo"/>
        <c:spPr>
          <a:ln w="3162">
            <a:solidFill>
              <a:schemeClr val="tx1"/>
            </a:solidFill>
            <a:prstDash val="solid"/>
          </a:ln>
        </c:spPr>
        <c:txPr>
          <a:bodyPr rot="0" vert="horz"/>
          <a:lstStyle/>
          <a:p>
            <a:pPr>
              <a:defRPr sz="970" b="0" i="0" u="none" strike="noStrike" baseline="0">
                <a:solidFill>
                  <a:schemeClr val="tx1"/>
                </a:solidFill>
                <a:latin typeface="Arial"/>
                <a:ea typeface="Arial"/>
                <a:cs typeface="Arial"/>
              </a:defRPr>
            </a:pPr>
            <a:endParaRPr lang="pl-PL"/>
          </a:p>
        </c:txPr>
        <c:crossAx val="348180912"/>
        <c:crosses val="autoZero"/>
        <c:crossBetween val="between"/>
      </c:valAx>
      <c:dTable>
        <c:showHorzBorder val="0"/>
        <c:showVertBorder val="1"/>
        <c:showOutline val="0"/>
        <c:showKeys val="0"/>
        <c:spPr>
          <a:ln w="3162">
            <a:solidFill>
              <a:schemeClr val="tx1"/>
            </a:solidFill>
            <a:prstDash val="solid"/>
          </a:ln>
        </c:spPr>
        <c:txPr>
          <a:bodyPr/>
          <a:lstStyle/>
          <a:p>
            <a:pPr rtl="0">
              <a:defRPr sz="795" b="0" i="0" u="none" strike="noStrike" baseline="0">
                <a:solidFill>
                  <a:schemeClr val="tx1"/>
                </a:solidFill>
                <a:latin typeface="Arial"/>
                <a:ea typeface="Arial"/>
                <a:cs typeface="Arial"/>
              </a:defRPr>
            </a:pPr>
            <a:endParaRPr lang="pl-PL"/>
          </a:p>
        </c:txPr>
      </c:dTable>
      <c:spPr>
        <a:solidFill>
          <a:schemeClr val="bg1"/>
        </a:solidFill>
        <a:ln w="25285">
          <a:noFill/>
        </a:ln>
      </c:spPr>
    </c:plotArea>
    <c:plotVisOnly val="1"/>
    <c:dispBlanksAs val="gap"/>
    <c:showDLblsOverMax val="0"/>
  </c:chart>
  <c:spPr>
    <a:noFill/>
    <a:ln>
      <a:noFill/>
    </a:ln>
  </c:spPr>
  <c:txPr>
    <a:bodyPr/>
    <a:lstStyle/>
    <a:p>
      <a:pPr>
        <a:defRPr sz="995" b="0" i="0" u="none" strike="noStrike" baseline="0">
          <a:solidFill>
            <a:schemeClr val="tx1"/>
          </a:solidFill>
          <a:latin typeface="Arial"/>
          <a:ea typeface="Arial"/>
          <a:cs typeface="Arial"/>
        </a:defRPr>
      </a:pPr>
      <a:endParaRPr lang="pl-PL"/>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0625770615882306E-2"/>
          <c:y val="0.15296803787377125"/>
          <c:w val="0.92641261498028848"/>
          <c:h val="0.59817351598173185"/>
        </c:manualLayout>
      </c:layout>
      <c:barChart>
        <c:barDir val="col"/>
        <c:grouping val="clustered"/>
        <c:varyColors val="0"/>
        <c:ser>
          <c:idx val="0"/>
          <c:order val="0"/>
          <c:spPr>
            <a:solidFill>
              <a:srgbClr val="6699FF"/>
            </a:solidFill>
            <a:ln w="3173">
              <a:solidFill>
                <a:srgbClr val="003366"/>
              </a:solidFill>
              <a:prstDash val="solid"/>
            </a:ln>
            <a:effectLst>
              <a:outerShdw dist="35921" dir="2700000" algn="br">
                <a:srgbClr val="000000"/>
              </a:outerShdw>
            </a:effectLst>
          </c:spPr>
          <c:invertIfNegative val="0"/>
          <c:dLbls>
            <c:dLbl>
              <c:idx val="25"/>
              <c:tx>
                <c:rich>
                  <a:bodyPr/>
                  <a:lstStyle/>
                  <a:p>
                    <a:r>
                      <a:rPr lang="en-US"/>
                      <a:t>b.d.</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4E73-48A1-8ADC-12A32CCA0A35}"/>
                </c:ext>
              </c:extLst>
            </c:dLbl>
            <c:dLbl>
              <c:idx val="26"/>
              <c:tx>
                <c:rich>
                  <a:bodyPr/>
                  <a:lstStyle/>
                  <a:p>
                    <a:r>
                      <a:rPr lang="en-US"/>
                      <a:t>b.d.</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4E73-48A1-8ADC-12A32CCA0A35}"/>
                </c:ext>
              </c:extLst>
            </c:dLbl>
            <c:dLbl>
              <c:idx val="27"/>
              <c:tx>
                <c:rich>
                  <a:bodyPr/>
                  <a:lstStyle/>
                  <a:p>
                    <a:r>
                      <a:rPr lang="en-US"/>
                      <a:t>b.d.</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CC86-4EB7-81C1-E2ACE1A71DEF}"/>
                </c:ext>
              </c:extLst>
            </c:dLbl>
            <c:dLbl>
              <c:idx val="28"/>
              <c:tx>
                <c:rich>
                  <a:bodyPr/>
                  <a:lstStyle/>
                  <a:p>
                    <a:r>
                      <a:rPr lang="en-US"/>
                      <a:t>b.d.</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CC86-4EB7-81C1-E2ACE1A71DEF}"/>
                </c:ext>
              </c:extLst>
            </c:dLbl>
            <c:spPr>
              <a:noFill/>
              <a:ln w="29320">
                <a:noFill/>
              </a:ln>
            </c:spPr>
            <c:txPr>
              <a:bodyPr/>
              <a:lstStyle/>
              <a:p>
                <a:pPr>
                  <a:defRPr sz="922"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Sheet1!$A$1:$A$29</c:f>
              <c:strCache>
                <c:ptCount val="29"/>
                <c:pt idx="0">
                  <c:v>Opole</c:v>
                </c:pt>
                <c:pt idx="1">
                  <c:v>Warszawa (UW)</c:v>
                </c:pt>
                <c:pt idx="2">
                  <c:v>Wrocław</c:v>
                </c:pt>
                <c:pt idx="3">
                  <c:v>Warszawa (AI)</c:v>
                </c:pt>
                <c:pt idx="4">
                  <c:v>Radom</c:v>
                </c:pt>
                <c:pt idx="5">
                  <c:v>Kraków (UJ)</c:v>
                </c:pt>
                <c:pt idx="6">
                  <c:v>Toruń</c:v>
                </c:pt>
                <c:pt idx="7">
                  <c:v>Lublin (KUL)</c:v>
                </c:pt>
                <c:pt idx="8">
                  <c:v>Białystok</c:v>
                </c:pt>
                <c:pt idx="9">
                  <c:v>Warszawa (UKSW)</c:v>
                </c:pt>
                <c:pt idx="10">
                  <c:v>Warszawa (ALK)</c:v>
                </c:pt>
                <c:pt idx="11">
                  <c:v>Szczecin</c:v>
                </c:pt>
                <c:pt idx="12">
                  <c:v>Łódź</c:v>
                </c:pt>
                <c:pt idx="13">
                  <c:v>Gdańsk (UG)</c:v>
                </c:pt>
                <c:pt idx="14">
                  <c:v>Warszawa (Łazarskiego)</c:v>
                </c:pt>
                <c:pt idx="15">
                  <c:v>Lublin (UMCS)</c:v>
                </c:pt>
                <c:pt idx="16">
                  <c:v>Katowice</c:v>
                </c:pt>
                <c:pt idx="17">
                  <c:v>Słubice</c:v>
                </c:pt>
                <c:pt idx="18">
                  <c:v>Kraków (KA im.AFM)</c:v>
                </c:pt>
                <c:pt idx="19">
                  <c:v>Poznań</c:v>
                </c:pt>
                <c:pt idx="20">
                  <c:v>Rzeszów (URz)</c:v>
                </c:pt>
                <c:pt idx="21">
                  <c:v>Warszawa (SWPS)</c:v>
                </c:pt>
                <c:pt idx="22">
                  <c:v>Warszawa (UKSW WPK)</c:v>
                </c:pt>
                <c:pt idx="23">
                  <c:v>Gdańsk (UWSB)</c:v>
                </c:pt>
                <c:pt idx="24">
                  <c:v>Koszalin</c:v>
                </c:pt>
                <c:pt idx="25">
                  <c:v>Gdynia (WSAiB)</c:v>
                </c:pt>
                <c:pt idx="26">
                  <c:v>Olsztyn (UW-M)</c:v>
                </c:pt>
                <c:pt idx="27">
                  <c:v>Rzeszów (WSPiA)</c:v>
                </c:pt>
                <c:pt idx="28">
                  <c:v>Warszawa (AEH)</c:v>
                </c:pt>
              </c:strCache>
            </c:strRef>
          </c:cat>
          <c:val>
            <c:numRef>
              <c:f>Sheet1!$B$1:$B$29</c:f>
              <c:numCache>
                <c:formatCode>General</c:formatCode>
                <c:ptCount val="29"/>
                <c:pt idx="0">
                  <c:v>39</c:v>
                </c:pt>
                <c:pt idx="1">
                  <c:v>26</c:v>
                </c:pt>
                <c:pt idx="2">
                  <c:v>26</c:v>
                </c:pt>
                <c:pt idx="3">
                  <c:v>18</c:v>
                </c:pt>
                <c:pt idx="4">
                  <c:v>16</c:v>
                </c:pt>
                <c:pt idx="5">
                  <c:v>15</c:v>
                </c:pt>
                <c:pt idx="6">
                  <c:v>15</c:v>
                </c:pt>
                <c:pt idx="7">
                  <c:v>13</c:v>
                </c:pt>
                <c:pt idx="8">
                  <c:v>13</c:v>
                </c:pt>
                <c:pt idx="9">
                  <c:v>13</c:v>
                </c:pt>
                <c:pt idx="10">
                  <c:v>12</c:v>
                </c:pt>
                <c:pt idx="11">
                  <c:v>12</c:v>
                </c:pt>
                <c:pt idx="12">
                  <c:v>10</c:v>
                </c:pt>
                <c:pt idx="13">
                  <c:v>10</c:v>
                </c:pt>
                <c:pt idx="14">
                  <c:v>9</c:v>
                </c:pt>
                <c:pt idx="15">
                  <c:v>8</c:v>
                </c:pt>
                <c:pt idx="16">
                  <c:v>8</c:v>
                </c:pt>
                <c:pt idx="17">
                  <c:v>8</c:v>
                </c:pt>
                <c:pt idx="18">
                  <c:v>7</c:v>
                </c:pt>
                <c:pt idx="19">
                  <c:v>7</c:v>
                </c:pt>
                <c:pt idx="20">
                  <c:v>5</c:v>
                </c:pt>
                <c:pt idx="21">
                  <c:v>4</c:v>
                </c:pt>
                <c:pt idx="22">
                  <c:v>2</c:v>
                </c:pt>
                <c:pt idx="23">
                  <c:v>1</c:v>
                </c:pt>
                <c:pt idx="24">
                  <c:v>1</c:v>
                </c:pt>
                <c:pt idx="25">
                  <c:v>0</c:v>
                </c:pt>
                <c:pt idx="26">
                  <c:v>0</c:v>
                </c:pt>
                <c:pt idx="27">
                  <c:v>0</c:v>
                </c:pt>
                <c:pt idx="28">
                  <c:v>0</c:v>
                </c:pt>
              </c:numCache>
            </c:numRef>
          </c:val>
          <c:extLst>
            <c:ext xmlns:c16="http://schemas.microsoft.com/office/drawing/2014/chart" uri="{C3380CC4-5D6E-409C-BE32-E72D297353CC}">
              <c16:uniqueId val="{00000000-902B-44A3-8F36-CDF233C0C1D0}"/>
            </c:ext>
          </c:extLst>
        </c:ser>
        <c:dLbls>
          <c:showLegendKey val="0"/>
          <c:showVal val="0"/>
          <c:showCatName val="0"/>
          <c:showSerName val="0"/>
          <c:showPercent val="0"/>
          <c:showBubbleSize val="0"/>
        </c:dLbls>
        <c:gapWidth val="150"/>
        <c:axId val="425383616"/>
        <c:axId val="425385184"/>
      </c:barChart>
      <c:catAx>
        <c:axId val="425383616"/>
        <c:scaling>
          <c:orientation val="minMax"/>
        </c:scaling>
        <c:delete val="0"/>
        <c:axPos val="b"/>
        <c:numFmt formatCode="General" sourceLinked="1"/>
        <c:majorTickMark val="out"/>
        <c:minorTickMark val="none"/>
        <c:tickLblPos val="nextTo"/>
        <c:spPr>
          <a:ln w="3665">
            <a:solidFill>
              <a:schemeClr val="tx1"/>
            </a:solidFill>
            <a:prstDash val="solid"/>
          </a:ln>
        </c:spPr>
        <c:txPr>
          <a:bodyPr rot="-2700000" vert="horz"/>
          <a:lstStyle/>
          <a:p>
            <a:pPr>
              <a:defRPr sz="922" b="1" i="0" u="none" strike="noStrike" baseline="0">
                <a:solidFill>
                  <a:schemeClr val="tx1"/>
                </a:solidFill>
                <a:latin typeface="Arial"/>
                <a:ea typeface="Arial"/>
                <a:cs typeface="Arial"/>
              </a:defRPr>
            </a:pPr>
            <a:endParaRPr lang="pl-PL"/>
          </a:p>
        </c:txPr>
        <c:crossAx val="425385184"/>
        <c:crosses val="autoZero"/>
        <c:auto val="1"/>
        <c:lblAlgn val="ctr"/>
        <c:lblOffset val="100"/>
        <c:tickLblSkip val="1"/>
        <c:tickMarkSkip val="1"/>
        <c:noMultiLvlLbl val="0"/>
      </c:catAx>
      <c:valAx>
        <c:axId val="425385184"/>
        <c:scaling>
          <c:orientation val="minMax"/>
        </c:scaling>
        <c:delete val="1"/>
        <c:axPos val="l"/>
        <c:numFmt formatCode="General" sourceLinked="1"/>
        <c:majorTickMark val="out"/>
        <c:minorTickMark val="none"/>
        <c:tickLblPos val="none"/>
        <c:crossAx val="425383616"/>
        <c:crosses val="autoZero"/>
        <c:crossBetween val="between"/>
      </c:valAx>
      <c:spPr>
        <a:noFill/>
        <a:ln w="25386">
          <a:noFill/>
        </a:ln>
      </c:spPr>
    </c:plotArea>
    <c:plotVisOnly val="1"/>
    <c:dispBlanksAs val="gap"/>
    <c:showDLblsOverMax val="0"/>
  </c:chart>
  <c:spPr>
    <a:noFill/>
    <a:ln>
      <a:noFill/>
    </a:ln>
  </c:spPr>
  <c:txPr>
    <a:bodyPr/>
    <a:lstStyle/>
    <a:p>
      <a:pPr>
        <a:defRPr sz="2194" b="1" i="0" u="none" strike="noStrike" baseline="0">
          <a:solidFill>
            <a:schemeClr val="tx1"/>
          </a:solidFill>
          <a:latin typeface="Arial"/>
          <a:ea typeface="Arial"/>
          <a:cs typeface="Arial"/>
        </a:defRPr>
      </a:pPr>
      <a:endParaRPr lang="pl-PL"/>
    </a:p>
  </c:txPr>
  <c:externalData r:id="rId1">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0000"/>
                    </a:solidFill>
                    <a:latin typeface="+mn-lt"/>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Arkusz2!$B$4:$B$22</c:f>
              <c:strCache>
                <c:ptCount val="19"/>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pt idx="13">
                  <c:v>2016/2017</c:v>
                </c:pt>
                <c:pt idx="14">
                  <c:v>2017/2018</c:v>
                </c:pt>
                <c:pt idx="15">
                  <c:v>2018/2019</c:v>
                </c:pt>
                <c:pt idx="16">
                  <c:v>2019/2020</c:v>
                </c:pt>
                <c:pt idx="17">
                  <c:v>2020/2021</c:v>
                </c:pt>
                <c:pt idx="18">
                  <c:v>2021/2022</c:v>
                </c:pt>
              </c:strCache>
            </c:strRef>
          </c:cat>
          <c:val>
            <c:numRef>
              <c:f>Arkusz2!$C$4:$C$22</c:f>
              <c:numCache>
                <c:formatCode>General</c:formatCode>
                <c:ptCount val="19"/>
                <c:pt idx="0">
                  <c:v>533</c:v>
                </c:pt>
                <c:pt idx="1">
                  <c:v>475</c:v>
                </c:pt>
                <c:pt idx="2">
                  <c:v>452</c:v>
                </c:pt>
                <c:pt idx="3">
                  <c:v>249</c:v>
                </c:pt>
                <c:pt idx="4">
                  <c:v>379</c:v>
                </c:pt>
                <c:pt idx="5">
                  <c:v>467</c:v>
                </c:pt>
                <c:pt idx="6">
                  <c:v>599</c:v>
                </c:pt>
                <c:pt idx="7">
                  <c:v>620</c:v>
                </c:pt>
                <c:pt idx="8">
                  <c:v>663</c:v>
                </c:pt>
                <c:pt idx="9">
                  <c:v>603</c:v>
                </c:pt>
                <c:pt idx="10">
                  <c:v>519</c:v>
                </c:pt>
                <c:pt idx="11">
                  <c:v>572</c:v>
                </c:pt>
                <c:pt idx="12">
                  <c:v>447</c:v>
                </c:pt>
                <c:pt idx="13">
                  <c:v>402</c:v>
                </c:pt>
                <c:pt idx="14">
                  <c:v>308</c:v>
                </c:pt>
                <c:pt idx="15">
                  <c:v>229</c:v>
                </c:pt>
                <c:pt idx="16">
                  <c:v>141</c:v>
                </c:pt>
                <c:pt idx="17">
                  <c:v>177</c:v>
                </c:pt>
                <c:pt idx="18">
                  <c:v>186</c:v>
                </c:pt>
              </c:numCache>
            </c:numRef>
          </c:val>
          <c:extLst>
            <c:ext xmlns:c16="http://schemas.microsoft.com/office/drawing/2014/chart" uri="{C3380CC4-5D6E-409C-BE32-E72D297353CC}">
              <c16:uniqueId val="{00000000-2D07-4051-B640-AC6F368B3E66}"/>
            </c:ext>
          </c:extLst>
        </c:ser>
        <c:dLbls>
          <c:showLegendKey val="0"/>
          <c:showVal val="1"/>
          <c:showCatName val="0"/>
          <c:showSerName val="0"/>
          <c:showPercent val="0"/>
          <c:showBubbleSize val="0"/>
        </c:dLbls>
        <c:gapWidth val="150"/>
        <c:shape val="box"/>
        <c:axId val="75583408"/>
        <c:axId val="75579248"/>
        <c:axId val="0"/>
      </c:bar3DChart>
      <c:catAx>
        <c:axId val="7558340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pl-PL"/>
          </a:p>
        </c:txPr>
        <c:crossAx val="75579248"/>
        <c:crosses val="autoZero"/>
        <c:auto val="1"/>
        <c:lblAlgn val="ctr"/>
        <c:lblOffset val="100"/>
        <c:noMultiLvlLbl val="0"/>
      </c:catAx>
      <c:valAx>
        <c:axId val="75579248"/>
        <c:scaling>
          <c:orientation val="minMax"/>
        </c:scaling>
        <c:delete val="1"/>
        <c:axPos val="l"/>
        <c:numFmt formatCode="General" sourceLinked="1"/>
        <c:majorTickMark val="none"/>
        <c:minorTickMark val="none"/>
        <c:tickLblPos val="nextTo"/>
        <c:crossAx val="75583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049074074074076E-2"/>
          <c:y val="4.1945011501099971E-2"/>
          <c:w val="0.88845717592592588"/>
          <c:h val="0.75388006368916138"/>
        </c:manualLayout>
      </c:layout>
      <c:barChart>
        <c:barDir val="col"/>
        <c:grouping val="clustered"/>
        <c:varyColors val="0"/>
        <c:ser>
          <c:idx val="0"/>
          <c:order val="0"/>
          <c:tx>
            <c:strRef>
              <c:f>Sheet1!$A$2</c:f>
              <c:strCache>
                <c:ptCount val="1"/>
                <c:pt idx="0">
                  <c:v>liczba spraw</c:v>
                </c:pt>
              </c:strCache>
            </c:strRef>
          </c:tx>
          <c:spPr>
            <a:solidFill>
              <a:srgbClr val="6699FF"/>
            </a:solidFill>
            <a:ln w="3175">
              <a:solidFill>
                <a:srgbClr val="003366"/>
              </a:solidFill>
              <a:prstDash val="solid"/>
            </a:ln>
            <a:effectLst>
              <a:outerShdw dist="35921" dir="2700000" algn="br">
                <a:srgbClr val="000000"/>
              </a:outerShdw>
            </a:effectLst>
          </c:spPr>
          <c:invertIfNegative val="0"/>
          <c:dLbls>
            <c:spPr>
              <a:noFill/>
              <a:ln w="25224">
                <a:noFill/>
              </a:ln>
            </c:spPr>
            <c:txPr>
              <a:bodyPr/>
              <a:lstStyle/>
              <a:p>
                <a:pPr>
                  <a:defRPr sz="894"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Sheet1!$B$1:$V$1</c:f>
              <c:strCache>
                <c:ptCount val="21"/>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pt idx="13">
                  <c:v>2016/2017</c:v>
                </c:pt>
                <c:pt idx="14">
                  <c:v>2017/2018</c:v>
                </c:pt>
                <c:pt idx="15">
                  <c:v>2018/2019</c:v>
                </c:pt>
                <c:pt idx="16">
                  <c:v>2019/2020</c:v>
                </c:pt>
                <c:pt idx="17">
                  <c:v>2020/2021</c:v>
                </c:pt>
                <c:pt idx="18">
                  <c:v>2021/2022</c:v>
                </c:pt>
                <c:pt idx="19">
                  <c:v>2022/2023</c:v>
                </c:pt>
                <c:pt idx="20">
                  <c:v>2023/2024</c:v>
                </c:pt>
              </c:strCache>
            </c:strRef>
          </c:cat>
          <c:val>
            <c:numRef>
              <c:f>Sheet1!$B$2:$V$2</c:f>
              <c:numCache>
                <c:formatCode>General</c:formatCode>
                <c:ptCount val="21"/>
                <c:pt idx="0">
                  <c:v>300</c:v>
                </c:pt>
                <c:pt idx="1">
                  <c:v>306</c:v>
                </c:pt>
                <c:pt idx="2">
                  <c:v>258</c:v>
                </c:pt>
                <c:pt idx="3">
                  <c:v>258</c:v>
                </c:pt>
                <c:pt idx="4">
                  <c:v>303</c:v>
                </c:pt>
                <c:pt idx="5">
                  <c:v>380</c:v>
                </c:pt>
                <c:pt idx="6">
                  <c:v>433</c:v>
                </c:pt>
                <c:pt idx="7">
                  <c:v>453</c:v>
                </c:pt>
                <c:pt idx="8">
                  <c:v>461</c:v>
                </c:pt>
                <c:pt idx="9">
                  <c:v>456</c:v>
                </c:pt>
                <c:pt idx="10">
                  <c:v>400</c:v>
                </c:pt>
                <c:pt idx="11">
                  <c:v>366</c:v>
                </c:pt>
                <c:pt idx="12">
                  <c:v>325</c:v>
                </c:pt>
                <c:pt idx="13">
                  <c:v>220</c:v>
                </c:pt>
                <c:pt idx="14">
                  <c:v>222</c:v>
                </c:pt>
                <c:pt idx="15">
                  <c:v>234</c:v>
                </c:pt>
                <c:pt idx="16">
                  <c:v>85</c:v>
                </c:pt>
                <c:pt idx="17">
                  <c:v>89</c:v>
                </c:pt>
                <c:pt idx="18">
                  <c:v>103</c:v>
                </c:pt>
                <c:pt idx="19">
                  <c:v>83</c:v>
                </c:pt>
                <c:pt idx="20">
                  <c:v>116</c:v>
                </c:pt>
              </c:numCache>
            </c:numRef>
          </c:val>
          <c:extLst>
            <c:ext xmlns:c16="http://schemas.microsoft.com/office/drawing/2014/chart" uri="{C3380CC4-5D6E-409C-BE32-E72D297353CC}">
              <c16:uniqueId val="{00000000-5718-4B48-81D4-EF33D81D23BA}"/>
            </c:ext>
          </c:extLst>
        </c:ser>
        <c:dLbls>
          <c:showLegendKey val="0"/>
          <c:showVal val="1"/>
          <c:showCatName val="0"/>
          <c:showSerName val="0"/>
          <c:showPercent val="0"/>
          <c:showBubbleSize val="0"/>
        </c:dLbls>
        <c:gapWidth val="150"/>
        <c:overlap val="-25"/>
        <c:axId val="431828704"/>
        <c:axId val="431824392"/>
      </c:barChart>
      <c:catAx>
        <c:axId val="431828704"/>
        <c:scaling>
          <c:orientation val="minMax"/>
        </c:scaling>
        <c:delete val="0"/>
        <c:axPos val="b"/>
        <c:numFmt formatCode="General" sourceLinked="1"/>
        <c:majorTickMark val="none"/>
        <c:minorTickMark val="none"/>
        <c:tickLblPos val="nextTo"/>
        <c:spPr>
          <a:ln w="3153">
            <a:solidFill>
              <a:schemeClr val="tx1"/>
            </a:solidFill>
            <a:prstDash val="solid"/>
          </a:ln>
        </c:spPr>
        <c:txPr>
          <a:bodyPr rot="-2700000" vert="horz"/>
          <a:lstStyle/>
          <a:p>
            <a:pPr>
              <a:defRPr sz="993" b="1" i="0" u="none" strike="noStrike" baseline="0">
                <a:solidFill>
                  <a:schemeClr val="tx1"/>
                </a:solidFill>
                <a:latin typeface="Arial"/>
                <a:ea typeface="Arial"/>
                <a:cs typeface="Arial"/>
              </a:defRPr>
            </a:pPr>
            <a:endParaRPr lang="pl-PL"/>
          </a:p>
        </c:txPr>
        <c:crossAx val="431824392"/>
        <c:crosses val="autoZero"/>
        <c:auto val="1"/>
        <c:lblAlgn val="ctr"/>
        <c:lblOffset val="100"/>
        <c:tickLblSkip val="1"/>
        <c:tickMarkSkip val="1"/>
        <c:noMultiLvlLbl val="0"/>
      </c:catAx>
      <c:valAx>
        <c:axId val="431824392"/>
        <c:scaling>
          <c:orientation val="minMax"/>
        </c:scaling>
        <c:delete val="1"/>
        <c:axPos val="l"/>
        <c:numFmt formatCode="General" sourceLinked="1"/>
        <c:majorTickMark val="out"/>
        <c:minorTickMark val="none"/>
        <c:tickLblPos val="none"/>
        <c:crossAx val="431828704"/>
        <c:crosses val="autoZero"/>
        <c:crossBetween val="between"/>
      </c:valAx>
      <c:spPr>
        <a:noFill/>
        <a:ln w="25401">
          <a:noFill/>
        </a:ln>
      </c:spPr>
    </c:plotArea>
    <c:plotVisOnly val="1"/>
    <c:dispBlanksAs val="gap"/>
    <c:showDLblsOverMax val="0"/>
  </c:chart>
  <c:spPr>
    <a:noFill/>
    <a:ln>
      <a:noFill/>
    </a:ln>
  </c:spPr>
  <c:txPr>
    <a:bodyPr/>
    <a:lstStyle/>
    <a:p>
      <a:pPr>
        <a:defRPr sz="894" b="1" i="0" u="none" strike="noStrike" baseline="0">
          <a:solidFill>
            <a:schemeClr val="tx1"/>
          </a:solidFill>
          <a:latin typeface="Arial"/>
          <a:ea typeface="Arial"/>
          <a:cs typeface="Arial"/>
        </a:defRPr>
      </a:pPr>
      <a:endParaRPr lang="pl-PL"/>
    </a:p>
  </c:txPr>
  <c:externalData r:id="rId1">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3168749999999995E-2"/>
          <c:y val="7.5301204819277434E-2"/>
          <c:w val="0.88827962962962959"/>
          <c:h val="0.69277108433734935"/>
        </c:manualLayout>
      </c:layout>
      <c:lineChart>
        <c:grouping val="standard"/>
        <c:varyColors val="0"/>
        <c:ser>
          <c:idx val="0"/>
          <c:order val="0"/>
          <c:tx>
            <c:strRef>
              <c:f>Sheet1!$A$2</c:f>
              <c:strCache>
                <c:ptCount val="1"/>
                <c:pt idx="0">
                  <c:v>studenci</c:v>
                </c:pt>
              </c:strCache>
            </c:strRef>
          </c:tx>
          <c:spPr>
            <a:ln w="25218">
              <a:solidFill>
                <a:srgbClr val="3366FF"/>
              </a:solidFill>
              <a:prstDash val="solid"/>
            </a:ln>
          </c:spPr>
          <c:marker>
            <c:symbol val="circle"/>
            <c:size val="2"/>
            <c:spPr>
              <a:solidFill>
                <a:srgbClr val="6699FF"/>
              </a:solidFill>
              <a:ln>
                <a:solidFill>
                  <a:srgbClr val="0066CC"/>
                </a:solidFill>
                <a:prstDash val="solid"/>
              </a:ln>
              <a:effectLst>
                <a:outerShdw dist="35921" dir="2700000" algn="br">
                  <a:srgbClr val="000000"/>
                </a:outerShdw>
              </a:effectLst>
            </c:spPr>
          </c:marker>
          <c:dLbls>
            <c:spPr>
              <a:noFill/>
              <a:ln>
                <a:noFill/>
              </a:ln>
              <a:effectLst/>
            </c:spPr>
            <c:txPr>
              <a:bodyPr wrap="square" lIns="38100" tIns="19050" rIns="38100" bIns="19050" anchor="ctr">
                <a:spAutoFit/>
              </a:bodyPr>
              <a:lstStyle/>
              <a:p>
                <a:pPr>
                  <a:defRPr sz="1000" baseline="0"/>
                </a:pPr>
                <a:endParaRPr lang="pl-P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Sheet1!$B$1:$V$1</c:f>
              <c:strCache>
                <c:ptCount val="21"/>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pt idx="13">
                  <c:v>2016/2017</c:v>
                </c:pt>
                <c:pt idx="14">
                  <c:v>2017/2018</c:v>
                </c:pt>
                <c:pt idx="15">
                  <c:v>2018/2019</c:v>
                </c:pt>
                <c:pt idx="16">
                  <c:v>2019/2020</c:v>
                </c:pt>
                <c:pt idx="17">
                  <c:v>2020/2021</c:v>
                </c:pt>
                <c:pt idx="18">
                  <c:v>2021/2022</c:v>
                </c:pt>
                <c:pt idx="19">
                  <c:v>2022/2023</c:v>
                </c:pt>
                <c:pt idx="20">
                  <c:v>2023/2024</c:v>
                </c:pt>
              </c:strCache>
            </c:strRef>
          </c:cat>
          <c:val>
            <c:numRef>
              <c:f>Sheet1!$B$2:$V$2</c:f>
              <c:numCache>
                <c:formatCode>General</c:formatCode>
                <c:ptCount val="21"/>
                <c:pt idx="0">
                  <c:v>95</c:v>
                </c:pt>
                <c:pt idx="1">
                  <c:v>60</c:v>
                </c:pt>
                <c:pt idx="2">
                  <c:v>45</c:v>
                </c:pt>
                <c:pt idx="3">
                  <c:v>64</c:v>
                </c:pt>
                <c:pt idx="4">
                  <c:v>50</c:v>
                </c:pt>
                <c:pt idx="5">
                  <c:v>58</c:v>
                </c:pt>
                <c:pt idx="6">
                  <c:v>75</c:v>
                </c:pt>
                <c:pt idx="7">
                  <c:v>80</c:v>
                </c:pt>
                <c:pt idx="8">
                  <c:v>89</c:v>
                </c:pt>
                <c:pt idx="9">
                  <c:v>84</c:v>
                </c:pt>
                <c:pt idx="10">
                  <c:v>82</c:v>
                </c:pt>
                <c:pt idx="11">
                  <c:v>80</c:v>
                </c:pt>
                <c:pt idx="12">
                  <c:v>86</c:v>
                </c:pt>
                <c:pt idx="13">
                  <c:v>76</c:v>
                </c:pt>
                <c:pt idx="14">
                  <c:v>68</c:v>
                </c:pt>
                <c:pt idx="15">
                  <c:v>64</c:v>
                </c:pt>
                <c:pt idx="16">
                  <c:v>30</c:v>
                </c:pt>
                <c:pt idx="17">
                  <c:v>36</c:v>
                </c:pt>
                <c:pt idx="18">
                  <c:v>40</c:v>
                </c:pt>
                <c:pt idx="19">
                  <c:v>39</c:v>
                </c:pt>
                <c:pt idx="20">
                  <c:v>42</c:v>
                </c:pt>
              </c:numCache>
            </c:numRef>
          </c:val>
          <c:smooth val="1"/>
          <c:extLst>
            <c:ext xmlns:c16="http://schemas.microsoft.com/office/drawing/2014/chart" uri="{C3380CC4-5D6E-409C-BE32-E72D297353CC}">
              <c16:uniqueId val="{00000012-EF51-4FA1-86ED-2815EF2DF357}"/>
            </c:ext>
          </c:extLst>
        </c:ser>
        <c:ser>
          <c:idx val="1"/>
          <c:order val="1"/>
          <c:tx>
            <c:strRef>
              <c:f>Sheet1!$A$3</c:f>
              <c:strCache>
                <c:ptCount val="1"/>
                <c:pt idx="0">
                  <c:v>opiekunowie</c:v>
                </c:pt>
              </c:strCache>
            </c:strRef>
          </c:tx>
          <c:spPr>
            <a:ln w="25218">
              <a:solidFill>
                <a:schemeClr val="tx1"/>
              </a:solidFill>
              <a:prstDash val="solid"/>
            </a:ln>
          </c:spPr>
          <c:marker>
            <c:symbol val="circle"/>
            <c:size val="2"/>
            <c:spPr>
              <a:solidFill>
                <a:srgbClr val="3366CC"/>
              </a:solidFill>
              <a:ln>
                <a:solidFill>
                  <a:srgbClr val="003366"/>
                </a:solidFill>
                <a:prstDash val="solid"/>
              </a:ln>
              <a:effectLst>
                <a:outerShdw dist="35921" dir="2700000" algn="br">
                  <a:srgbClr val="000000"/>
                </a:outerShdw>
              </a:effectLst>
            </c:spPr>
          </c:marker>
          <c:dLbls>
            <c:spPr>
              <a:noFill/>
              <a:ln>
                <a:noFill/>
              </a:ln>
              <a:effectLst/>
            </c:spPr>
            <c:txPr>
              <a:bodyPr wrap="square" lIns="38100" tIns="19050" rIns="38100" bIns="19050" anchor="ctr">
                <a:spAutoFit/>
              </a:bodyPr>
              <a:lstStyle/>
              <a:p>
                <a:pPr>
                  <a:defRPr sz="1000" baseline="0"/>
                </a:pPr>
                <a:endParaRPr lang="pl-P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Sheet1!$B$1:$V$1</c:f>
              <c:strCache>
                <c:ptCount val="21"/>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pt idx="13">
                  <c:v>2016/2017</c:v>
                </c:pt>
                <c:pt idx="14">
                  <c:v>2017/2018</c:v>
                </c:pt>
                <c:pt idx="15">
                  <c:v>2018/2019</c:v>
                </c:pt>
                <c:pt idx="16">
                  <c:v>2019/2020</c:v>
                </c:pt>
                <c:pt idx="17">
                  <c:v>2020/2021</c:v>
                </c:pt>
                <c:pt idx="18">
                  <c:v>2021/2022</c:v>
                </c:pt>
                <c:pt idx="19">
                  <c:v>2022/2023</c:v>
                </c:pt>
                <c:pt idx="20">
                  <c:v>2023/2024</c:v>
                </c:pt>
              </c:strCache>
            </c:strRef>
          </c:cat>
          <c:val>
            <c:numRef>
              <c:f>Sheet1!$B$3:$V$3</c:f>
              <c:numCache>
                <c:formatCode>General</c:formatCode>
                <c:ptCount val="21"/>
                <c:pt idx="0">
                  <c:v>7</c:v>
                </c:pt>
                <c:pt idx="1">
                  <c:v>7</c:v>
                </c:pt>
                <c:pt idx="2">
                  <c:v>8</c:v>
                </c:pt>
                <c:pt idx="3">
                  <c:v>10</c:v>
                </c:pt>
                <c:pt idx="4">
                  <c:v>8</c:v>
                </c:pt>
                <c:pt idx="5">
                  <c:v>9</c:v>
                </c:pt>
                <c:pt idx="6">
                  <c:v>9</c:v>
                </c:pt>
                <c:pt idx="7">
                  <c:v>10</c:v>
                </c:pt>
                <c:pt idx="8">
                  <c:v>11</c:v>
                </c:pt>
                <c:pt idx="9">
                  <c:v>11</c:v>
                </c:pt>
                <c:pt idx="10">
                  <c:v>11</c:v>
                </c:pt>
                <c:pt idx="11">
                  <c:v>10</c:v>
                </c:pt>
                <c:pt idx="12">
                  <c:v>12</c:v>
                </c:pt>
                <c:pt idx="13">
                  <c:v>14</c:v>
                </c:pt>
                <c:pt idx="14">
                  <c:v>11</c:v>
                </c:pt>
                <c:pt idx="15">
                  <c:v>10</c:v>
                </c:pt>
                <c:pt idx="16">
                  <c:v>5</c:v>
                </c:pt>
                <c:pt idx="17">
                  <c:v>6</c:v>
                </c:pt>
                <c:pt idx="18">
                  <c:v>8</c:v>
                </c:pt>
                <c:pt idx="19">
                  <c:v>10</c:v>
                </c:pt>
                <c:pt idx="20">
                  <c:v>10</c:v>
                </c:pt>
              </c:numCache>
            </c:numRef>
          </c:val>
          <c:smooth val="1"/>
          <c:extLst>
            <c:ext xmlns:c16="http://schemas.microsoft.com/office/drawing/2014/chart" uri="{C3380CC4-5D6E-409C-BE32-E72D297353CC}">
              <c16:uniqueId val="{00000025-EF51-4FA1-86ED-2815EF2DF357}"/>
            </c:ext>
          </c:extLst>
        </c:ser>
        <c:dLbls>
          <c:dLblPos val="t"/>
          <c:showLegendKey val="0"/>
          <c:showVal val="1"/>
          <c:showCatName val="0"/>
          <c:showSerName val="0"/>
          <c:showPercent val="0"/>
          <c:showBubbleSize val="0"/>
        </c:dLbls>
        <c:upDownBars>
          <c:gapWidth val="150"/>
          <c:upBars>
            <c:spPr>
              <a:solidFill>
                <a:schemeClr val="bg1"/>
              </a:solidFill>
              <a:ln w="3151">
                <a:solidFill>
                  <a:schemeClr val="tx1"/>
                </a:solidFill>
                <a:prstDash val="solid"/>
              </a:ln>
            </c:spPr>
          </c:upBars>
          <c:downBars>
            <c:spPr>
              <a:noFill/>
              <a:ln w="9456">
                <a:noFill/>
              </a:ln>
            </c:spPr>
          </c:downBars>
        </c:upDownBars>
        <c:marker val="1"/>
        <c:smooth val="0"/>
        <c:axId val="431820472"/>
        <c:axId val="431818904"/>
      </c:lineChart>
      <c:catAx>
        <c:axId val="431820472"/>
        <c:scaling>
          <c:orientation val="minMax"/>
        </c:scaling>
        <c:delete val="0"/>
        <c:axPos val="b"/>
        <c:numFmt formatCode="General" sourceLinked="0"/>
        <c:majorTickMark val="out"/>
        <c:minorTickMark val="none"/>
        <c:tickLblPos val="nextTo"/>
        <c:spPr>
          <a:ln w="3151">
            <a:solidFill>
              <a:schemeClr val="tx1"/>
            </a:solidFill>
            <a:prstDash val="solid"/>
          </a:ln>
        </c:spPr>
        <c:txPr>
          <a:bodyPr rot="-2700000" vert="horz"/>
          <a:lstStyle/>
          <a:p>
            <a:pPr>
              <a:defRPr sz="994" b="1" i="0" u="none" strike="noStrike" baseline="0">
                <a:solidFill>
                  <a:schemeClr val="tx1"/>
                </a:solidFill>
                <a:latin typeface="Arial"/>
                <a:ea typeface="Arial"/>
                <a:cs typeface="Arial"/>
              </a:defRPr>
            </a:pPr>
            <a:endParaRPr lang="pl-PL"/>
          </a:p>
        </c:txPr>
        <c:crossAx val="431818904"/>
        <c:crosses val="autoZero"/>
        <c:auto val="1"/>
        <c:lblAlgn val="ctr"/>
        <c:lblOffset val="100"/>
        <c:tickLblSkip val="1"/>
        <c:tickMarkSkip val="1"/>
        <c:noMultiLvlLbl val="0"/>
      </c:catAx>
      <c:valAx>
        <c:axId val="431818904"/>
        <c:scaling>
          <c:orientation val="minMax"/>
        </c:scaling>
        <c:delete val="1"/>
        <c:axPos val="l"/>
        <c:numFmt formatCode="General" sourceLinked="1"/>
        <c:majorTickMark val="out"/>
        <c:minorTickMark val="none"/>
        <c:tickLblPos val="nextTo"/>
        <c:crossAx val="431820472"/>
        <c:crosses val="autoZero"/>
        <c:crossBetween val="between"/>
      </c:valAx>
      <c:spPr>
        <a:noFill/>
        <a:ln w="25395">
          <a:noFill/>
        </a:ln>
      </c:spPr>
    </c:plotArea>
    <c:plotVisOnly val="1"/>
    <c:dispBlanksAs val="gap"/>
    <c:showDLblsOverMax val="0"/>
  </c:chart>
  <c:spPr>
    <a:noFill/>
    <a:ln>
      <a:noFill/>
    </a:ln>
  </c:spPr>
  <c:txPr>
    <a:bodyPr/>
    <a:lstStyle/>
    <a:p>
      <a:pPr>
        <a:defRPr sz="894" b="1" i="0" u="none" strike="noStrike" baseline="0">
          <a:solidFill>
            <a:schemeClr val="tx1"/>
          </a:solidFill>
          <a:latin typeface="Arial"/>
          <a:ea typeface="Arial"/>
          <a:cs typeface="Arial"/>
        </a:defRPr>
      </a:pPr>
      <a:endParaRPr lang="pl-PL"/>
    </a:p>
  </c:txPr>
  <c:externalData r:id="rId1">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manualLayout>
          <c:layoutTarget val="inner"/>
          <c:xMode val="edge"/>
          <c:yMode val="edge"/>
          <c:x val="4.1096152413125017E-2"/>
          <c:y val="2.3496034913764608E-2"/>
          <c:w val="0.96245733788395849"/>
          <c:h val="0.80266075388026559"/>
        </c:manualLayout>
      </c:layout>
      <c:barChart>
        <c:barDir val="col"/>
        <c:grouping val="clustered"/>
        <c:varyColors val="0"/>
        <c:ser>
          <c:idx val="0"/>
          <c:order val="0"/>
          <c:tx>
            <c:strRef>
              <c:f>Sheet1!$B$1</c:f>
              <c:strCache>
                <c:ptCount val="1"/>
              </c:strCache>
            </c:strRef>
          </c:tx>
          <c:spPr>
            <a:solidFill>
              <a:srgbClr val="6699FF"/>
            </a:solidFill>
            <a:ln w="3173">
              <a:solidFill>
                <a:srgbClr val="003366"/>
              </a:solidFill>
              <a:prstDash val="solid"/>
            </a:ln>
            <a:effectLst>
              <a:outerShdw dist="35921" dir="2700000" algn="br">
                <a:srgbClr val="000000"/>
              </a:outerShdw>
            </a:effectLst>
          </c:spPr>
          <c:invertIfNegative val="0"/>
          <c:cat>
            <c:strRef>
              <c:f>Sheet1!$A$2:$A$16</c:f>
              <c:strCache>
                <c:ptCount val="15"/>
                <c:pt idx="0">
                  <c:v>Karne</c:v>
                </c:pt>
                <c:pt idx="1">
                  <c:v>Cywilne</c:v>
                </c:pt>
                <c:pt idx="2">
                  <c:v>Rodzinne</c:v>
                </c:pt>
                <c:pt idx="3">
                  <c:v>Spadko-we</c:v>
                </c:pt>
                <c:pt idx="4">
                  <c:v>Praca i bezro-bocie</c:v>
                </c:pt>
                <c:pt idx="5">
                  <c:v>Świadcze-nia społeczne</c:v>
                </c:pt>
                <c:pt idx="6">
                  <c:v>Administra-cyjne</c:v>
                </c:pt>
                <c:pt idx="7">
                  <c:v>Lokalowe i spół-dzielcze</c:v>
                </c:pt>
                <c:pt idx="8">
                  <c:v>Finan-sowe</c:v>
                </c:pt>
                <c:pt idx="9">
                  <c:v>Przemoc wobec kobiet</c:v>
                </c:pt>
                <c:pt idx="10">
                  <c:v>Uchodźcy i cudzo-ziemcy</c:v>
                </c:pt>
                <c:pt idx="11">
                  <c:v>Niepełno-sprawni</c:v>
                </c:pt>
                <c:pt idx="12">
                  <c:v>Służba zdrowia</c:v>
                </c:pt>
                <c:pt idx="13">
                  <c:v>NGO</c:v>
                </c:pt>
                <c:pt idx="14">
                  <c:v>inne</c:v>
                </c:pt>
              </c:strCache>
            </c:strRef>
          </c:cat>
          <c:val>
            <c:numRef>
              <c:f>Sheet1!$B$2:$B$16</c:f>
              <c:numCache>
                <c:formatCode>General</c:formatCode>
                <c:ptCount val="15"/>
                <c:pt idx="0">
                  <c:v>31</c:v>
                </c:pt>
                <c:pt idx="1">
                  <c:v>10</c:v>
                </c:pt>
                <c:pt idx="2">
                  <c:v>32</c:v>
                </c:pt>
                <c:pt idx="3">
                  <c:v>5</c:v>
                </c:pt>
                <c:pt idx="4">
                  <c:v>7</c:v>
                </c:pt>
                <c:pt idx="5">
                  <c:v>2</c:v>
                </c:pt>
                <c:pt idx="6">
                  <c:v>0</c:v>
                </c:pt>
                <c:pt idx="7">
                  <c:v>12</c:v>
                </c:pt>
                <c:pt idx="8">
                  <c:v>1</c:v>
                </c:pt>
                <c:pt idx="9">
                  <c:v>0</c:v>
                </c:pt>
                <c:pt idx="10">
                  <c:v>0</c:v>
                </c:pt>
                <c:pt idx="11">
                  <c:v>2</c:v>
                </c:pt>
                <c:pt idx="12">
                  <c:v>0</c:v>
                </c:pt>
                <c:pt idx="13">
                  <c:v>0</c:v>
                </c:pt>
                <c:pt idx="14">
                  <c:v>1</c:v>
                </c:pt>
              </c:numCache>
            </c:numRef>
          </c:val>
          <c:extLst>
            <c:ext xmlns:c16="http://schemas.microsoft.com/office/drawing/2014/chart" uri="{C3380CC4-5D6E-409C-BE32-E72D297353CC}">
              <c16:uniqueId val="{00000000-6348-4799-BBC8-CBF313BBDAF4}"/>
            </c:ext>
          </c:extLst>
        </c:ser>
        <c:dLbls>
          <c:showLegendKey val="0"/>
          <c:showVal val="0"/>
          <c:showCatName val="0"/>
          <c:showSerName val="0"/>
          <c:showPercent val="0"/>
          <c:showBubbleSize val="0"/>
        </c:dLbls>
        <c:gapWidth val="150"/>
        <c:axId val="431830664"/>
        <c:axId val="431832232"/>
      </c:barChart>
      <c:catAx>
        <c:axId val="431830664"/>
        <c:scaling>
          <c:orientation val="minMax"/>
        </c:scaling>
        <c:delete val="0"/>
        <c:axPos val="b"/>
        <c:numFmt formatCode="General" sourceLinked="1"/>
        <c:majorTickMark val="out"/>
        <c:minorTickMark val="none"/>
        <c:tickLblPos val="low"/>
        <c:spPr>
          <a:ln w="3162">
            <a:solidFill>
              <a:schemeClr val="tx1"/>
            </a:solidFill>
            <a:prstDash val="solid"/>
          </a:ln>
        </c:spPr>
        <c:txPr>
          <a:bodyPr rot="-2700000" vert="horz"/>
          <a:lstStyle/>
          <a:p>
            <a:pPr>
              <a:defRPr sz="1120" b="0" i="0" u="none" strike="noStrike" baseline="0">
                <a:solidFill>
                  <a:schemeClr val="tx1"/>
                </a:solidFill>
                <a:latin typeface="Arial"/>
                <a:ea typeface="Arial"/>
                <a:cs typeface="Arial"/>
              </a:defRPr>
            </a:pPr>
            <a:endParaRPr lang="pl-PL"/>
          </a:p>
        </c:txPr>
        <c:crossAx val="431832232"/>
        <c:crosses val="autoZero"/>
        <c:auto val="1"/>
        <c:lblAlgn val="ctr"/>
        <c:lblOffset val="100"/>
        <c:tickMarkSkip val="1"/>
        <c:noMultiLvlLbl val="0"/>
      </c:catAx>
      <c:valAx>
        <c:axId val="431832232"/>
        <c:scaling>
          <c:orientation val="minMax"/>
        </c:scaling>
        <c:delete val="0"/>
        <c:axPos val="l"/>
        <c:numFmt formatCode="General" sourceLinked="1"/>
        <c:majorTickMark val="out"/>
        <c:minorTickMark val="none"/>
        <c:tickLblPos val="nextTo"/>
        <c:spPr>
          <a:ln w="3162">
            <a:solidFill>
              <a:schemeClr val="tx1"/>
            </a:solidFill>
            <a:prstDash val="solid"/>
          </a:ln>
        </c:spPr>
        <c:txPr>
          <a:bodyPr rot="0" vert="horz"/>
          <a:lstStyle/>
          <a:p>
            <a:pPr>
              <a:defRPr sz="970" b="0" i="0" u="none" strike="noStrike" baseline="0">
                <a:solidFill>
                  <a:schemeClr val="tx1"/>
                </a:solidFill>
                <a:latin typeface="Arial"/>
                <a:ea typeface="Arial"/>
                <a:cs typeface="Arial"/>
              </a:defRPr>
            </a:pPr>
            <a:endParaRPr lang="pl-PL"/>
          </a:p>
        </c:txPr>
        <c:crossAx val="431830664"/>
        <c:crosses val="autoZero"/>
        <c:crossBetween val="between"/>
      </c:valAx>
      <c:dTable>
        <c:showHorzBorder val="0"/>
        <c:showVertBorder val="1"/>
        <c:showOutline val="0"/>
        <c:showKeys val="0"/>
        <c:spPr>
          <a:ln w="3162">
            <a:solidFill>
              <a:schemeClr val="tx1"/>
            </a:solidFill>
            <a:prstDash val="solid"/>
          </a:ln>
        </c:spPr>
        <c:txPr>
          <a:bodyPr/>
          <a:lstStyle/>
          <a:p>
            <a:pPr rtl="0">
              <a:defRPr sz="795" b="0" i="0" u="none" strike="noStrike" baseline="0">
                <a:solidFill>
                  <a:schemeClr val="tx1"/>
                </a:solidFill>
                <a:latin typeface="Arial"/>
                <a:ea typeface="Arial"/>
                <a:cs typeface="Arial"/>
              </a:defRPr>
            </a:pPr>
            <a:endParaRPr lang="pl-PL"/>
          </a:p>
        </c:txPr>
      </c:dTable>
      <c:spPr>
        <a:solidFill>
          <a:schemeClr val="bg1"/>
        </a:solidFill>
        <a:ln w="25285">
          <a:noFill/>
        </a:ln>
      </c:spPr>
    </c:plotArea>
    <c:plotVisOnly val="1"/>
    <c:dispBlanksAs val="gap"/>
    <c:showDLblsOverMax val="0"/>
  </c:chart>
  <c:spPr>
    <a:noFill/>
    <a:ln>
      <a:noFill/>
    </a:ln>
  </c:spPr>
  <c:txPr>
    <a:bodyPr/>
    <a:lstStyle/>
    <a:p>
      <a:pPr>
        <a:defRPr sz="995" b="0" i="0" u="none" strike="noStrike" baseline="0">
          <a:solidFill>
            <a:schemeClr val="tx1"/>
          </a:solidFill>
          <a:latin typeface="Arial"/>
          <a:ea typeface="Arial"/>
          <a:cs typeface="Arial"/>
        </a:defRPr>
      </a:pPr>
      <a:endParaRPr lang="pl-PL"/>
    </a:p>
  </c:txPr>
  <c:externalData r:id="rId1">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chemeClr val="accent1">
                <a:tint val="77000"/>
              </a:schemeClr>
            </a:solidFill>
            <a:ln>
              <a:noFill/>
            </a:ln>
            <a:effectLst/>
            <a:sp3d/>
          </c:spPr>
          <c:invertIfNegative val="0"/>
          <c:dLbls>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pl-PL"/>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Arkusz1!$E$6:$E$20</c:f>
              <c:strCache>
                <c:ptCount val="15"/>
                <c:pt idx="0">
                  <c:v>Karne</c:v>
                </c:pt>
                <c:pt idx="1">
                  <c:v>Cywilne</c:v>
                </c:pt>
                <c:pt idx="2">
                  <c:v>Rodzinne</c:v>
                </c:pt>
                <c:pt idx="3">
                  <c:v>Spadkowe</c:v>
                </c:pt>
                <c:pt idx="4">
                  <c:v>Praca i bezrobocie</c:v>
                </c:pt>
                <c:pt idx="5">
                  <c:v>Świadczenia społeczne</c:v>
                </c:pt>
                <c:pt idx="6">
                  <c:v>Administracyjne</c:v>
                </c:pt>
                <c:pt idx="7">
                  <c:v>Lokalowe i spółdzielcze</c:v>
                </c:pt>
                <c:pt idx="8">
                  <c:v>Finansowe</c:v>
                </c:pt>
                <c:pt idx="9">
                  <c:v>Przemoc wobec kobiet</c:v>
                </c:pt>
                <c:pt idx="10">
                  <c:v>Uchodźcy i cudzoziemcy</c:v>
                </c:pt>
                <c:pt idx="11">
                  <c:v>Niepełnosprawność</c:v>
                </c:pt>
                <c:pt idx="12">
                  <c:v>Służba zdrowia</c:v>
                </c:pt>
                <c:pt idx="13">
                  <c:v>NGO</c:v>
                </c:pt>
                <c:pt idx="14">
                  <c:v>Inne</c:v>
                </c:pt>
              </c:strCache>
            </c:strRef>
          </c:cat>
          <c:val>
            <c:numRef>
              <c:f>Arkusz1!$F$6:$F$20</c:f>
              <c:numCache>
                <c:formatCode>General</c:formatCode>
                <c:ptCount val="15"/>
              </c:numCache>
            </c:numRef>
          </c:val>
          <c:extLst>
            <c:ext xmlns:c16="http://schemas.microsoft.com/office/drawing/2014/chart" uri="{C3380CC4-5D6E-409C-BE32-E72D297353CC}">
              <c16:uniqueId val="{00000000-65EB-47F6-911E-318B26FC4B3A}"/>
            </c:ext>
          </c:extLst>
        </c:ser>
        <c:ser>
          <c:idx val="1"/>
          <c:order val="1"/>
          <c:spPr>
            <a:solidFill>
              <a:schemeClr val="accent1">
                <a:shade val="76000"/>
              </a:schemeClr>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0000"/>
                    </a:solidFill>
                    <a:latin typeface="+mn-lt"/>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Arkusz1!$E$6:$E$20</c:f>
              <c:strCache>
                <c:ptCount val="15"/>
                <c:pt idx="0">
                  <c:v>Karne</c:v>
                </c:pt>
                <c:pt idx="1">
                  <c:v>Cywilne</c:v>
                </c:pt>
                <c:pt idx="2">
                  <c:v>Rodzinne</c:v>
                </c:pt>
                <c:pt idx="3">
                  <c:v>Spadkowe</c:v>
                </c:pt>
                <c:pt idx="4">
                  <c:v>Praca i bezrobocie</c:v>
                </c:pt>
                <c:pt idx="5">
                  <c:v>Świadczenia społeczne</c:v>
                </c:pt>
                <c:pt idx="6">
                  <c:v>Administracyjne</c:v>
                </c:pt>
                <c:pt idx="7">
                  <c:v>Lokalowe i spółdzielcze</c:v>
                </c:pt>
                <c:pt idx="8">
                  <c:v>Finansowe</c:v>
                </c:pt>
                <c:pt idx="9">
                  <c:v>Przemoc wobec kobiet</c:v>
                </c:pt>
                <c:pt idx="10">
                  <c:v>Uchodźcy i cudzoziemcy</c:v>
                </c:pt>
                <c:pt idx="11">
                  <c:v>Niepełnosprawność</c:v>
                </c:pt>
                <c:pt idx="12">
                  <c:v>Służba zdrowia</c:v>
                </c:pt>
                <c:pt idx="13">
                  <c:v>NGO</c:v>
                </c:pt>
                <c:pt idx="14">
                  <c:v>Inne</c:v>
                </c:pt>
              </c:strCache>
            </c:strRef>
          </c:cat>
          <c:val>
            <c:numRef>
              <c:f>Arkusz1!$G$6:$G$20</c:f>
              <c:numCache>
                <c:formatCode>General</c:formatCode>
                <c:ptCount val="15"/>
                <c:pt idx="0">
                  <c:v>37</c:v>
                </c:pt>
                <c:pt idx="1">
                  <c:v>19</c:v>
                </c:pt>
                <c:pt idx="2">
                  <c:v>37</c:v>
                </c:pt>
                <c:pt idx="3">
                  <c:v>21</c:v>
                </c:pt>
                <c:pt idx="4">
                  <c:v>12</c:v>
                </c:pt>
                <c:pt idx="5">
                  <c:v>7</c:v>
                </c:pt>
                <c:pt idx="6">
                  <c:v>16</c:v>
                </c:pt>
                <c:pt idx="7">
                  <c:v>12</c:v>
                </c:pt>
                <c:pt idx="8">
                  <c:v>7</c:v>
                </c:pt>
                <c:pt idx="9">
                  <c:v>3</c:v>
                </c:pt>
                <c:pt idx="10">
                  <c:v>6</c:v>
                </c:pt>
                <c:pt idx="11">
                  <c:v>5</c:v>
                </c:pt>
                <c:pt idx="12">
                  <c:v>4</c:v>
                </c:pt>
                <c:pt idx="13">
                  <c:v>0</c:v>
                </c:pt>
                <c:pt idx="14">
                  <c:v>0</c:v>
                </c:pt>
              </c:numCache>
            </c:numRef>
          </c:val>
          <c:extLst>
            <c:ext xmlns:c16="http://schemas.microsoft.com/office/drawing/2014/chart" uri="{C3380CC4-5D6E-409C-BE32-E72D297353CC}">
              <c16:uniqueId val="{00000001-65EB-47F6-911E-318B26FC4B3A}"/>
            </c:ext>
          </c:extLst>
        </c:ser>
        <c:dLbls>
          <c:showLegendKey val="0"/>
          <c:showVal val="1"/>
          <c:showCatName val="0"/>
          <c:showSerName val="0"/>
          <c:showPercent val="0"/>
          <c:showBubbleSize val="0"/>
        </c:dLbls>
        <c:gapWidth val="150"/>
        <c:shape val="box"/>
        <c:axId val="89012400"/>
        <c:axId val="89015312"/>
        <c:axId val="0"/>
      </c:bar3DChart>
      <c:catAx>
        <c:axId val="8901240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pl-PL"/>
          </a:p>
        </c:txPr>
        <c:crossAx val="89015312"/>
        <c:crosses val="autoZero"/>
        <c:auto val="1"/>
        <c:lblAlgn val="ctr"/>
        <c:lblOffset val="100"/>
        <c:noMultiLvlLbl val="0"/>
      </c:catAx>
      <c:valAx>
        <c:axId val="89015312"/>
        <c:scaling>
          <c:orientation val="minMax"/>
        </c:scaling>
        <c:delete val="1"/>
        <c:axPos val="l"/>
        <c:numFmt formatCode="General" sourceLinked="1"/>
        <c:majorTickMark val="out"/>
        <c:minorTickMark val="none"/>
        <c:tickLblPos val="nextTo"/>
        <c:crossAx val="890124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chemeClr val="accent1">
                <a:tint val="77000"/>
              </a:schemeClr>
            </a:solidFill>
            <a:ln>
              <a:noFill/>
            </a:ln>
            <a:effectLst/>
            <a:sp3d/>
          </c:spPr>
          <c:invertIfNegative val="0"/>
          <c:dLbls>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pl-PL"/>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Arkusz1!$E$6:$E$20</c:f>
              <c:strCache>
                <c:ptCount val="15"/>
                <c:pt idx="0">
                  <c:v>Karne</c:v>
                </c:pt>
                <c:pt idx="1">
                  <c:v>Cywilne</c:v>
                </c:pt>
                <c:pt idx="2">
                  <c:v>Rodzinne</c:v>
                </c:pt>
                <c:pt idx="3">
                  <c:v>Spadkowe</c:v>
                </c:pt>
                <c:pt idx="4">
                  <c:v>Praca i bezrobocie</c:v>
                </c:pt>
                <c:pt idx="5">
                  <c:v>Świadczenia społeczne</c:v>
                </c:pt>
                <c:pt idx="6">
                  <c:v>Administracyjne</c:v>
                </c:pt>
                <c:pt idx="7">
                  <c:v>Lokalowe i spółdzielcze</c:v>
                </c:pt>
                <c:pt idx="8">
                  <c:v>Finansowe</c:v>
                </c:pt>
                <c:pt idx="9">
                  <c:v>Przemoc wobec kobiet</c:v>
                </c:pt>
                <c:pt idx="10">
                  <c:v>Uchodźcy i cudzoziemcy</c:v>
                </c:pt>
                <c:pt idx="11">
                  <c:v>Niepełnosprawność</c:v>
                </c:pt>
                <c:pt idx="12">
                  <c:v>Służba zdrowia</c:v>
                </c:pt>
                <c:pt idx="13">
                  <c:v>NGO</c:v>
                </c:pt>
                <c:pt idx="14">
                  <c:v>Inne</c:v>
                </c:pt>
              </c:strCache>
            </c:strRef>
          </c:cat>
          <c:val>
            <c:numRef>
              <c:f>Arkusz1!$F$6:$F$20</c:f>
              <c:numCache>
                <c:formatCode>General</c:formatCode>
                <c:ptCount val="15"/>
              </c:numCache>
            </c:numRef>
          </c:val>
          <c:extLst>
            <c:ext xmlns:c16="http://schemas.microsoft.com/office/drawing/2014/chart" uri="{C3380CC4-5D6E-409C-BE32-E72D297353CC}">
              <c16:uniqueId val="{00000000-65EB-47F6-911E-318B26FC4B3A}"/>
            </c:ext>
          </c:extLst>
        </c:ser>
        <c:ser>
          <c:idx val="1"/>
          <c:order val="1"/>
          <c:spPr>
            <a:solidFill>
              <a:schemeClr val="accent1">
                <a:shade val="76000"/>
              </a:schemeClr>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0000"/>
                    </a:solidFill>
                    <a:latin typeface="+mn-lt"/>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Arkusz1!$E$6:$E$20</c:f>
              <c:strCache>
                <c:ptCount val="15"/>
                <c:pt idx="0">
                  <c:v>Karne</c:v>
                </c:pt>
                <c:pt idx="1">
                  <c:v>Cywilne</c:v>
                </c:pt>
                <c:pt idx="2">
                  <c:v>Rodzinne</c:v>
                </c:pt>
                <c:pt idx="3">
                  <c:v>Spadkowe</c:v>
                </c:pt>
                <c:pt idx="4">
                  <c:v>Praca i bezrobocie</c:v>
                </c:pt>
                <c:pt idx="5">
                  <c:v>Świadczenia społeczne</c:v>
                </c:pt>
                <c:pt idx="6">
                  <c:v>Administracyjne</c:v>
                </c:pt>
                <c:pt idx="7">
                  <c:v>Lokalowe i spółdzielcze</c:v>
                </c:pt>
                <c:pt idx="8">
                  <c:v>Finansowe</c:v>
                </c:pt>
                <c:pt idx="9">
                  <c:v>Przemoc wobec kobiet</c:v>
                </c:pt>
                <c:pt idx="10">
                  <c:v>Uchodźcy i cudzoziemcy</c:v>
                </c:pt>
                <c:pt idx="11">
                  <c:v>Niepełnosprawność</c:v>
                </c:pt>
                <c:pt idx="12">
                  <c:v>Służba zdrowia</c:v>
                </c:pt>
                <c:pt idx="13">
                  <c:v>NGO</c:v>
                </c:pt>
                <c:pt idx="14">
                  <c:v>Inne</c:v>
                </c:pt>
              </c:strCache>
            </c:strRef>
          </c:cat>
          <c:val>
            <c:numRef>
              <c:f>Arkusz1!$G$6:$G$20</c:f>
              <c:numCache>
                <c:formatCode>General</c:formatCode>
                <c:ptCount val="15"/>
                <c:pt idx="0">
                  <c:v>37</c:v>
                </c:pt>
                <c:pt idx="1">
                  <c:v>19</c:v>
                </c:pt>
                <c:pt idx="2">
                  <c:v>37</c:v>
                </c:pt>
                <c:pt idx="3">
                  <c:v>21</c:v>
                </c:pt>
                <c:pt idx="4">
                  <c:v>12</c:v>
                </c:pt>
                <c:pt idx="5">
                  <c:v>7</c:v>
                </c:pt>
                <c:pt idx="6">
                  <c:v>16</c:v>
                </c:pt>
                <c:pt idx="7">
                  <c:v>12</c:v>
                </c:pt>
                <c:pt idx="8">
                  <c:v>7</c:v>
                </c:pt>
                <c:pt idx="9">
                  <c:v>3</c:v>
                </c:pt>
                <c:pt idx="10">
                  <c:v>6</c:v>
                </c:pt>
                <c:pt idx="11">
                  <c:v>5</c:v>
                </c:pt>
                <c:pt idx="12">
                  <c:v>4</c:v>
                </c:pt>
                <c:pt idx="13">
                  <c:v>0</c:v>
                </c:pt>
                <c:pt idx="14">
                  <c:v>0</c:v>
                </c:pt>
              </c:numCache>
            </c:numRef>
          </c:val>
          <c:extLst>
            <c:ext xmlns:c16="http://schemas.microsoft.com/office/drawing/2014/chart" uri="{C3380CC4-5D6E-409C-BE32-E72D297353CC}">
              <c16:uniqueId val="{00000001-65EB-47F6-911E-318B26FC4B3A}"/>
            </c:ext>
          </c:extLst>
        </c:ser>
        <c:dLbls>
          <c:showLegendKey val="0"/>
          <c:showVal val="1"/>
          <c:showCatName val="0"/>
          <c:showSerName val="0"/>
          <c:showPercent val="0"/>
          <c:showBubbleSize val="0"/>
        </c:dLbls>
        <c:gapWidth val="150"/>
        <c:shape val="box"/>
        <c:axId val="89012400"/>
        <c:axId val="89015312"/>
        <c:axId val="0"/>
      </c:bar3DChart>
      <c:catAx>
        <c:axId val="8901240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pl-PL"/>
          </a:p>
        </c:txPr>
        <c:crossAx val="89015312"/>
        <c:crosses val="autoZero"/>
        <c:auto val="1"/>
        <c:lblAlgn val="ctr"/>
        <c:lblOffset val="100"/>
        <c:noMultiLvlLbl val="0"/>
      </c:catAx>
      <c:valAx>
        <c:axId val="89015312"/>
        <c:scaling>
          <c:orientation val="minMax"/>
        </c:scaling>
        <c:delete val="1"/>
        <c:axPos val="l"/>
        <c:numFmt formatCode="General" sourceLinked="1"/>
        <c:majorTickMark val="out"/>
        <c:minorTickMark val="none"/>
        <c:tickLblPos val="nextTo"/>
        <c:crossAx val="890124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chemeClr val="accent1">
                <a:tint val="77000"/>
              </a:schemeClr>
            </a:solidFill>
            <a:ln>
              <a:noFill/>
            </a:ln>
            <a:effectLst/>
            <a:sp3d/>
          </c:spPr>
          <c:invertIfNegative val="0"/>
          <c:dLbls>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pl-PL"/>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Arkusz1!$E$6:$E$20</c:f>
              <c:strCache>
                <c:ptCount val="15"/>
                <c:pt idx="0">
                  <c:v>Karne</c:v>
                </c:pt>
                <c:pt idx="1">
                  <c:v>Cywilne</c:v>
                </c:pt>
                <c:pt idx="2">
                  <c:v>Rodzinne</c:v>
                </c:pt>
                <c:pt idx="3">
                  <c:v>Spadkowe</c:v>
                </c:pt>
                <c:pt idx="4">
                  <c:v>Praca i bezrobocie</c:v>
                </c:pt>
                <c:pt idx="5">
                  <c:v>Świadczenia społeczne</c:v>
                </c:pt>
                <c:pt idx="6">
                  <c:v>Administracyjne</c:v>
                </c:pt>
                <c:pt idx="7">
                  <c:v>Lokalowe i spółdzielcze</c:v>
                </c:pt>
                <c:pt idx="8">
                  <c:v>Finansowe</c:v>
                </c:pt>
                <c:pt idx="9">
                  <c:v>Przemoc wobec kobiet</c:v>
                </c:pt>
                <c:pt idx="10">
                  <c:v>Uchodźcy i cudzoziemcy</c:v>
                </c:pt>
                <c:pt idx="11">
                  <c:v>Niepełnosprawność</c:v>
                </c:pt>
                <c:pt idx="12">
                  <c:v>Służba zdrowia</c:v>
                </c:pt>
                <c:pt idx="13">
                  <c:v>NGO</c:v>
                </c:pt>
                <c:pt idx="14">
                  <c:v>Inne</c:v>
                </c:pt>
              </c:strCache>
            </c:strRef>
          </c:cat>
          <c:val>
            <c:numRef>
              <c:f>Arkusz1!$F$6:$F$20</c:f>
              <c:numCache>
                <c:formatCode>General</c:formatCode>
                <c:ptCount val="15"/>
              </c:numCache>
            </c:numRef>
          </c:val>
          <c:extLst>
            <c:ext xmlns:c16="http://schemas.microsoft.com/office/drawing/2014/chart" uri="{C3380CC4-5D6E-409C-BE32-E72D297353CC}">
              <c16:uniqueId val="{00000000-65EB-47F6-911E-318B26FC4B3A}"/>
            </c:ext>
          </c:extLst>
        </c:ser>
        <c:ser>
          <c:idx val="1"/>
          <c:order val="1"/>
          <c:spPr>
            <a:solidFill>
              <a:schemeClr val="accent1">
                <a:shade val="76000"/>
              </a:schemeClr>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0000"/>
                    </a:solidFill>
                    <a:latin typeface="+mn-lt"/>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Arkusz1!$E$6:$E$20</c:f>
              <c:strCache>
                <c:ptCount val="15"/>
                <c:pt idx="0">
                  <c:v>Karne</c:v>
                </c:pt>
                <c:pt idx="1">
                  <c:v>Cywilne</c:v>
                </c:pt>
                <c:pt idx="2">
                  <c:v>Rodzinne</c:v>
                </c:pt>
                <c:pt idx="3">
                  <c:v>Spadkowe</c:v>
                </c:pt>
                <c:pt idx="4">
                  <c:v>Praca i bezrobocie</c:v>
                </c:pt>
                <c:pt idx="5">
                  <c:v>Świadczenia społeczne</c:v>
                </c:pt>
                <c:pt idx="6">
                  <c:v>Administracyjne</c:v>
                </c:pt>
                <c:pt idx="7">
                  <c:v>Lokalowe i spółdzielcze</c:v>
                </c:pt>
                <c:pt idx="8">
                  <c:v>Finansowe</c:v>
                </c:pt>
                <c:pt idx="9">
                  <c:v>Przemoc wobec kobiet</c:v>
                </c:pt>
                <c:pt idx="10">
                  <c:v>Uchodźcy i cudzoziemcy</c:v>
                </c:pt>
                <c:pt idx="11">
                  <c:v>Niepełnosprawność</c:v>
                </c:pt>
                <c:pt idx="12">
                  <c:v>Służba zdrowia</c:v>
                </c:pt>
                <c:pt idx="13">
                  <c:v>NGO</c:v>
                </c:pt>
                <c:pt idx="14">
                  <c:v>Inne</c:v>
                </c:pt>
              </c:strCache>
            </c:strRef>
          </c:cat>
          <c:val>
            <c:numRef>
              <c:f>Arkusz1!$G$6:$G$20</c:f>
              <c:numCache>
                <c:formatCode>General</c:formatCode>
                <c:ptCount val="15"/>
                <c:pt idx="0">
                  <c:v>37</c:v>
                </c:pt>
                <c:pt idx="1">
                  <c:v>19</c:v>
                </c:pt>
                <c:pt idx="2">
                  <c:v>37</c:v>
                </c:pt>
                <c:pt idx="3">
                  <c:v>21</c:v>
                </c:pt>
                <c:pt idx="4">
                  <c:v>12</c:v>
                </c:pt>
                <c:pt idx="5">
                  <c:v>7</c:v>
                </c:pt>
                <c:pt idx="6">
                  <c:v>16</c:v>
                </c:pt>
                <c:pt idx="7">
                  <c:v>12</c:v>
                </c:pt>
                <c:pt idx="8">
                  <c:v>7</c:v>
                </c:pt>
                <c:pt idx="9">
                  <c:v>3</c:v>
                </c:pt>
                <c:pt idx="10">
                  <c:v>6</c:v>
                </c:pt>
                <c:pt idx="11">
                  <c:v>5</c:v>
                </c:pt>
                <c:pt idx="12">
                  <c:v>4</c:v>
                </c:pt>
                <c:pt idx="13">
                  <c:v>0</c:v>
                </c:pt>
                <c:pt idx="14">
                  <c:v>0</c:v>
                </c:pt>
              </c:numCache>
            </c:numRef>
          </c:val>
          <c:extLst>
            <c:ext xmlns:c16="http://schemas.microsoft.com/office/drawing/2014/chart" uri="{C3380CC4-5D6E-409C-BE32-E72D297353CC}">
              <c16:uniqueId val="{00000001-65EB-47F6-911E-318B26FC4B3A}"/>
            </c:ext>
          </c:extLst>
        </c:ser>
        <c:dLbls>
          <c:showLegendKey val="0"/>
          <c:showVal val="1"/>
          <c:showCatName val="0"/>
          <c:showSerName val="0"/>
          <c:showPercent val="0"/>
          <c:showBubbleSize val="0"/>
        </c:dLbls>
        <c:gapWidth val="150"/>
        <c:shape val="box"/>
        <c:axId val="89012400"/>
        <c:axId val="89015312"/>
        <c:axId val="0"/>
      </c:bar3DChart>
      <c:catAx>
        <c:axId val="8901240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pl-PL"/>
          </a:p>
        </c:txPr>
        <c:crossAx val="89015312"/>
        <c:crosses val="autoZero"/>
        <c:auto val="1"/>
        <c:lblAlgn val="ctr"/>
        <c:lblOffset val="100"/>
        <c:noMultiLvlLbl val="0"/>
      </c:catAx>
      <c:valAx>
        <c:axId val="89015312"/>
        <c:scaling>
          <c:orientation val="minMax"/>
        </c:scaling>
        <c:delete val="1"/>
        <c:axPos val="l"/>
        <c:numFmt formatCode="General" sourceLinked="1"/>
        <c:majorTickMark val="out"/>
        <c:minorTickMark val="none"/>
        <c:tickLblPos val="nextTo"/>
        <c:crossAx val="890124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0000"/>
                    </a:solidFill>
                    <a:latin typeface="+mn-lt"/>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Arkusz2!$B$4:$B$22</c:f>
              <c:strCache>
                <c:ptCount val="19"/>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pt idx="13">
                  <c:v>2016/2017</c:v>
                </c:pt>
                <c:pt idx="14">
                  <c:v>2017/2018</c:v>
                </c:pt>
                <c:pt idx="15">
                  <c:v>2018/2019</c:v>
                </c:pt>
                <c:pt idx="16">
                  <c:v>2019/2020</c:v>
                </c:pt>
                <c:pt idx="17">
                  <c:v>2020/2021</c:v>
                </c:pt>
                <c:pt idx="18">
                  <c:v>2021/2022</c:v>
                </c:pt>
              </c:strCache>
            </c:strRef>
          </c:cat>
          <c:val>
            <c:numRef>
              <c:f>Arkusz2!$C$4:$C$22</c:f>
              <c:numCache>
                <c:formatCode>General</c:formatCode>
                <c:ptCount val="19"/>
                <c:pt idx="0">
                  <c:v>533</c:v>
                </c:pt>
                <c:pt idx="1">
                  <c:v>475</c:v>
                </c:pt>
                <c:pt idx="2">
                  <c:v>452</c:v>
                </c:pt>
                <c:pt idx="3">
                  <c:v>249</c:v>
                </c:pt>
                <c:pt idx="4">
                  <c:v>379</c:v>
                </c:pt>
                <c:pt idx="5">
                  <c:v>467</c:v>
                </c:pt>
                <c:pt idx="6">
                  <c:v>599</c:v>
                </c:pt>
                <c:pt idx="7">
                  <c:v>620</c:v>
                </c:pt>
                <c:pt idx="8">
                  <c:v>663</c:v>
                </c:pt>
                <c:pt idx="9">
                  <c:v>603</c:v>
                </c:pt>
                <c:pt idx="10">
                  <c:v>519</c:v>
                </c:pt>
                <c:pt idx="11">
                  <c:v>572</c:v>
                </c:pt>
                <c:pt idx="12">
                  <c:v>447</c:v>
                </c:pt>
                <c:pt idx="13">
                  <c:v>402</c:v>
                </c:pt>
                <c:pt idx="14">
                  <c:v>308</c:v>
                </c:pt>
                <c:pt idx="15">
                  <c:v>229</c:v>
                </c:pt>
                <c:pt idx="16">
                  <c:v>141</c:v>
                </c:pt>
                <c:pt idx="17">
                  <c:v>177</c:v>
                </c:pt>
                <c:pt idx="18">
                  <c:v>186</c:v>
                </c:pt>
              </c:numCache>
            </c:numRef>
          </c:val>
          <c:extLst>
            <c:ext xmlns:c16="http://schemas.microsoft.com/office/drawing/2014/chart" uri="{C3380CC4-5D6E-409C-BE32-E72D297353CC}">
              <c16:uniqueId val="{00000000-2D07-4051-B640-AC6F368B3E66}"/>
            </c:ext>
          </c:extLst>
        </c:ser>
        <c:dLbls>
          <c:showLegendKey val="0"/>
          <c:showVal val="1"/>
          <c:showCatName val="0"/>
          <c:showSerName val="0"/>
          <c:showPercent val="0"/>
          <c:showBubbleSize val="0"/>
        </c:dLbls>
        <c:gapWidth val="150"/>
        <c:shape val="box"/>
        <c:axId val="75583408"/>
        <c:axId val="75579248"/>
        <c:axId val="0"/>
      </c:bar3DChart>
      <c:catAx>
        <c:axId val="7558340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pl-PL"/>
          </a:p>
        </c:txPr>
        <c:crossAx val="75579248"/>
        <c:crosses val="autoZero"/>
        <c:auto val="1"/>
        <c:lblAlgn val="ctr"/>
        <c:lblOffset val="100"/>
        <c:noMultiLvlLbl val="0"/>
      </c:catAx>
      <c:valAx>
        <c:axId val="75579248"/>
        <c:scaling>
          <c:orientation val="minMax"/>
        </c:scaling>
        <c:delete val="1"/>
        <c:axPos val="l"/>
        <c:numFmt formatCode="General" sourceLinked="1"/>
        <c:majorTickMark val="none"/>
        <c:minorTickMark val="none"/>
        <c:tickLblPos val="nextTo"/>
        <c:crossAx val="75583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04861111111111E-2"/>
          <c:y val="7.9365079365079361E-2"/>
          <c:w val="0.88845810185185181"/>
          <c:h val="0.67619047619048533"/>
        </c:manualLayout>
      </c:layout>
      <c:barChart>
        <c:barDir val="col"/>
        <c:grouping val="clustered"/>
        <c:varyColors val="0"/>
        <c:ser>
          <c:idx val="0"/>
          <c:order val="0"/>
          <c:tx>
            <c:strRef>
              <c:f>Sheet1!$A$2</c:f>
              <c:strCache>
                <c:ptCount val="1"/>
                <c:pt idx="0">
                  <c:v>liczba spraw</c:v>
                </c:pt>
              </c:strCache>
            </c:strRef>
          </c:tx>
          <c:spPr>
            <a:solidFill>
              <a:srgbClr val="6699FF"/>
            </a:solidFill>
            <a:ln w="3173">
              <a:solidFill>
                <a:srgbClr val="003366"/>
              </a:solidFill>
              <a:prstDash val="solid"/>
            </a:ln>
            <a:effectLst>
              <a:outerShdw dist="35921" dir="2700000" algn="br">
                <a:srgbClr val="000000"/>
              </a:outerShdw>
            </a:effectLst>
          </c:spPr>
          <c:invertIfNegative val="0"/>
          <c:dLbls>
            <c:spPr>
              <a:noFill/>
              <a:ln w="25170">
                <a:noFill/>
              </a:ln>
            </c:spPr>
            <c:txPr>
              <a:bodyPr/>
              <a:lstStyle/>
              <a:p>
                <a:pPr>
                  <a:defRPr sz="894"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Sheet1!$B$1:$V$1</c:f>
              <c:strCache>
                <c:ptCount val="21"/>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pt idx="13">
                  <c:v>2016/2017</c:v>
                </c:pt>
                <c:pt idx="14">
                  <c:v>2017/2018</c:v>
                </c:pt>
                <c:pt idx="15">
                  <c:v>2018/2019</c:v>
                </c:pt>
                <c:pt idx="16">
                  <c:v>2019/2020</c:v>
                </c:pt>
                <c:pt idx="17">
                  <c:v>2020/2021</c:v>
                </c:pt>
                <c:pt idx="18">
                  <c:v>2021/2022</c:v>
                </c:pt>
                <c:pt idx="19">
                  <c:v>2022/2023</c:v>
                </c:pt>
                <c:pt idx="20">
                  <c:v>2023/2024</c:v>
                </c:pt>
              </c:strCache>
            </c:strRef>
          </c:cat>
          <c:val>
            <c:numRef>
              <c:f>Sheet1!$B$2:$V$2</c:f>
              <c:numCache>
                <c:formatCode>General</c:formatCode>
                <c:ptCount val="21"/>
                <c:pt idx="0">
                  <c:v>64</c:v>
                </c:pt>
                <c:pt idx="1">
                  <c:v>65</c:v>
                </c:pt>
                <c:pt idx="2">
                  <c:v>120</c:v>
                </c:pt>
                <c:pt idx="3">
                  <c:v>121</c:v>
                </c:pt>
                <c:pt idx="4">
                  <c:v>176</c:v>
                </c:pt>
                <c:pt idx="5">
                  <c:v>191</c:v>
                </c:pt>
                <c:pt idx="6">
                  <c:v>167</c:v>
                </c:pt>
                <c:pt idx="7">
                  <c:v>307</c:v>
                </c:pt>
                <c:pt idx="8">
                  <c:v>392</c:v>
                </c:pt>
                <c:pt idx="9">
                  <c:v>428</c:v>
                </c:pt>
                <c:pt idx="10">
                  <c:v>407</c:v>
                </c:pt>
                <c:pt idx="11">
                  <c:v>364</c:v>
                </c:pt>
                <c:pt idx="12">
                  <c:v>321</c:v>
                </c:pt>
                <c:pt idx="13">
                  <c:v>251</c:v>
                </c:pt>
                <c:pt idx="14">
                  <c:v>237</c:v>
                </c:pt>
                <c:pt idx="15">
                  <c:v>174</c:v>
                </c:pt>
                <c:pt idx="16">
                  <c:v>130</c:v>
                </c:pt>
                <c:pt idx="17">
                  <c:v>142</c:v>
                </c:pt>
                <c:pt idx="18">
                  <c:v>185</c:v>
                </c:pt>
                <c:pt idx="19">
                  <c:v>193</c:v>
                </c:pt>
                <c:pt idx="20">
                  <c:v>103</c:v>
                </c:pt>
              </c:numCache>
            </c:numRef>
          </c:val>
          <c:extLst>
            <c:ext xmlns:c16="http://schemas.microsoft.com/office/drawing/2014/chart" uri="{C3380CC4-5D6E-409C-BE32-E72D297353CC}">
              <c16:uniqueId val="{00000000-FCBB-4F38-9845-68282B31D9A9}"/>
            </c:ext>
          </c:extLst>
        </c:ser>
        <c:dLbls>
          <c:showLegendKey val="0"/>
          <c:showVal val="1"/>
          <c:showCatName val="0"/>
          <c:showSerName val="0"/>
          <c:showPercent val="0"/>
          <c:showBubbleSize val="0"/>
        </c:dLbls>
        <c:gapWidth val="150"/>
        <c:axId val="431831840"/>
        <c:axId val="429266304"/>
      </c:barChart>
      <c:catAx>
        <c:axId val="431831840"/>
        <c:scaling>
          <c:orientation val="minMax"/>
        </c:scaling>
        <c:delete val="0"/>
        <c:axPos val="b"/>
        <c:numFmt formatCode="General" sourceLinked="1"/>
        <c:majorTickMark val="out"/>
        <c:minorTickMark val="none"/>
        <c:tickLblPos val="nextTo"/>
        <c:spPr>
          <a:ln w="3145">
            <a:solidFill>
              <a:schemeClr val="tx1"/>
            </a:solidFill>
            <a:prstDash val="solid"/>
          </a:ln>
        </c:spPr>
        <c:txPr>
          <a:bodyPr rot="-2700000" vert="horz"/>
          <a:lstStyle/>
          <a:p>
            <a:pPr>
              <a:defRPr sz="993" b="1" i="0" u="none" strike="noStrike" baseline="0">
                <a:solidFill>
                  <a:schemeClr val="tx1"/>
                </a:solidFill>
                <a:latin typeface="Arial"/>
                <a:ea typeface="Arial"/>
                <a:cs typeface="Arial"/>
              </a:defRPr>
            </a:pPr>
            <a:endParaRPr lang="pl-PL"/>
          </a:p>
        </c:txPr>
        <c:crossAx val="429266304"/>
        <c:crosses val="autoZero"/>
        <c:auto val="1"/>
        <c:lblAlgn val="ctr"/>
        <c:lblOffset val="100"/>
        <c:tickLblSkip val="1"/>
        <c:tickMarkSkip val="1"/>
        <c:noMultiLvlLbl val="0"/>
      </c:catAx>
      <c:valAx>
        <c:axId val="429266304"/>
        <c:scaling>
          <c:orientation val="minMax"/>
        </c:scaling>
        <c:delete val="1"/>
        <c:axPos val="l"/>
        <c:numFmt formatCode="General" sourceLinked="1"/>
        <c:majorTickMark val="out"/>
        <c:minorTickMark val="none"/>
        <c:tickLblPos val="nextTo"/>
        <c:crossAx val="431831840"/>
        <c:crosses val="autoZero"/>
        <c:crossBetween val="between"/>
      </c:valAx>
      <c:spPr>
        <a:noFill/>
        <a:ln w="25387">
          <a:noFill/>
        </a:ln>
      </c:spPr>
    </c:plotArea>
    <c:plotVisOnly val="1"/>
    <c:dispBlanksAs val="gap"/>
    <c:showDLblsOverMax val="0"/>
  </c:chart>
  <c:spPr>
    <a:noFill/>
    <a:ln>
      <a:noFill/>
    </a:ln>
  </c:spPr>
  <c:txPr>
    <a:bodyPr/>
    <a:lstStyle/>
    <a:p>
      <a:pPr>
        <a:defRPr sz="894" b="1" i="0" u="none" strike="noStrike" baseline="0">
          <a:solidFill>
            <a:schemeClr val="tx1"/>
          </a:solidFill>
          <a:latin typeface="Arial"/>
          <a:ea typeface="Arial"/>
          <a:cs typeface="Arial"/>
        </a:defRPr>
      </a:pPr>
      <a:endParaRPr lang="pl-PL"/>
    </a:p>
  </c:txPr>
  <c:externalData r:id="rId1">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2682870370370374E-2"/>
          <c:y val="7.2289156626506021E-2"/>
          <c:w val="0.88890925925925923"/>
          <c:h val="0.69277108433734935"/>
        </c:manualLayout>
      </c:layout>
      <c:lineChart>
        <c:grouping val="standard"/>
        <c:varyColors val="0"/>
        <c:ser>
          <c:idx val="0"/>
          <c:order val="0"/>
          <c:tx>
            <c:strRef>
              <c:f>Sheet1!$A$2</c:f>
              <c:strCache>
                <c:ptCount val="1"/>
                <c:pt idx="0">
                  <c:v>studenci</c:v>
                </c:pt>
              </c:strCache>
            </c:strRef>
          </c:tx>
          <c:spPr>
            <a:ln w="25170">
              <a:solidFill>
                <a:srgbClr val="3366FF"/>
              </a:solidFill>
              <a:prstDash val="solid"/>
            </a:ln>
          </c:spPr>
          <c:marker>
            <c:symbol val="circle"/>
            <c:size val="2"/>
            <c:spPr>
              <a:solidFill>
                <a:srgbClr val="6699FF"/>
              </a:solidFill>
              <a:ln>
                <a:solidFill>
                  <a:srgbClr val="0066CC"/>
                </a:solidFill>
                <a:prstDash val="solid"/>
              </a:ln>
              <a:effectLst>
                <a:outerShdw dist="35921" dir="2700000" algn="br">
                  <a:srgbClr val="000000"/>
                </a:outerShdw>
              </a:effectLst>
            </c:spPr>
          </c:marker>
          <c:dLbls>
            <c:spPr>
              <a:noFill/>
              <a:ln>
                <a:noFill/>
              </a:ln>
              <a:effectLst/>
            </c:spPr>
            <c:txPr>
              <a:bodyPr wrap="square" lIns="38100" tIns="19050" rIns="38100" bIns="19050" anchor="ctr">
                <a:spAutoFit/>
              </a:bodyPr>
              <a:lstStyle/>
              <a:p>
                <a:pPr>
                  <a:defRPr sz="1000" baseline="0"/>
                </a:pPr>
                <a:endParaRPr lang="pl-P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Sheet1!$B$1:$V$1</c:f>
              <c:strCache>
                <c:ptCount val="21"/>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pt idx="13">
                  <c:v>2016/2017</c:v>
                </c:pt>
                <c:pt idx="14">
                  <c:v>2017/2018</c:v>
                </c:pt>
                <c:pt idx="15">
                  <c:v>2018/2019</c:v>
                </c:pt>
                <c:pt idx="16">
                  <c:v>2019/2020</c:v>
                </c:pt>
                <c:pt idx="17">
                  <c:v>2020/2021</c:v>
                </c:pt>
                <c:pt idx="18">
                  <c:v>2021/2022</c:v>
                </c:pt>
                <c:pt idx="19">
                  <c:v>2022/2023</c:v>
                </c:pt>
                <c:pt idx="20">
                  <c:v>2023/2024</c:v>
                </c:pt>
              </c:strCache>
            </c:strRef>
          </c:cat>
          <c:val>
            <c:numRef>
              <c:f>Sheet1!$B$2:$V$2</c:f>
              <c:numCache>
                <c:formatCode>General</c:formatCode>
                <c:ptCount val="21"/>
                <c:pt idx="0">
                  <c:v>20</c:v>
                </c:pt>
                <c:pt idx="1">
                  <c:v>15</c:v>
                </c:pt>
                <c:pt idx="2">
                  <c:v>14</c:v>
                </c:pt>
                <c:pt idx="3">
                  <c:v>17</c:v>
                </c:pt>
                <c:pt idx="4">
                  <c:v>20</c:v>
                </c:pt>
                <c:pt idx="5">
                  <c:v>265</c:v>
                </c:pt>
                <c:pt idx="6">
                  <c:v>167</c:v>
                </c:pt>
                <c:pt idx="7">
                  <c:v>188</c:v>
                </c:pt>
                <c:pt idx="8">
                  <c:v>149</c:v>
                </c:pt>
                <c:pt idx="9">
                  <c:v>111</c:v>
                </c:pt>
                <c:pt idx="10">
                  <c:v>167</c:v>
                </c:pt>
                <c:pt idx="11">
                  <c:v>214</c:v>
                </c:pt>
                <c:pt idx="12">
                  <c:v>137</c:v>
                </c:pt>
                <c:pt idx="13">
                  <c:v>174</c:v>
                </c:pt>
                <c:pt idx="14">
                  <c:v>230</c:v>
                </c:pt>
                <c:pt idx="15">
                  <c:v>101</c:v>
                </c:pt>
                <c:pt idx="16">
                  <c:v>111</c:v>
                </c:pt>
                <c:pt idx="17">
                  <c:v>92</c:v>
                </c:pt>
                <c:pt idx="18">
                  <c:v>69</c:v>
                </c:pt>
                <c:pt idx="19">
                  <c:v>72</c:v>
                </c:pt>
                <c:pt idx="20">
                  <c:v>64</c:v>
                </c:pt>
              </c:numCache>
            </c:numRef>
          </c:val>
          <c:smooth val="1"/>
          <c:extLst>
            <c:ext xmlns:c16="http://schemas.microsoft.com/office/drawing/2014/chart" uri="{C3380CC4-5D6E-409C-BE32-E72D297353CC}">
              <c16:uniqueId val="{00000012-E809-4B40-8615-AEF38511F3B6}"/>
            </c:ext>
          </c:extLst>
        </c:ser>
        <c:ser>
          <c:idx val="1"/>
          <c:order val="1"/>
          <c:tx>
            <c:strRef>
              <c:f>Sheet1!$A$3</c:f>
              <c:strCache>
                <c:ptCount val="1"/>
                <c:pt idx="0">
                  <c:v>opiekunowie</c:v>
                </c:pt>
              </c:strCache>
            </c:strRef>
          </c:tx>
          <c:spPr>
            <a:ln w="25170">
              <a:solidFill>
                <a:schemeClr val="tx1"/>
              </a:solidFill>
              <a:prstDash val="solid"/>
            </a:ln>
          </c:spPr>
          <c:marker>
            <c:symbol val="circle"/>
            <c:size val="2"/>
            <c:spPr>
              <a:solidFill>
                <a:srgbClr val="3366CC"/>
              </a:solidFill>
              <a:ln>
                <a:solidFill>
                  <a:srgbClr val="003366"/>
                </a:solidFill>
                <a:prstDash val="solid"/>
              </a:ln>
              <a:effectLst>
                <a:outerShdw dist="35921" dir="2700000" algn="br">
                  <a:srgbClr val="000000"/>
                </a:outerShdw>
              </a:effectLst>
            </c:spPr>
          </c:marker>
          <c:dLbls>
            <c:spPr>
              <a:noFill/>
              <a:ln>
                <a:noFill/>
              </a:ln>
              <a:effectLst/>
            </c:spPr>
            <c:txPr>
              <a:bodyPr wrap="square" lIns="38100" tIns="19050" rIns="38100" bIns="19050" anchor="ctr">
                <a:spAutoFit/>
              </a:bodyPr>
              <a:lstStyle/>
              <a:p>
                <a:pPr>
                  <a:defRPr sz="1000" baseline="0"/>
                </a:pPr>
                <a:endParaRPr lang="pl-P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Sheet1!$B$1:$V$1</c:f>
              <c:strCache>
                <c:ptCount val="21"/>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pt idx="13">
                  <c:v>2016/2017</c:v>
                </c:pt>
                <c:pt idx="14">
                  <c:v>2017/2018</c:v>
                </c:pt>
                <c:pt idx="15">
                  <c:v>2018/2019</c:v>
                </c:pt>
                <c:pt idx="16">
                  <c:v>2019/2020</c:v>
                </c:pt>
                <c:pt idx="17">
                  <c:v>2020/2021</c:v>
                </c:pt>
                <c:pt idx="18">
                  <c:v>2021/2022</c:v>
                </c:pt>
                <c:pt idx="19">
                  <c:v>2022/2023</c:v>
                </c:pt>
                <c:pt idx="20">
                  <c:v>2023/2024</c:v>
                </c:pt>
              </c:strCache>
            </c:strRef>
          </c:cat>
          <c:val>
            <c:numRef>
              <c:f>Sheet1!$B$3:$V$3</c:f>
              <c:numCache>
                <c:formatCode>General</c:formatCode>
                <c:ptCount val="21"/>
                <c:pt idx="0">
                  <c:v>2</c:v>
                </c:pt>
                <c:pt idx="1">
                  <c:v>2</c:v>
                </c:pt>
                <c:pt idx="2">
                  <c:v>2</c:v>
                </c:pt>
                <c:pt idx="3">
                  <c:v>2</c:v>
                </c:pt>
                <c:pt idx="4">
                  <c:v>10</c:v>
                </c:pt>
                <c:pt idx="5">
                  <c:v>8</c:v>
                </c:pt>
                <c:pt idx="6">
                  <c:v>6</c:v>
                </c:pt>
                <c:pt idx="7">
                  <c:v>5</c:v>
                </c:pt>
                <c:pt idx="8">
                  <c:v>5</c:v>
                </c:pt>
                <c:pt idx="9">
                  <c:v>5</c:v>
                </c:pt>
                <c:pt idx="10">
                  <c:v>8</c:v>
                </c:pt>
                <c:pt idx="11">
                  <c:v>10</c:v>
                </c:pt>
                <c:pt idx="12">
                  <c:v>9</c:v>
                </c:pt>
                <c:pt idx="13">
                  <c:v>12</c:v>
                </c:pt>
                <c:pt idx="14">
                  <c:v>16</c:v>
                </c:pt>
                <c:pt idx="15">
                  <c:v>38</c:v>
                </c:pt>
                <c:pt idx="16">
                  <c:v>35</c:v>
                </c:pt>
                <c:pt idx="17">
                  <c:v>35</c:v>
                </c:pt>
                <c:pt idx="18">
                  <c:v>29</c:v>
                </c:pt>
                <c:pt idx="19">
                  <c:v>39</c:v>
                </c:pt>
                <c:pt idx="20">
                  <c:v>39</c:v>
                </c:pt>
              </c:numCache>
            </c:numRef>
          </c:val>
          <c:smooth val="1"/>
          <c:extLst>
            <c:ext xmlns:c16="http://schemas.microsoft.com/office/drawing/2014/chart" uri="{C3380CC4-5D6E-409C-BE32-E72D297353CC}">
              <c16:uniqueId val="{00000025-E809-4B40-8615-AEF38511F3B6}"/>
            </c:ext>
          </c:extLst>
        </c:ser>
        <c:dLbls>
          <c:dLblPos val="t"/>
          <c:showLegendKey val="0"/>
          <c:showVal val="1"/>
          <c:showCatName val="0"/>
          <c:showSerName val="0"/>
          <c:showPercent val="0"/>
          <c:showBubbleSize val="0"/>
        </c:dLbls>
        <c:upDownBars>
          <c:gapWidth val="150"/>
          <c:upBars>
            <c:spPr>
              <a:solidFill>
                <a:schemeClr val="bg1"/>
              </a:solidFill>
              <a:ln w="3147">
                <a:solidFill>
                  <a:schemeClr val="tx1"/>
                </a:solidFill>
                <a:prstDash val="solid"/>
              </a:ln>
            </c:spPr>
          </c:upBars>
          <c:downBars>
            <c:spPr>
              <a:noFill/>
              <a:ln w="9440">
                <a:noFill/>
              </a:ln>
            </c:spPr>
          </c:downBars>
        </c:upDownBars>
        <c:marker val="1"/>
        <c:smooth val="0"/>
        <c:axId val="429267872"/>
        <c:axId val="429269832"/>
      </c:lineChart>
      <c:catAx>
        <c:axId val="429267872"/>
        <c:scaling>
          <c:orientation val="minMax"/>
        </c:scaling>
        <c:delete val="0"/>
        <c:axPos val="b"/>
        <c:numFmt formatCode="General" sourceLinked="0"/>
        <c:majorTickMark val="out"/>
        <c:minorTickMark val="none"/>
        <c:tickLblPos val="nextTo"/>
        <c:spPr>
          <a:ln w="3147">
            <a:solidFill>
              <a:schemeClr val="tx1"/>
            </a:solidFill>
            <a:prstDash val="solid"/>
          </a:ln>
        </c:spPr>
        <c:txPr>
          <a:bodyPr rot="-2700000" vert="horz"/>
          <a:lstStyle/>
          <a:p>
            <a:pPr>
              <a:defRPr sz="990" b="1" i="0" u="none" strike="noStrike" baseline="0">
                <a:solidFill>
                  <a:schemeClr val="tx1"/>
                </a:solidFill>
                <a:latin typeface="Arial"/>
                <a:ea typeface="Arial"/>
                <a:cs typeface="Arial"/>
              </a:defRPr>
            </a:pPr>
            <a:endParaRPr lang="pl-PL"/>
          </a:p>
        </c:txPr>
        <c:crossAx val="429269832"/>
        <c:crosses val="autoZero"/>
        <c:auto val="1"/>
        <c:lblAlgn val="ctr"/>
        <c:lblOffset val="100"/>
        <c:tickLblSkip val="1"/>
        <c:tickMarkSkip val="1"/>
        <c:noMultiLvlLbl val="0"/>
      </c:catAx>
      <c:valAx>
        <c:axId val="429269832"/>
        <c:scaling>
          <c:orientation val="minMax"/>
          <c:min val="0"/>
        </c:scaling>
        <c:delete val="1"/>
        <c:axPos val="l"/>
        <c:numFmt formatCode="General" sourceLinked="1"/>
        <c:majorTickMark val="out"/>
        <c:minorTickMark val="none"/>
        <c:tickLblPos val="nextTo"/>
        <c:crossAx val="429267872"/>
        <c:crosses val="autoZero"/>
        <c:crossBetween val="between"/>
      </c:valAx>
      <c:spPr>
        <a:noFill/>
        <a:ln w="25383">
          <a:noFill/>
        </a:ln>
      </c:spPr>
    </c:plotArea>
    <c:plotVisOnly val="1"/>
    <c:dispBlanksAs val="gap"/>
    <c:showDLblsOverMax val="0"/>
  </c:chart>
  <c:spPr>
    <a:noFill/>
    <a:ln>
      <a:noFill/>
    </a:ln>
  </c:spPr>
  <c:txPr>
    <a:bodyPr/>
    <a:lstStyle/>
    <a:p>
      <a:pPr>
        <a:defRPr sz="890" b="1" i="0" u="none" strike="noStrike" baseline="0">
          <a:solidFill>
            <a:schemeClr val="tx1"/>
          </a:solidFill>
          <a:latin typeface="Arial"/>
          <a:ea typeface="Arial"/>
          <a:cs typeface="Arial"/>
        </a:defRPr>
      </a:pPr>
      <a:endParaRPr lang="pl-PL"/>
    </a:p>
  </c:txPr>
  <c:externalData r:id="rId1">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Arkusz1!$B$5:$B$31</cx:f>
        <cx:lvl ptCount="27"/>
      </cx:strDim>
      <cx:numDim type="val">
        <cx:f>Arkusz1!$D$5:$D$31</cx:f>
        <cx:lvl ptCount="27" formatCode="Standardowy"/>
      </cx:numDim>
    </cx:data>
  </cx:chartData>
  <cx:chart>
    <cx:title pos="t" align="ctr" overlay="0">
      <cx:tx>
        <cx:txData>
          <cx:v>Tytuł wykresu</cx:v>
        </cx:txData>
      </cx:tx>
      <cx:txPr>
        <a:bodyPr rot="0" spcFirstLastPara="1" vertOverflow="ellipsis" vert="horz" wrap="square" lIns="38100" tIns="19050" rIns="38100" bIns="19050" anchor="ctr" anchorCtr="1" compatLnSpc="0"/>
        <a:lstStyle/>
        <a:p>
          <a:pPr algn="ctr" rtl="0">
            <a:defRPr sz="1800" b="0" i="0" u="none" strike="noStrike" kern="1200" cap="none" spc="50" baseline="0">
              <a:solidFill>
                <a:sysClr val="windowText" lastClr="000000">
                  <a:lumMod val="65000"/>
                  <a:lumOff val="35000"/>
                </a:sysClr>
              </a:solidFill>
              <a:latin typeface="+mn-lt"/>
              <a:ea typeface="+mn-ea"/>
              <a:cs typeface="+mn-cs"/>
            </a:defRPr>
          </a:pPr>
          <a:r>
            <a:rPr kumimoji="0" lang="pl-PL" sz="1800" b="0" i="0" u="none" strike="noStrike" kern="1200" cap="none" spc="50" normalizeH="0" baseline="0" noProof="0">
              <a:ln>
                <a:noFill/>
              </a:ln>
              <a:solidFill>
                <a:sysClr val="windowText" lastClr="000000">
                  <a:lumMod val="65000"/>
                  <a:lumOff val="35000"/>
                </a:sysClr>
              </a:solidFill>
              <a:effectLst/>
              <a:uLnTx/>
              <a:uFillTx/>
              <a:latin typeface="Calibri" panose="020F0502020204030204"/>
            </a:rPr>
            <a:t>Tytuł wykresu</a:t>
          </a:r>
        </a:p>
      </cx:txPr>
    </cx:title>
    <cx:plotArea>
      <cx:plotAreaRegion>
        <cx:series layoutId="clusteredColumn" uniqueId="{F9AB1CF0-3819-4E79-99FF-14AC453BC3AB}" formatIdx="1">
          <cx:dataId val="0"/>
          <cx:layoutPr>
            <cx:binning intervalClosed="r"/>
          </cx:layoutPr>
        </cx:series>
      </cx:plotAreaRegion>
      <cx:axis id="0">
        <cx:catScaling gapWidth="1.63999999"/>
        <cx:tickLabels/>
      </cx:axis>
      <cx:axis id="1">
        <cx:valScaling/>
        <cx:tickLabels/>
      </cx:axis>
    </cx:plotArea>
    <cx:legend pos="t" align="ctr" overlay="0"/>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withinLinearReversed" id="21">
  <a:schemeClr val="accent1"/>
</cs:colorStyle>
</file>

<file path=ppt/charts/colors11.xml><?xml version="1.0" encoding="utf-8"?>
<cs:colorStyle xmlns:cs="http://schemas.microsoft.com/office/drawing/2012/chartStyle" xmlns:a="http://schemas.openxmlformats.org/drawingml/2006/main" meth="withinLinearReversed" id="21">
  <a:schemeClr val="accent1"/>
</cs:colorStyle>
</file>

<file path=ppt/charts/colors12.xml><?xml version="1.0" encoding="utf-8"?>
<cs:colorStyle xmlns:cs="http://schemas.microsoft.com/office/drawing/2012/chartStyle" xmlns:a="http://schemas.openxmlformats.org/drawingml/2006/main" meth="withinLinearReversed" id="21">
  <a:schemeClr val="accent1"/>
</cs:colorStyle>
</file>

<file path=ppt/charts/colors13.xml><?xml version="1.0" encoding="utf-8"?>
<cs:colorStyle xmlns:cs="http://schemas.microsoft.com/office/drawing/2012/chartStyle" xmlns:a="http://schemas.openxmlformats.org/drawingml/2006/main" meth="withinLinearReversed" id="21">
  <a:schemeClr val="accent1"/>
</cs:colorStyle>
</file>

<file path=ppt/charts/colors14.xml><?xml version="1.0" encoding="utf-8"?>
<cs:colorStyle xmlns:cs="http://schemas.microsoft.com/office/drawing/2012/chartStyle" xmlns:a="http://schemas.openxmlformats.org/drawingml/2006/main" meth="withinLinearReversed" id="21">
  <a:schemeClr val="accent1"/>
</cs:colorStyle>
</file>

<file path=ppt/charts/colors15.xml><?xml version="1.0" encoding="utf-8"?>
<cs:colorStyle xmlns:cs="http://schemas.microsoft.com/office/drawing/2012/chartStyle" xmlns:a="http://schemas.openxmlformats.org/drawingml/2006/main" meth="withinLinearReversed" id="21">
  <a:schemeClr val="accent1"/>
</cs:colorStyle>
</file>

<file path=ppt/charts/colors16.xml><?xml version="1.0" encoding="utf-8"?>
<cs:colorStyle xmlns:cs="http://schemas.microsoft.com/office/drawing/2012/chartStyle" xmlns:a="http://schemas.openxmlformats.org/drawingml/2006/main" meth="withinLinearReversed" id="21">
  <a:schemeClr val="accent1"/>
</cs:colorStyle>
</file>

<file path=ppt/charts/colors17.xml><?xml version="1.0" encoding="utf-8"?>
<cs:colorStyle xmlns:cs="http://schemas.microsoft.com/office/drawing/2012/chartStyle" xmlns:a="http://schemas.openxmlformats.org/drawingml/2006/main" meth="withinLinearReversed" id="21">
  <a:schemeClr val="accent1"/>
</cs:colorStyle>
</file>

<file path=ppt/charts/colors18.xml><?xml version="1.0" encoding="utf-8"?>
<cs:colorStyle xmlns:cs="http://schemas.microsoft.com/office/drawing/2012/chartStyle" xmlns:a="http://schemas.openxmlformats.org/drawingml/2006/main" meth="withinLinearReversed" id="21">
  <a:schemeClr val="accent1"/>
</cs:colorStyle>
</file>

<file path=ppt/charts/colors19.xml><?xml version="1.0" encoding="utf-8"?>
<cs:colorStyle xmlns:cs="http://schemas.microsoft.com/office/drawing/2012/chartStyle" xmlns:a="http://schemas.openxmlformats.org/drawingml/2006/main" meth="withinLinearReversed" id="21">
  <a:schemeClr val="accent1"/>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withinLinearReversed" id="21">
  <a:schemeClr val="accent1"/>
</cs:colorStyle>
</file>

<file path=ppt/charts/colors21.xml><?xml version="1.0" encoding="utf-8"?>
<cs:colorStyle xmlns:cs="http://schemas.microsoft.com/office/drawing/2012/chartStyle" xmlns:a="http://schemas.openxmlformats.org/drawingml/2006/main" meth="withinLinear" id="17">
  <a:schemeClr val="accent4"/>
</cs:colorStyle>
</file>

<file path=ppt/charts/colors22.xml><?xml version="1.0" encoding="utf-8"?>
<cs:colorStyle xmlns:cs="http://schemas.microsoft.com/office/drawing/2012/chartStyle" xmlns:a="http://schemas.openxmlformats.org/drawingml/2006/main" meth="withinLinearReversed" id="21">
  <a:schemeClr val="accent1"/>
</cs:colorStyle>
</file>

<file path=ppt/charts/colors23.xml><?xml version="1.0" encoding="utf-8"?>
<cs:colorStyle xmlns:cs="http://schemas.microsoft.com/office/drawing/2012/chartStyle" xmlns:a="http://schemas.openxmlformats.org/drawingml/2006/main" meth="withinLinearReversed" id="21">
  <a:schemeClr val="accent1"/>
</cs:colorStyle>
</file>

<file path=ppt/charts/colors24.xml><?xml version="1.0" encoding="utf-8"?>
<cs:colorStyle xmlns:cs="http://schemas.microsoft.com/office/drawing/2012/chartStyle" xmlns:a="http://schemas.openxmlformats.org/drawingml/2006/main" meth="withinLinearReversed" id="21">
  <a:schemeClr val="accent1"/>
</cs:colorStyle>
</file>

<file path=ppt/charts/colors25.xml><?xml version="1.0" encoding="utf-8"?>
<cs:colorStyle xmlns:cs="http://schemas.microsoft.com/office/drawing/2012/chartStyle" xmlns:a="http://schemas.openxmlformats.org/drawingml/2006/main" meth="withinLinearReversed" id="21">
  <a:schemeClr val="accent1"/>
</cs:colorStyle>
</file>

<file path=ppt/charts/colors26.xml><?xml version="1.0" encoding="utf-8"?>
<cs:colorStyle xmlns:cs="http://schemas.microsoft.com/office/drawing/2012/chartStyle" xmlns:a="http://schemas.openxmlformats.org/drawingml/2006/main" meth="withinLinearReversed" id="21">
  <a:schemeClr val="accent1"/>
</cs:colorStyle>
</file>

<file path=ppt/charts/colors27.xml><?xml version="1.0" encoding="utf-8"?>
<cs:colorStyle xmlns:cs="http://schemas.microsoft.com/office/drawing/2012/chartStyle" xmlns:a="http://schemas.openxmlformats.org/drawingml/2006/main" meth="withinLinearReversed" id="21">
  <a:schemeClr val="accent1"/>
</cs:colorStyle>
</file>

<file path=ppt/charts/colors28.xml><?xml version="1.0" encoding="utf-8"?>
<cs:colorStyle xmlns:cs="http://schemas.microsoft.com/office/drawing/2012/chartStyle" xmlns:a="http://schemas.openxmlformats.org/drawingml/2006/main" meth="withinLinearReversed" id="21">
  <a:schemeClr val="accent1"/>
</cs:colorStyle>
</file>

<file path=ppt/charts/colors29.xml><?xml version="1.0" encoding="utf-8"?>
<cs:colorStyle xmlns:cs="http://schemas.microsoft.com/office/drawing/2012/chartStyle" xmlns:a="http://schemas.openxmlformats.org/drawingml/2006/main" meth="withinLinearReversed" id="21">
  <a:schemeClr val="accent1"/>
</cs:colorStyle>
</file>

<file path=ppt/charts/colors3.xml><?xml version="1.0" encoding="utf-8"?>
<cs:colorStyle xmlns:cs="http://schemas.microsoft.com/office/drawing/2012/chartStyle" xmlns:a="http://schemas.openxmlformats.org/drawingml/2006/main" meth="withinLinear" id="14">
  <a:schemeClr val="accent1"/>
</cs:colorStyle>
</file>

<file path=ppt/charts/colors30.xml><?xml version="1.0" encoding="utf-8"?>
<cs:colorStyle xmlns:cs="http://schemas.microsoft.com/office/drawing/2012/chartStyle" xmlns:a="http://schemas.openxmlformats.org/drawingml/2006/main" meth="withinLinearReversed" id="21">
  <a:schemeClr val="accent1"/>
</cs:colorStyle>
</file>

<file path=ppt/charts/colors31.xml><?xml version="1.0" encoding="utf-8"?>
<cs:colorStyle xmlns:cs="http://schemas.microsoft.com/office/drawing/2012/chartStyle" xmlns:a="http://schemas.openxmlformats.org/drawingml/2006/main" meth="withinLinearReversed" id="21">
  <a:schemeClr val="accent1"/>
</cs:colorStyle>
</file>

<file path=ppt/charts/colors32.xml><?xml version="1.0" encoding="utf-8"?>
<cs:colorStyle xmlns:cs="http://schemas.microsoft.com/office/drawing/2012/chartStyle" xmlns:a="http://schemas.openxmlformats.org/drawingml/2006/main" meth="withinLinearReversed" id="21">
  <a:schemeClr val="accent1"/>
</cs:colorStyle>
</file>

<file path=ppt/charts/colors4.xml><?xml version="1.0" encoding="utf-8"?>
<cs:colorStyle xmlns:cs="http://schemas.microsoft.com/office/drawing/2012/chartStyle" xmlns:a="http://schemas.openxmlformats.org/drawingml/2006/main" meth="withinLinearReversed" id="21">
  <a:schemeClr val="accent1"/>
</cs:colorStyle>
</file>

<file path=ppt/charts/colors5.xml><?xml version="1.0" encoding="utf-8"?>
<cs:colorStyle xmlns:cs="http://schemas.microsoft.com/office/drawing/2012/chartStyle" xmlns:a="http://schemas.openxmlformats.org/drawingml/2006/main" meth="withinLinearReversed" id="21">
  <a:schemeClr val="accent1"/>
</cs:colorStyle>
</file>

<file path=ppt/charts/colors6.xml><?xml version="1.0" encoding="utf-8"?>
<cs:colorStyle xmlns:cs="http://schemas.microsoft.com/office/drawing/2012/chartStyle" xmlns:a="http://schemas.openxmlformats.org/drawingml/2006/main" meth="withinLinearReversed" id="21">
  <a:schemeClr val="accent1"/>
</cs:colorStyle>
</file>

<file path=ppt/charts/colors7.xml><?xml version="1.0" encoding="utf-8"?>
<cs:colorStyle xmlns:cs="http://schemas.microsoft.com/office/drawing/2012/chartStyle" xmlns:a="http://schemas.openxmlformats.org/drawingml/2006/main" meth="withinLinearReversed" id="21">
  <a:schemeClr val="accent1"/>
</cs:colorStyle>
</file>

<file path=ppt/charts/colors8.xml><?xml version="1.0" encoding="utf-8"?>
<cs:colorStyle xmlns:cs="http://schemas.microsoft.com/office/drawing/2012/chartStyle" xmlns:a="http://schemas.openxmlformats.org/drawingml/2006/main" meth="withinLinearReversed" id="21">
  <a:schemeClr val="accent1"/>
</cs:colorStyle>
</file>

<file path=ppt/charts/colors9.xml><?xml version="1.0" encoding="utf-8"?>
<cs:colorStyle xmlns:cs="http://schemas.microsoft.com/office/drawing/2012/chartStyle" xmlns:a="http://schemas.openxmlformats.org/drawingml/2006/main" meth="withinLinearReversed" id="21">
  <a:schemeClr val="accent1"/>
</cs:colorStyle>
</file>

<file path=ppt/charts/style1.xml><?xml version="1.0" encoding="utf-8"?>
<cs:chartStyle xmlns:cs="http://schemas.microsoft.com/office/drawing/2012/chartStyle" xmlns:a="http://schemas.openxmlformats.org/drawingml/2006/main" id="211">
  <cs:axisTitle>
    <cs:lnRef idx="0"/>
    <cs:fillRef idx="0"/>
    <cs:effectRef idx="0"/>
    <cs:fontRef idx="minor">
      <a:schemeClr val="tx1">
        <a:lumMod val="50000"/>
        <a:lumOff val="50000"/>
      </a:schemeClr>
    </cs:fontRef>
    <cs:defRPr sz="900" kern="1200"/>
  </cs:axisTitle>
  <cs:categoryAxis>
    <cs:lnRef idx="0"/>
    <cs:fillRef idx="0"/>
    <cs:effectRef idx="0"/>
    <cs:fontRef idx="minor">
      <a:schemeClr val="tx1">
        <a:lumMod val="50000"/>
        <a:lumOff val="50000"/>
      </a:schemeClr>
    </cs:fontRef>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kern="1200"/>
  </cs:dataLabel>
  <cs:dataLabelCallout>
    <cs:lnRef idx="0"/>
    <cs:fillRef idx="0"/>
    <cs:effectRef idx="0"/>
    <cs:fontRef idx="minor">
      <a:schemeClr val="bg1"/>
    </cs:fontRef>
    <cs:spPr>
      <a:solidFill>
        <a:schemeClr val="tx1">
          <a:lumMod val="35000"/>
          <a:lumOff val="65000"/>
        </a:schemeClr>
      </a:solidFill>
    </cs:spPr>
    <cs:defRPr sz="900"/>
    <cs:bodyPr rot="0" spcFirstLastPara="1" vertOverflow="clip" horzOverflow="clip" vert="horz" wrap="square" lIns="36576" tIns="18288" rIns="36576" bIns="18288" anchor="ctr" anchorCtr="1">
      <a:spAutoFit/>
    </cs:bodyPr>
  </cs:dataLabelCallout>
  <cs:dataPoint>
    <cs:lnRef idx="0">
      <cs:styleClr val="auto"/>
    </cs:lnRef>
    <cs:fillRef idx="0"/>
    <cs:effectRef idx="0"/>
    <cs:fontRef idx="minor">
      <a:schemeClr val="dk1"/>
    </cs:fontRef>
    <cs:spPr>
      <a:noFill/>
      <a:ln w="25400" cap="flat" cmpd="sng" algn="ctr">
        <a:solidFill>
          <a:schemeClr val="phClr"/>
        </a:solidFill>
        <a:miter lim="800000"/>
      </a:ln>
    </cs:spPr>
  </cs:dataPoint>
  <cs:dataPoint3D>
    <cs:lnRef idx="0">
      <cs:styleClr val="auto"/>
    </cs:lnRef>
    <cs:fillRef idx="0">
      <cs:styleClr val="auto"/>
    </cs:fillRef>
    <cs:effectRef idx="0"/>
    <cs:fontRef idx="minor">
      <a:schemeClr val="dk1"/>
    </cs:fontRef>
    <cs:spPr>
      <a:ln w="19050" cap="flat" cmpd="sng" algn="ctr">
        <a:solidFill>
          <a:schemeClr val="phClr"/>
        </a:solidFill>
        <a:miter lim="800000"/>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ln w="19050" cap="rnd">
        <a:solidFill>
          <a:schemeClr val="phClr"/>
        </a:solidFill>
        <a:round/>
      </a:ln>
    </cs:spPr>
  </cs:dataPointMarker>
  <cs:dataPointMarkerLayout symbol="circle" size="6"/>
  <cs:dataPointWireframe>
    <cs:lnRef idx="0">
      <cs:styleClr val="auto"/>
    </cs:lnRef>
    <cs:fillRef idx="1"/>
    <cs:effectRef idx="0"/>
    <cs:fontRef idx="minor">
      <a:schemeClr val="tx1"/>
    </cs:fontRef>
    <cs:spPr>
      <a:ln w="9525">
        <a:solidFill>
          <a:schemeClr val="phClr"/>
        </a:solidFill>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tx1">
            <a:lumMod val="50000"/>
            <a:lumOff val="50000"/>
          </a:schemeClr>
        </a:solidFill>
        <a:round/>
      </a:ln>
    </cs:spPr>
  </cs:downBar>
  <cs:dropLine>
    <cs:lnRef idx="0"/>
    <cs:fillRef idx="0"/>
    <cs:effectRef idx="0"/>
    <cs:fontRef idx="minor">
      <a:schemeClr val="dk1"/>
    </cs:fontRef>
    <cs:spPr>
      <a:ln w="9525" cap="flat" cmpd="sng" algn="ctr">
        <a:solidFill>
          <a:schemeClr val="tx1">
            <a:lumMod val="35000"/>
            <a:lumOff val="65000"/>
          </a:schemeClr>
        </a:solidFill>
        <a:round/>
      </a:ln>
    </cs:spPr>
  </cs:dropLine>
  <cs:errorBar>
    <cs:lnRef idx="0"/>
    <cs:fillRef idx="0"/>
    <cs:effectRef idx="0"/>
    <cs:fontRef idx="minor">
      <a:schemeClr val="dk1"/>
    </cs:fontRef>
    <cs:spPr>
      <a:ln w="9525" cap="flat" cmpd="sng" algn="ctr">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a:solidFill>
          <a:schemeClr val="tx1">
            <a:lumMod val="15000"/>
            <a:lumOff val="85000"/>
          </a:schemeClr>
        </a:solidFill>
      </a:ln>
    </cs:spPr>
  </cs:gridlineMajor>
  <cs:gridlineMinor>
    <cs:lnRef idx="0"/>
    <cs:fillRef idx="0"/>
    <cs:effectRef idx="0"/>
    <cs:fontRef idx="minor">
      <a:schemeClr val="dk1"/>
    </cs:fontRef>
    <cs:spPr>
      <a:ln w="9525">
        <a:solidFill>
          <a:schemeClr val="tx1">
            <a:lumMod val="5000"/>
            <a:lumOff val="95000"/>
          </a:schemeClr>
        </a:solidFill>
      </a:ln>
    </cs:spPr>
  </cs:gridlineMinor>
  <cs:hiLoLine>
    <cs:lnRef idx="0"/>
    <cs:fillRef idx="0"/>
    <cs:effectRef idx="0"/>
    <cs:fontRef idx="minor">
      <a:schemeClr val="dk1"/>
    </cs:fontRef>
    <cs:spPr>
      <a:ln w="9525" cap="flat" cmpd="sng" algn="ctr">
        <a:solidFill>
          <a:schemeClr val="tx1">
            <a:lumMod val="35000"/>
            <a:lumOff val="65000"/>
          </a:schemeClr>
        </a:solidFill>
        <a:round/>
      </a:ln>
    </cs:spPr>
  </cs:hiLoLine>
  <cs:leaderLine>
    <cs:lnRef idx="0"/>
    <cs:fillRef idx="0"/>
    <cs:effectRef idx="0"/>
    <cs:fontRef idx="minor">
      <a:schemeClr val="dk1"/>
    </cs:fontRef>
    <cs:spPr>
      <a:ln w="9525" cap="flat" cmpd="sng" algn="ctr">
        <a:solidFill>
          <a:schemeClr val="tx1">
            <a:lumMod val="35000"/>
            <a:lumOff val="65000"/>
          </a:schemeClr>
        </a:solidFill>
        <a:round/>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defRPr sz="900" kern="1200"/>
  </cs:seriesAxis>
  <cs:seriesLine>
    <cs:lnRef idx="0"/>
    <cs:fillRef idx="0"/>
    <cs:effectRef idx="0"/>
    <cs:fontRef idx="minor">
      <a:schemeClr val="dk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00" b="0" kern="1200" cap="none" spc="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cap="flat" cmpd="sng" algn="ctr">
        <a:solidFill>
          <a:schemeClr val="tx1">
            <a:lumMod val="50000"/>
            <a:lumOff val="50000"/>
          </a:schemeClr>
        </a:solidFill>
        <a:round/>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0.30428</cdr:x>
      <cdr:y>0.20975</cdr:y>
    </cdr:from>
    <cdr:to>
      <cdr:x>0.71697</cdr:x>
      <cdr:y>0.35702</cdr:y>
    </cdr:to>
    <cdr:sp macro="" textlink="">
      <cdr:nvSpPr>
        <cdr:cNvPr id="2" name="Text Box 6">
          <a:extLst xmlns:a="http://schemas.openxmlformats.org/drawingml/2006/main">
            <a:ext uri="{FF2B5EF4-FFF2-40B4-BE49-F238E27FC236}">
              <a16:creationId xmlns:a16="http://schemas.microsoft.com/office/drawing/2014/main" id="{1BD4FEC3-A7F3-F982-254F-AE3589E87ED4}"/>
            </a:ext>
          </a:extLst>
        </cdr:cNvPr>
        <cdr:cNvSpPr txBox="1">
          <a:spLocks xmlns:a="http://schemas.openxmlformats.org/drawingml/2006/main" noChangeArrowheads="1"/>
        </cdr:cNvSpPr>
      </cdr:nvSpPr>
      <cdr:spPr bwMode="auto">
        <a:xfrm xmlns:a="http://schemas.openxmlformats.org/drawingml/2006/main">
          <a:off x="2548120" y="1073966"/>
          <a:ext cx="3455974" cy="75405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a:spAutoFit/>
        </a:bodyPr>
        <a:lstStyle xmlns:a="http://schemas.openxmlformats.org/drawingml/2006/main">
          <a:defPPr>
            <a:defRPr lang="pl-PL"/>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5613" indent="1588" algn="l" rtl="0" fontAlgn="base">
            <a:spcBef>
              <a:spcPct val="0"/>
            </a:spcBef>
            <a:spcAft>
              <a:spcPct val="0"/>
            </a:spcAft>
            <a:defRPr sz="2400" kern="1200">
              <a:solidFill>
                <a:schemeClr val="tx1"/>
              </a:solidFill>
              <a:latin typeface="Times New Roman" pitchFamily="18" charset="0"/>
              <a:ea typeface="+mn-ea"/>
              <a:cs typeface="+mn-cs"/>
            </a:defRPr>
          </a:lvl2pPr>
          <a:lvl3pPr marL="912813" indent="1588" algn="l" rtl="0" fontAlgn="base">
            <a:spcBef>
              <a:spcPct val="0"/>
            </a:spcBef>
            <a:spcAft>
              <a:spcPct val="0"/>
            </a:spcAft>
            <a:defRPr sz="2400" kern="1200">
              <a:solidFill>
                <a:schemeClr val="tx1"/>
              </a:solidFill>
              <a:latin typeface="Times New Roman" pitchFamily="18" charset="0"/>
              <a:ea typeface="+mn-ea"/>
              <a:cs typeface="+mn-cs"/>
            </a:defRPr>
          </a:lvl3pPr>
          <a:lvl4pPr marL="1370013" indent="1588" algn="l" rtl="0" fontAlgn="base">
            <a:spcBef>
              <a:spcPct val="0"/>
            </a:spcBef>
            <a:spcAft>
              <a:spcPct val="0"/>
            </a:spcAft>
            <a:defRPr sz="2400" kern="1200">
              <a:solidFill>
                <a:schemeClr val="tx1"/>
              </a:solidFill>
              <a:latin typeface="Times New Roman" pitchFamily="18" charset="0"/>
              <a:ea typeface="+mn-ea"/>
              <a:cs typeface="+mn-cs"/>
            </a:defRPr>
          </a:lvl4pPr>
          <a:lvl5pPr marL="1827213" indent="1588"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xmlns:a="http://schemas.openxmlformats.org/drawingml/2006/main">
          <a:pPr algn="ctr" defTabSz="912813">
            <a:spcBef>
              <a:spcPct val="50000"/>
            </a:spcBef>
          </a:pPr>
          <a:r>
            <a:rPr lang="pl-PL" sz="1600" b="1" dirty="0">
              <a:solidFill>
                <a:schemeClr val="tx1">
                  <a:lumMod val="20000"/>
                  <a:lumOff val="80000"/>
                </a:schemeClr>
              </a:solidFill>
              <a:latin typeface="Arial" charset="0"/>
            </a:rPr>
            <a:t>Łącznie 2022/2023: 2 379</a:t>
          </a:r>
        </a:p>
        <a:p xmlns:a="http://schemas.openxmlformats.org/drawingml/2006/main">
          <a:pPr algn="ctr" defTabSz="912813">
            <a:spcBef>
              <a:spcPct val="50000"/>
            </a:spcBef>
          </a:pPr>
          <a:r>
            <a:rPr lang="pl-PL" sz="1800" b="1" dirty="0">
              <a:solidFill>
                <a:schemeClr val="bg2">
                  <a:lumMod val="60000"/>
                  <a:lumOff val="40000"/>
                </a:schemeClr>
              </a:solidFill>
              <a:latin typeface="Arial" charset="0"/>
            </a:rPr>
            <a:t>Łącznie 2023/2024: 2 147</a:t>
          </a:r>
        </a:p>
      </cdr:txBody>
    </cdr:sp>
  </cdr:relSizeAnchor>
</c:userShapes>
</file>

<file path=ppt/drawings/drawing2.xml><?xml version="1.0" encoding="utf-8"?>
<c:userShapes xmlns:c="http://schemas.openxmlformats.org/drawingml/2006/chart">
  <cdr:relSizeAnchor xmlns:cdr="http://schemas.openxmlformats.org/drawingml/2006/chartDrawing">
    <cdr:from>
      <cdr:x>0.32775</cdr:x>
      <cdr:y>0.18296</cdr:y>
    </cdr:from>
    <cdr:to>
      <cdr:x>0.83358</cdr:x>
      <cdr:y>0.59948</cdr:y>
    </cdr:to>
    <cdr:sp macro="" textlink="">
      <cdr:nvSpPr>
        <cdr:cNvPr id="2" name="pole tekstowe 1"/>
        <cdr:cNvSpPr txBox="1"/>
      </cdr:nvSpPr>
      <cdr:spPr>
        <a:xfrm xmlns:a="http://schemas.openxmlformats.org/drawingml/2006/main">
          <a:off x="2706067" y="786829"/>
          <a:ext cx="4176464" cy="18002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pl-PL"/>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defRPr sz="1300"/>
            </a:lvl1pPr>
          </a:lstStyle>
          <a:p>
            <a:pPr>
              <a:defRPr/>
            </a:pPr>
            <a:endParaRPr lang="pl-PL"/>
          </a:p>
        </p:txBody>
      </p:sp>
      <p:sp>
        <p:nvSpPr>
          <p:cNvPr id="60419" name="Rectangle 3"/>
          <p:cNvSpPr>
            <a:spLocks noGrp="1" noChangeArrowheads="1"/>
          </p:cNvSpPr>
          <p:nvPr>
            <p:ph type="dt" sz="quarter" idx="1"/>
          </p:nvPr>
        </p:nvSpPr>
        <p:spPr bwMode="auto">
          <a:xfrm>
            <a:off x="4021138"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a:defRPr sz="1300"/>
            </a:lvl1pPr>
          </a:lstStyle>
          <a:p>
            <a:pPr>
              <a:defRPr/>
            </a:pPr>
            <a:endParaRPr lang="pl-PL"/>
          </a:p>
        </p:txBody>
      </p:sp>
      <p:sp>
        <p:nvSpPr>
          <p:cNvPr id="60420" name="Rectangle 4"/>
          <p:cNvSpPr>
            <a:spLocks noGrp="1" noChangeArrowheads="1"/>
          </p:cNvSpPr>
          <p:nvPr>
            <p:ph type="ftr" sz="quarter" idx="2"/>
          </p:nvPr>
        </p:nvSpPr>
        <p:spPr bwMode="auto">
          <a:xfrm>
            <a:off x="0"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defRPr sz="1300"/>
            </a:lvl1pPr>
          </a:lstStyle>
          <a:p>
            <a:pPr>
              <a:defRPr/>
            </a:pPr>
            <a:endParaRPr lang="pl-PL"/>
          </a:p>
        </p:txBody>
      </p:sp>
      <p:sp>
        <p:nvSpPr>
          <p:cNvPr id="60421" name="Rectangle 5"/>
          <p:cNvSpPr>
            <a:spLocks noGrp="1" noChangeArrowheads="1"/>
          </p:cNvSpPr>
          <p:nvPr>
            <p:ph type="sldNum" sz="quarter" idx="3"/>
          </p:nvPr>
        </p:nvSpPr>
        <p:spPr bwMode="auto">
          <a:xfrm>
            <a:off x="4021138"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a:defRPr sz="1300"/>
            </a:lvl1pPr>
          </a:lstStyle>
          <a:p>
            <a:pPr>
              <a:defRPr/>
            </a:pPr>
            <a:fld id="{01744625-3BA4-4B7A-9B1D-FEB1008D6870}" type="slidenum">
              <a:rPr lang="pl-PL"/>
              <a:pPr>
                <a:defRPr/>
              </a:pPr>
              <a:t>‹#›</a:t>
            </a:fld>
            <a:endParaRPr lang="pl-PL"/>
          </a:p>
        </p:txBody>
      </p:sp>
    </p:spTree>
    <p:extLst>
      <p:ext uri="{BB962C8B-B14F-4D97-AF65-F5344CB8AC3E}">
        <p14:creationId xmlns:p14="http://schemas.microsoft.com/office/powerpoint/2010/main" val="12528196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3076575" cy="511175"/>
          </a:xfrm>
          <a:prstGeom prst="rect">
            <a:avLst/>
          </a:prstGeom>
        </p:spPr>
        <p:txBody>
          <a:bodyPr vert="horz" lIns="99048" tIns="49524" rIns="99048" bIns="49524" rtlCol="0"/>
          <a:lstStyle>
            <a:lvl1pPr algn="l">
              <a:defRPr sz="1300"/>
            </a:lvl1pPr>
          </a:lstStyle>
          <a:p>
            <a:pPr>
              <a:defRPr/>
            </a:pPr>
            <a:endParaRPr lang="en-US"/>
          </a:p>
        </p:txBody>
      </p:sp>
      <p:sp>
        <p:nvSpPr>
          <p:cNvPr id="3" name="Symbol zastępczy daty 2"/>
          <p:cNvSpPr>
            <a:spLocks noGrp="1"/>
          </p:cNvSpPr>
          <p:nvPr>
            <p:ph type="dt" idx="1"/>
          </p:nvPr>
        </p:nvSpPr>
        <p:spPr>
          <a:xfrm>
            <a:off x="4021138" y="0"/>
            <a:ext cx="3076575" cy="511175"/>
          </a:xfrm>
          <a:prstGeom prst="rect">
            <a:avLst/>
          </a:prstGeom>
        </p:spPr>
        <p:txBody>
          <a:bodyPr vert="horz" lIns="99048" tIns="49524" rIns="99048" bIns="49524" rtlCol="0"/>
          <a:lstStyle>
            <a:lvl1pPr algn="r">
              <a:defRPr sz="1300"/>
            </a:lvl1pPr>
          </a:lstStyle>
          <a:p>
            <a:pPr>
              <a:defRPr/>
            </a:pPr>
            <a:fld id="{1B454C28-16CA-4B0B-A92F-32C189181AFD}" type="datetimeFigureOut">
              <a:rPr lang="en-US"/>
              <a:pPr>
                <a:defRPr/>
              </a:pPr>
              <a:t>1/30/2025</a:t>
            </a:fld>
            <a:endParaRPr lang="en-US"/>
          </a:p>
        </p:txBody>
      </p:sp>
      <p:sp>
        <p:nvSpPr>
          <p:cNvPr id="4" name="Symbol zastępczy obrazu slajdu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pPr lvl="0"/>
            <a:endParaRPr lang="en-US" noProof="0"/>
          </a:p>
        </p:txBody>
      </p:sp>
      <p:sp>
        <p:nvSpPr>
          <p:cNvPr id="5" name="Symbol zastępczy notatek 4"/>
          <p:cNvSpPr>
            <a:spLocks noGrp="1"/>
          </p:cNvSpPr>
          <p:nvPr>
            <p:ph type="body" sz="quarter" idx="3"/>
          </p:nvPr>
        </p:nvSpPr>
        <p:spPr>
          <a:xfrm>
            <a:off x="709613" y="4860925"/>
            <a:ext cx="5680075" cy="4605338"/>
          </a:xfrm>
          <a:prstGeom prst="rect">
            <a:avLst/>
          </a:prstGeom>
        </p:spPr>
        <p:txBody>
          <a:bodyPr vert="horz" lIns="99048" tIns="49524" rIns="99048" bIns="49524" rtlCol="0">
            <a:normAutofit/>
          </a:bodyPr>
          <a:lstStyle/>
          <a:p>
            <a:pPr lvl="0"/>
            <a:r>
              <a:rPr lang="pl-PL" noProof="0"/>
              <a:t>Kliknij, aby edytować style wzorca tekstu</a:t>
            </a:r>
          </a:p>
          <a:p>
            <a:pPr lvl="1"/>
            <a:r>
              <a:rPr lang="pl-PL" noProof="0"/>
              <a:t>Drugi poziom</a:t>
            </a:r>
          </a:p>
          <a:p>
            <a:pPr lvl="2"/>
            <a:r>
              <a:rPr lang="pl-PL" noProof="0"/>
              <a:t>Trzeci poziom</a:t>
            </a:r>
          </a:p>
          <a:p>
            <a:pPr lvl="3"/>
            <a:r>
              <a:rPr lang="pl-PL" noProof="0"/>
              <a:t>Czwarty poziom</a:t>
            </a:r>
          </a:p>
          <a:p>
            <a:pPr lvl="4"/>
            <a:r>
              <a:rPr lang="pl-PL" noProof="0"/>
              <a:t>Piąty poziom</a:t>
            </a:r>
            <a:endParaRPr lang="en-US" noProof="0"/>
          </a:p>
        </p:txBody>
      </p:sp>
      <p:sp>
        <p:nvSpPr>
          <p:cNvPr id="6" name="Symbol zastępczy stopki 5"/>
          <p:cNvSpPr>
            <a:spLocks noGrp="1"/>
          </p:cNvSpPr>
          <p:nvPr>
            <p:ph type="ftr" sz="quarter" idx="4"/>
          </p:nvPr>
        </p:nvSpPr>
        <p:spPr>
          <a:xfrm>
            <a:off x="0" y="9721850"/>
            <a:ext cx="3076575" cy="511175"/>
          </a:xfrm>
          <a:prstGeom prst="rect">
            <a:avLst/>
          </a:prstGeom>
        </p:spPr>
        <p:txBody>
          <a:bodyPr vert="horz" lIns="99048" tIns="49524" rIns="99048" bIns="49524" rtlCol="0" anchor="b"/>
          <a:lstStyle>
            <a:lvl1pPr algn="l">
              <a:defRPr sz="1300"/>
            </a:lvl1pPr>
          </a:lstStyle>
          <a:p>
            <a:pPr>
              <a:defRPr/>
            </a:pPr>
            <a:endParaRPr lang="en-US"/>
          </a:p>
        </p:txBody>
      </p:sp>
      <p:sp>
        <p:nvSpPr>
          <p:cNvPr id="7" name="Symbol zastępczy numeru slajdu 6"/>
          <p:cNvSpPr>
            <a:spLocks noGrp="1"/>
          </p:cNvSpPr>
          <p:nvPr>
            <p:ph type="sldNum" sz="quarter" idx="5"/>
          </p:nvPr>
        </p:nvSpPr>
        <p:spPr>
          <a:xfrm>
            <a:off x="4021138" y="9721850"/>
            <a:ext cx="3076575" cy="511175"/>
          </a:xfrm>
          <a:prstGeom prst="rect">
            <a:avLst/>
          </a:prstGeom>
        </p:spPr>
        <p:txBody>
          <a:bodyPr vert="horz" lIns="99048" tIns="49524" rIns="99048" bIns="49524" rtlCol="0" anchor="b"/>
          <a:lstStyle>
            <a:lvl1pPr algn="r">
              <a:defRPr sz="1300"/>
            </a:lvl1pPr>
          </a:lstStyle>
          <a:p>
            <a:pPr>
              <a:defRPr/>
            </a:pPr>
            <a:fld id="{1FED7C5B-96BF-4E87-8E24-C4524F674B67}" type="slidenum">
              <a:rPr lang="en-US"/>
              <a:pPr>
                <a:defRPr/>
              </a:pPr>
              <a:t>‹#›</a:t>
            </a:fld>
            <a:endParaRPr lang="en-US"/>
          </a:p>
        </p:txBody>
      </p:sp>
    </p:spTree>
    <p:extLst>
      <p:ext uri="{BB962C8B-B14F-4D97-AF65-F5344CB8AC3E}">
        <p14:creationId xmlns:p14="http://schemas.microsoft.com/office/powerpoint/2010/main" val="10326036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en-GB"/>
          </a:p>
        </p:txBody>
      </p:sp>
      <p:sp>
        <p:nvSpPr>
          <p:cNvPr id="4" name="Symbol zastępczy numeru slajdu 3"/>
          <p:cNvSpPr>
            <a:spLocks noGrp="1"/>
          </p:cNvSpPr>
          <p:nvPr>
            <p:ph type="sldNum" sz="quarter" idx="5"/>
          </p:nvPr>
        </p:nvSpPr>
        <p:spPr/>
        <p:txBody>
          <a:bodyPr/>
          <a:lstStyle/>
          <a:p>
            <a:pPr>
              <a:defRPr/>
            </a:pPr>
            <a:fld id="{1FED7C5B-96BF-4E87-8E24-C4524F674B67}" type="slidenum">
              <a:rPr lang="en-US" smtClean="0"/>
              <a:pPr>
                <a:defRPr/>
              </a:pPr>
              <a:t>81</a:t>
            </a:fld>
            <a:endParaRPr lang="en-US"/>
          </a:p>
        </p:txBody>
      </p:sp>
    </p:spTree>
    <p:extLst>
      <p:ext uri="{BB962C8B-B14F-4D97-AF65-F5344CB8AC3E}">
        <p14:creationId xmlns:p14="http://schemas.microsoft.com/office/powerpoint/2010/main" val="31230430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1FED7C5B-96BF-4E87-8E24-C4524F674B67}" type="slidenum">
              <a:rPr lang="en-US" smtClean="0"/>
              <a:pPr>
                <a:defRPr/>
              </a:pPr>
              <a:t>130</a:t>
            </a:fld>
            <a:endParaRPr lang="en-US"/>
          </a:p>
        </p:txBody>
      </p:sp>
    </p:spTree>
    <p:extLst>
      <p:ext uri="{BB962C8B-B14F-4D97-AF65-F5344CB8AC3E}">
        <p14:creationId xmlns:p14="http://schemas.microsoft.com/office/powerpoint/2010/main" val="22244921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F0311A-FC02-B507-456F-E6514DBCBF82}"/>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ECF19010-7460-8302-5D1D-230A7D5303FA}"/>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3C11232D-4722-4D7E-9BDD-8D1DC0BBBDA4}"/>
              </a:ext>
            </a:extLst>
          </p:cNvPr>
          <p:cNvSpPr>
            <a:spLocks noGrp="1"/>
          </p:cNvSpPr>
          <p:nvPr>
            <p:ph type="body" idx="1"/>
          </p:nvPr>
        </p:nvSpPr>
        <p:spPr/>
        <p:txBody>
          <a:bodyPr/>
          <a:lstStyle/>
          <a:p>
            <a:endParaRPr lang="pl-PL" dirty="0"/>
          </a:p>
        </p:txBody>
      </p:sp>
      <p:sp>
        <p:nvSpPr>
          <p:cNvPr id="4" name="Symbol zastępczy numeru slajdu 3">
            <a:extLst>
              <a:ext uri="{FF2B5EF4-FFF2-40B4-BE49-F238E27FC236}">
                <a16:creationId xmlns:a16="http://schemas.microsoft.com/office/drawing/2014/main" id="{6269D858-4C66-D076-1F21-83F00332C33C}"/>
              </a:ext>
            </a:extLst>
          </p:cNvPr>
          <p:cNvSpPr>
            <a:spLocks noGrp="1"/>
          </p:cNvSpPr>
          <p:nvPr>
            <p:ph type="sldNum" sz="quarter" idx="10"/>
          </p:nvPr>
        </p:nvSpPr>
        <p:spPr/>
        <p:txBody>
          <a:bodyPr/>
          <a:lstStyle/>
          <a:p>
            <a:pPr>
              <a:defRPr/>
            </a:pPr>
            <a:fld id="{1FED7C5B-96BF-4E87-8E24-C4524F674B67}" type="slidenum">
              <a:rPr lang="en-US" smtClean="0"/>
              <a:pPr>
                <a:defRPr/>
              </a:pPr>
              <a:t>131</a:t>
            </a:fld>
            <a:endParaRPr lang="en-US"/>
          </a:p>
        </p:txBody>
      </p:sp>
    </p:spTree>
    <p:extLst>
      <p:ext uri="{BB962C8B-B14F-4D97-AF65-F5344CB8AC3E}">
        <p14:creationId xmlns:p14="http://schemas.microsoft.com/office/powerpoint/2010/main" val="28938083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75DB6E-C5EA-2C40-9CCD-C849084D9A68}"/>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D287427C-07FA-5992-7B81-70291DB3D109}"/>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D8F69D8E-9D12-25D8-906E-B968C342508C}"/>
              </a:ext>
            </a:extLst>
          </p:cNvPr>
          <p:cNvSpPr>
            <a:spLocks noGrp="1"/>
          </p:cNvSpPr>
          <p:nvPr>
            <p:ph type="body" idx="1"/>
          </p:nvPr>
        </p:nvSpPr>
        <p:spPr/>
        <p:txBody>
          <a:bodyPr/>
          <a:lstStyle/>
          <a:p>
            <a:endParaRPr lang="pl-PL" dirty="0"/>
          </a:p>
        </p:txBody>
      </p:sp>
      <p:sp>
        <p:nvSpPr>
          <p:cNvPr id="4" name="Symbol zastępczy numeru slajdu 3">
            <a:extLst>
              <a:ext uri="{FF2B5EF4-FFF2-40B4-BE49-F238E27FC236}">
                <a16:creationId xmlns:a16="http://schemas.microsoft.com/office/drawing/2014/main" id="{76E069D5-54F1-79F1-12CA-3EA427E071C6}"/>
              </a:ext>
            </a:extLst>
          </p:cNvPr>
          <p:cNvSpPr>
            <a:spLocks noGrp="1"/>
          </p:cNvSpPr>
          <p:nvPr>
            <p:ph type="sldNum" sz="quarter" idx="10"/>
          </p:nvPr>
        </p:nvSpPr>
        <p:spPr/>
        <p:txBody>
          <a:bodyPr/>
          <a:lstStyle/>
          <a:p>
            <a:pPr>
              <a:defRPr/>
            </a:pPr>
            <a:fld id="{1FED7C5B-96BF-4E87-8E24-C4524F674B67}" type="slidenum">
              <a:rPr lang="en-US" smtClean="0"/>
              <a:pPr>
                <a:defRPr/>
              </a:pPr>
              <a:t>132</a:t>
            </a:fld>
            <a:endParaRPr lang="en-US"/>
          </a:p>
        </p:txBody>
      </p:sp>
    </p:spTree>
    <p:extLst>
      <p:ext uri="{BB962C8B-B14F-4D97-AF65-F5344CB8AC3E}">
        <p14:creationId xmlns:p14="http://schemas.microsoft.com/office/powerpoint/2010/main" val="16144373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4572000" cy="6858000"/>
          </a:xfrm>
          <a:prstGeom prst="rect">
            <a:avLst/>
          </a:prstGeom>
          <a:solidFill>
            <a:schemeClr val="accent1"/>
          </a:solidFill>
          <a:ln w="9525">
            <a:noFill/>
            <a:miter lim="800000"/>
            <a:headEnd/>
            <a:tailEnd/>
          </a:ln>
        </p:spPr>
        <p:txBody>
          <a:bodyPr wrap="none" anchor="ctr"/>
          <a:lstStyle/>
          <a:p>
            <a:pPr algn="ctr" defTabSz="912813">
              <a:defRPr/>
            </a:pPr>
            <a:endParaRPr kumimoji="1" lang="en-US"/>
          </a:p>
        </p:txBody>
      </p:sp>
      <p:sp>
        <p:nvSpPr>
          <p:cNvPr id="5" name="AutoShape 3"/>
          <p:cNvSpPr>
            <a:spLocks noChangeArrowheads="1"/>
          </p:cNvSpPr>
          <p:nvPr/>
        </p:nvSpPr>
        <p:spPr bwMode="auto">
          <a:xfrm>
            <a:off x="685800" y="990600"/>
            <a:ext cx="5181600" cy="1905000"/>
          </a:xfrm>
          <a:prstGeom prst="roundRect">
            <a:avLst>
              <a:gd name="adj" fmla="val 50000"/>
            </a:avLst>
          </a:prstGeom>
          <a:solidFill>
            <a:schemeClr val="bg1"/>
          </a:solidFill>
          <a:ln w="9525">
            <a:noFill/>
            <a:round/>
            <a:headEnd/>
            <a:tailEnd/>
          </a:ln>
        </p:spPr>
        <p:txBody>
          <a:bodyPr wrap="none" anchor="ctr"/>
          <a:lstStyle/>
          <a:p>
            <a:pPr algn="ctr" defTabSz="912813">
              <a:defRPr/>
            </a:pPr>
            <a:endParaRPr kumimoji="1" lang="en-US"/>
          </a:p>
        </p:txBody>
      </p:sp>
      <p:grpSp>
        <p:nvGrpSpPr>
          <p:cNvPr id="6" name="Group 5"/>
          <p:cNvGrpSpPr>
            <a:grpSpLocks/>
          </p:cNvGrpSpPr>
          <p:nvPr/>
        </p:nvGrpSpPr>
        <p:grpSpPr bwMode="auto">
          <a:xfrm>
            <a:off x="3632200" y="4889500"/>
            <a:ext cx="4876800" cy="319088"/>
            <a:chOff x="2288" y="3080"/>
            <a:chExt cx="3072" cy="201"/>
          </a:xfrm>
        </p:grpSpPr>
        <p:sp>
          <p:nvSpPr>
            <p:cNvPr id="7" name="AutoShape 6"/>
            <p:cNvSpPr>
              <a:spLocks noChangeArrowheads="1"/>
            </p:cNvSpPr>
            <p:nvPr/>
          </p:nvSpPr>
          <p:spPr bwMode="auto">
            <a:xfrm flipH="1">
              <a:off x="2288" y="3080"/>
              <a:ext cx="2914" cy="200"/>
            </a:xfrm>
            <a:prstGeom prst="roundRect">
              <a:avLst>
                <a:gd name="adj" fmla="val 0"/>
              </a:avLst>
            </a:prstGeom>
            <a:solidFill>
              <a:schemeClr val="bg2"/>
            </a:solidFill>
            <a:ln w="9525">
              <a:noFill/>
              <a:round/>
              <a:headEnd/>
              <a:tailEnd/>
            </a:ln>
          </p:spPr>
          <p:txBody>
            <a:bodyPr wrap="none" anchor="ctr"/>
            <a:lstStyle/>
            <a:p>
              <a:pPr defTabSz="912813">
                <a:defRPr/>
              </a:pPr>
              <a:endParaRPr lang="en-US"/>
            </a:p>
          </p:txBody>
        </p:sp>
        <p:sp>
          <p:nvSpPr>
            <p:cNvPr id="8" name="AutoShape 7"/>
            <p:cNvSpPr>
              <a:spLocks noChangeArrowheads="1"/>
            </p:cNvSpPr>
            <p:nvPr/>
          </p:nvSpPr>
          <p:spPr bwMode="auto">
            <a:xfrm>
              <a:off x="5196" y="3080"/>
              <a:ext cx="164" cy="201"/>
            </a:xfrm>
            <a:prstGeom prst="flowChartDelay">
              <a:avLst/>
            </a:prstGeom>
            <a:solidFill>
              <a:schemeClr val="bg2"/>
            </a:solidFill>
            <a:ln w="9525">
              <a:noFill/>
              <a:miter lim="800000"/>
              <a:headEnd/>
              <a:tailEnd/>
            </a:ln>
          </p:spPr>
          <p:txBody>
            <a:bodyPr wrap="none" anchor="ctr"/>
            <a:lstStyle/>
            <a:p>
              <a:pPr defTabSz="912813">
                <a:defRPr/>
              </a:pPr>
              <a:endParaRPr lang="en-US"/>
            </a:p>
          </p:txBody>
        </p:sp>
      </p:grpSp>
      <p:sp>
        <p:nvSpPr>
          <p:cNvPr id="4100" name="Rectangle 4"/>
          <p:cNvSpPr>
            <a:spLocks noGrp="1" noChangeArrowheads="1"/>
          </p:cNvSpPr>
          <p:nvPr>
            <p:ph type="subTitle" idx="1"/>
          </p:nvPr>
        </p:nvSpPr>
        <p:spPr>
          <a:xfrm>
            <a:off x="4673600" y="2927350"/>
            <a:ext cx="3657600" cy="1822450"/>
          </a:xfrm>
        </p:spPr>
        <p:txBody>
          <a:bodyPr anchor="b"/>
          <a:lstStyle>
            <a:lvl1pPr marL="0" indent="0">
              <a:buFont typeface="Wingdings" pitchFamily="2" charset="2"/>
              <a:buNone/>
              <a:defRPr>
                <a:solidFill>
                  <a:schemeClr val="tx2"/>
                </a:solidFill>
              </a:defRPr>
            </a:lvl1pPr>
          </a:lstStyle>
          <a:p>
            <a:r>
              <a:rPr lang="pl-PL"/>
              <a:t>Kliknij, aby edytować styl wzorca podtytułu</a:t>
            </a:r>
          </a:p>
        </p:txBody>
      </p:sp>
      <p:sp>
        <p:nvSpPr>
          <p:cNvPr id="4107" name="Rectangle 11"/>
          <p:cNvSpPr>
            <a:spLocks noGrp="1" noChangeArrowheads="1"/>
          </p:cNvSpPr>
          <p:nvPr>
            <p:ph type="ctrTitle" sz="quarter"/>
          </p:nvPr>
        </p:nvSpPr>
        <p:spPr>
          <a:xfrm>
            <a:off x="936625" y="1425575"/>
            <a:ext cx="7772400" cy="1143000"/>
          </a:xfrm>
        </p:spPr>
        <p:txBody>
          <a:bodyPr anchor="ctr"/>
          <a:lstStyle>
            <a:lvl1pPr algn="ctr">
              <a:defRPr>
                <a:solidFill>
                  <a:schemeClr val="tx1"/>
                </a:solidFill>
              </a:defRPr>
            </a:lvl1pPr>
          </a:lstStyle>
          <a:p>
            <a:r>
              <a:rPr lang="pl-PL"/>
              <a:t>Kliknij, aby edytować styl wzorca tytułu</a:t>
            </a:r>
          </a:p>
        </p:txBody>
      </p:sp>
      <p:sp>
        <p:nvSpPr>
          <p:cNvPr id="9" name="Rectangle 8"/>
          <p:cNvSpPr>
            <a:spLocks noGrp="1" noChangeArrowheads="1"/>
          </p:cNvSpPr>
          <p:nvPr>
            <p:ph type="dt" sz="quarter" idx="10"/>
          </p:nvPr>
        </p:nvSpPr>
        <p:spPr>
          <a:xfrm>
            <a:off x="2667000" y="6553200"/>
            <a:ext cx="1905000" cy="304800"/>
          </a:xfrm>
        </p:spPr>
        <p:txBody>
          <a:bodyPr/>
          <a:lstStyle>
            <a:lvl1pPr>
              <a:defRPr>
                <a:solidFill>
                  <a:schemeClr val="bg1"/>
                </a:solidFill>
              </a:defRPr>
            </a:lvl1pPr>
          </a:lstStyle>
          <a:p>
            <a:pPr>
              <a:defRPr/>
            </a:pPr>
            <a:endParaRPr lang="pl-PL"/>
          </a:p>
        </p:txBody>
      </p:sp>
      <p:sp>
        <p:nvSpPr>
          <p:cNvPr id="10" name="Rectangle 9"/>
          <p:cNvSpPr>
            <a:spLocks noGrp="1" noChangeArrowheads="1"/>
          </p:cNvSpPr>
          <p:nvPr>
            <p:ph type="ftr" sz="quarter" idx="11"/>
          </p:nvPr>
        </p:nvSpPr>
        <p:spPr>
          <a:xfrm>
            <a:off x="5195888" y="6553200"/>
            <a:ext cx="3279775" cy="304800"/>
          </a:xfrm>
        </p:spPr>
        <p:txBody>
          <a:bodyPr/>
          <a:lstStyle>
            <a:lvl1pPr algn="r">
              <a:defRPr/>
            </a:lvl1pPr>
          </a:lstStyle>
          <a:p>
            <a:pPr>
              <a:defRPr/>
            </a:pPr>
            <a:endParaRPr lang="pl-PL"/>
          </a:p>
        </p:txBody>
      </p:sp>
      <p:sp>
        <p:nvSpPr>
          <p:cNvPr id="11" name="Rectangle 10"/>
          <p:cNvSpPr>
            <a:spLocks noGrp="1" noChangeArrowheads="1"/>
          </p:cNvSpPr>
          <p:nvPr>
            <p:ph type="sldNum" sz="quarter" idx="12"/>
          </p:nvPr>
        </p:nvSpPr>
        <p:spPr>
          <a:xfrm>
            <a:off x="9525" y="6359525"/>
            <a:ext cx="587375" cy="488950"/>
          </a:xfrm>
        </p:spPr>
        <p:txBody>
          <a:bodyPr anchorCtr="0"/>
          <a:lstStyle>
            <a:lvl1pPr>
              <a:defRPr/>
            </a:lvl1pPr>
          </a:lstStyle>
          <a:p>
            <a:pPr>
              <a:defRPr/>
            </a:pPr>
            <a:fld id="{1D780F7F-3B3D-4D94-A4EC-2E4C3D28F448}" type="slidenum">
              <a:rPr lang="pl-PL"/>
              <a:pPr>
                <a:defRPr/>
              </a:pPr>
              <a:t>‹#›</a:t>
            </a:fld>
            <a:endParaRPr lang="pl-PL"/>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endParaRPr lang="en-US"/>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pl-PL"/>
          </a:p>
        </p:txBody>
      </p:sp>
      <p:sp>
        <p:nvSpPr>
          <p:cNvPr id="5" name="Rectangle 9"/>
          <p:cNvSpPr>
            <a:spLocks noGrp="1" noChangeArrowheads="1"/>
          </p:cNvSpPr>
          <p:nvPr>
            <p:ph type="ftr" sz="quarter" idx="11"/>
          </p:nvPr>
        </p:nvSpPr>
        <p:spPr>
          <a:ln/>
        </p:spPr>
        <p:txBody>
          <a:bodyPr/>
          <a:lstStyle>
            <a:lvl1pPr>
              <a:defRPr/>
            </a:lvl1pPr>
          </a:lstStyle>
          <a:p>
            <a:pPr>
              <a:defRPr/>
            </a:pPr>
            <a:endParaRPr lang="pl-PL"/>
          </a:p>
        </p:txBody>
      </p:sp>
      <p:sp>
        <p:nvSpPr>
          <p:cNvPr id="6" name="Rectangle 10"/>
          <p:cNvSpPr>
            <a:spLocks noGrp="1" noChangeArrowheads="1"/>
          </p:cNvSpPr>
          <p:nvPr>
            <p:ph type="sldNum" sz="quarter" idx="12"/>
          </p:nvPr>
        </p:nvSpPr>
        <p:spPr>
          <a:ln/>
        </p:spPr>
        <p:txBody>
          <a:bodyPr/>
          <a:lstStyle>
            <a:lvl1pPr>
              <a:defRPr/>
            </a:lvl1pPr>
          </a:lstStyle>
          <a:p>
            <a:pPr>
              <a:defRPr/>
            </a:pPr>
            <a:fld id="{61A5C169-5CBE-4D88-A8EC-2BF0B867F4D8}" type="slidenum">
              <a:rPr lang="pl-PL"/>
              <a:pPr>
                <a:defRPr/>
              </a:pPr>
              <a:t>‹#›</a:t>
            </a:fld>
            <a:endParaRPr lang="pl-PL"/>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915150" y="762000"/>
            <a:ext cx="2000250" cy="5334000"/>
          </a:xfrm>
        </p:spPr>
        <p:txBody>
          <a:bodyPr vert="eaVert"/>
          <a:lstStyle/>
          <a:p>
            <a:r>
              <a:rPr lang="pl-PL"/>
              <a:t>Kliknij, aby edytować styl</a:t>
            </a:r>
            <a:endParaRPr lang="en-US"/>
          </a:p>
        </p:txBody>
      </p:sp>
      <p:sp>
        <p:nvSpPr>
          <p:cNvPr id="3" name="Symbol zastępczy tytułu pionowego 2"/>
          <p:cNvSpPr>
            <a:spLocks noGrp="1"/>
          </p:cNvSpPr>
          <p:nvPr>
            <p:ph type="body" orient="vert" idx="1"/>
          </p:nvPr>
        </p:nvSpPr>
        <p:spPr>
          <a:xfrm>
            <a:off x="914400" y="762000"/>
            <a:ext cx="5848350" cy="5334000"/>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pl-PL"/>
          </a:p>
        </p:txBody>
      </p:sp>
      <p:sp>
        <p:nvSpPr>
          <p:cNvPr id="5" name="Rectangle 9"/>
          <p:cNvSpPr>
            <a:spLocks noGrp="1" noChangeArrowheads="1"/>
          </p:cNvSpPr>
          <p:nvPr>
            <p:ph type="ftr" sz="quarter" idx="11"/>
          </p:nvPr>
        </p:nvSpPr>
        <p:spPr>
          <a:ln/>
        </p:spPr>
        <p:txBody>
          <a:bodyPr/>
          <a:lstStyle>
            <a:lvl1pPr>
              <a:defRPr/>
            </a:lvl1pPr>
          </a:lstStyle>
          <a:p>
            <a:pPr>
              <a:defRPr/>
            </a:pPr>
            <a:endParaRPr lang="pl-PL"/>
          </a:p>
        </p:txBody>
      </p:sp>
      <p:sp>
        <p:nvSpPr>
          <p:cNvPr id="6" name="Rectangle 10"/>
          <p:cNvSpPr>
            <a:spLocks noGrp="1" noChangeArrowheads="1"/>
          </p:cNvSpPr>
          <p:nvPr>
            <p:ph type="sldNum" sz="quarter" idx="12"/>
          </p:nvPr>
        </p:nvSpPr>
        <p:spPr>
          <a:ln/>
        </p:spPr>
        <p:txBody>
          <a:bodyPr/>
          <a:lstStyle>
            <a:lvl1pPr>
              <a:defRPr/>
            </a:lvl1pPr>
          </a:lstStyle>
          <a:p>
            <a:pPr>
              <a:defRPr/>
            </a:pPr>
            <a:fld id="{FDBB36B9-C45A-4811-B31F-3AA1A4DC4831}" type="slidenum">
              <a:rPr lang="pl-PL"/>
              <a:pPr>
                <a:defRPr/>
              </a:pPr>
              <a:t>‹#›</a:t>
            </a:fld>
            <a:endParaRPr lang="pl-PL"/>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ytuł i wykres">
    <p:spTree>
      <p:nvGrpSpPr>
        <p:cNvPr id="1" name=""/>
        <p:cNvGrpSpPr/>
        <p:nvPr/>
      </p:nvGrpSpPr>
      <p:grpSpPr>
        <a:xfrm>
          <a:off x="0" y="0"/>
          <a:ext cx="0" cy="0"/>
          <a:chOff x="0" y="0"/>
          <a:chExt cx="0" cy="0"/>
        </a:xfrm>
      </p:grpSpPr>
      <p:sp>
        <p:nvSpPr>
          <p:cNvPr id="2" name="Tytuł 1"/>
          <p:cNvSpPr>
            <a:spLocks noGrp="1"/>
          </p:cNvSpPr>
          <p:nvPr>
            <p:ph type="title"/>
          </p:nvPr>
        </p:nvSpPr>
        <p:spPr>
          <a:xfrm>
            <a:off x="914400" y="762000"/>
            <a:ext cx="8001000" cy="1143000"/>
          </a:xfrm>
        </p:spPr>
        <p:txBody>
          <a:bodyPr/>
          <a:lstStyle/>
          <a:p>
            <a:r>
              <a:rPr lang="pl-PL"/>
              <a:t>Kliknij, aby edytować styl</a:t>
            </a:r>
            <a:endParaRPr lang="en-US"/>
          </a:p>
        </p:txBody>
      </p:sp>
      <p:sp>
        <p:nvSpPr>
          <p:cNvPr id="3" name="Symbol zastępczy wykresu 2"/>
          <p:cNvSpPr>
            <a:spLocks noGrp="1"/>
          </p:cNvSpPr>
          <p:nvPr>
            <p:ph type="chart" idx="1"/>
          </p:nvPr>
        </p:nvSpPr>
        <p:spPr>
          <a:xfrm>
            <a:off x="914400" y="2362200"/>
            <a:ext cx="8001000" cy="3733800"/>
          </a:xfrm>
        </p:spPr>
        <p:txBody>
          <a:bodyPr/>
          <a:lstStyle/>
          <a:p>
            <a:pPr lvl="0"/>
            <a:endParaRPr lang="en-US" noProof="0"/>
          </a:p>
        </p:txBody>
      </p:sp>
      <p:sp>
        <p:nvSpPr>
          <p:cNvPr id="4" name="Rectangle 8"/>
          <p:cNvSpPr>
            <a:spLocks noGrp="1" noChangeArrowheads="1"/>
          </p:cNvSpPr>
          <p:nvPr>
            <p:ph type="dt" sz="half" idx="10"/>
          </p:nvPr>
        </p:nvSpPr>
        <p:spPr>
          <a:ln/>
        </p:spPr>
        <p:txBody>
          <a:bodyPr/>
          <a:lstStyle>
            <a:lvl1pPr>
              <a:defRPr/>
            </a:lvl1pPr>
          </a:lstStyle>
          <a:p>
            <a:pPr>
              <a:defRPr/>
            </a:pPr>
            <a:endParaRPr lang="pl-PL"/>
          </a:p>
        </p:txBody>
      </p:sp>
      <p:sp>
        <p:nvSpPr>
          <p:cNvPr id="5" name="Rectangle 9"/>
          <p:cNvSpPr>
            <a:spLocks noGrp="1" noChangeArrowheads="1"/>
          </p:cNvSpPr>
          <p:nvPr>
            <p:ph type="ftr" sz="quarter" idx="11"/>
          </p:nvPr>
        </p:nvSpPr>
        <p:spPr>
          <a:ln/>
        </p:spPr>
        <p:txBody>
          <a:bodyPr/>
          <a:lstStyle>
            <a:lvl1pPr>
              <a:defRPr/>
            </a:lvl1pPr>
          </a:lstStyle>
          <a:p>
            <a:pPr>
              <a:defRPr/>
            </a:pPr>
            <a:endParaRPr lang="pl-PL"/>
          </a:p>
        </p:txBody>
      </p:sp>
      <p:sp>
        <p:nvSpPr>
          <p:cNvPr id="6" name="Rectangle 10"/>
          <p:cNvSpPr>
            <a:spLocks noGrp="1" noChangeArrowheads="1"/>
          </p:cNvSpPr>
          <p:nvPr>
            <p:ph type="sldNum" sz="quarter" idx="12"/>
          </p:nvPr>
        </p:nvSpPr>
        <p:spPr>
          <a:ln/>
        </p:spPr>
        <p:txBody>
          <a:bodyPr/>
          <a:lstStyle>
            <a:lvl1pPr>
              <a:defRPr/>
            </a:lvl1pPr>
          </a:lstStyle>
          <a:p>
            <a:pPr>
              <a:defRPr/>
            </a:pPr>
            <a:fld id="{E7AD13C7-A0B7-49F1-9D47-1A80917878D2}" type="slidenum">
              <a:rPr lang="pl-PL"/>
              <a:pPr>
                <a:defRPr/>
              </a:pPr>
              <a:t>‹#›</a:t>
            </a:fld>
            <a:endParaRPr lang="pl-PL"/>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ytuł, zawartość i 2 elementy zawartości">
    <p:spTree>
      <p:nvGrpSpPr>
        <p:cNvPr id="1" name=""/>
        <p:cNvGrpSpPr/>
        <p:nvPr/>
      </p:nvGrpSpPr>
      <p:grpSpPr>
        <a:xfrm>
          <a:off x="0" y="0"/>
          <a:ext cx="0" cy="0"/>
          <a:chOff x="0" y="0"/>
          <a:chExt cx="0" cy="0"/>
        </a:xfrm>
      </p:grpSpPr>
      <p:sp>
        <p:nvSpPr>
          <p:cNvPr id="2" name="Tytuł 1"/>
          <p:cNvSpPr>
            <a:spLocks noGrp="1"/>
          </p:cNvSpPr>
          <p:nvPr>
            <p:ph type="title"/>
          </p:nvPr>
        </p:nvSpPr>
        <p:spPr>
          <a:xfrm>
            <a:off x="914400" y="762000"/>
            <a:ext cx="8001000" cy="1143000"/>
          </a:xfrm>
        </p:spPr>
        <p:txBody>
          <a:bodyPr/>
          <a:lstStyle/>
          <a:p>
            <a:r>
              <a:rPr lang="pl-PL"/>
              <a:t>Kliknij, aby edytować styl</a:t>
            </a:r>
            <a:endParaRPr lang="en-US"/>
          </a:p>
        </p:txBody>
      </p:sp>
      <p:sp>
        <p:nvSpPr>
          <p:cNvPr id="3" name="Symbol zastępczy zawartości 2"/>
          <p:cNvSpPr>
            <a:spLocks noGrp="1"/>
          </p:cNvSpPr>
          <p:nvPr>
            <p:ph sz="half" idx="1"/>
          </p:nvPr>
        </p:nvSpPr>
        <p:spPr>
          <a:xfrm>
            <a:off x="914400" y="2362200"/>
            <a:ext cx="3924300" cy="3733800"/>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Symbol zastępczy zawartości 3"/>
          <p:cNvSpPr>
            <a:spLocks noGrp="1"/>
          </p:cNvSpPr>
          <p:nvPr>
            <p:ph sz="quarter" idx="2"/>
          </p:nvPr>
        </p:nvSpPr>
        <p:spPr>
          <a:xfrm>
            <a:off x="4991100" y="2362200"/>
            <a:ext cx="3924300" cy="1790700"/>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5" name="Symbol zastępczy zawartości 4"/>
          <p:cNvSpPr>
            <a:spLocks noGrp="1"/>
          </p:cNvSpPr>
          <p:nvPr>
            <p:ph sz="quarter" idx="3"/>
          </p:nvPr>
        </p:nvSpPr>
        <p:spPr>
          <a:xfrm>
            <a:off x="4991100" y="4305300"/>
            <a:ext cx="3924300" cy="1790700"/>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6" name="Rectangle 8"/>
          <p:cNvSpPr>
            <a:spLocks noGrp="1" noChangeArrowheads="1"/>
          </p:cNvSpPr>
          <p:nvPr>
            <p:ph type="dt" sz="half" idx="10"/>
          </p:nvPr>
        </p:nvSpPr>
        <p:spPr>
          <a:ln/>
        </p:spPr>
        <p:txBody>
          <a:bodyPr/>
          <a:lstStyle>
            <a:lvl1pPr>
              <a:defRPr/>
            </a:lvl1pPr>
          </a:lstStyle>
          <a:p>
            <a:pPr>
              <a:defRPr/>
            </a:pPr>
            <a:endParaRPr lang="pl-PL"/>
          </a:p>
        </p:txBody>
      </p:sp>
      <p:sp>
        <p:nvSpPr>
          <p:cNvPr id="7" name="Rectangle 9"/>
          <p:cNvSpPr>
            <a:spLocks noGrp="1" noChangeArrowheads="1"/>
          </p:cNvSpPr>
          <p:nvPr>
            <p:ph type="ftr" sz="quarter" idx="11"/>
          </p:nvPr>
        </p:nvSpPr>
        <p:spPr>
          <a:ln/>
        </p:spPr>
        <p:txBody>
          <a:bodyPr/>
          <a:lstStyle>
            <a:lvl1pPr>
              <a:defRPr/>
            </a:lvl1pPr>
          </a:lstStyle>
          <a:p>
            <a:pPr>
              <a:defRPr/>
            </a:pPr>
            <a:endParaRPr lang="pl-PL"/>
          </a:p>
        </p:txBody>
      </p:sp>
      <p:sp>
        <p:nvSpPr>
          <p:cNvPr id="8" name="Rectangle 10"/>
          <p:cNvSpPr>
            <a:spLocks noGrp="1" noChangeArrowheads="1"/>
          </p:cNvSpPr>
          <p:nvPr>
            <p:ph type="sldNum" sz="quarter" idx="12"/>
          </p:nvPr>
        </p:nvSpPr>
        <p:spPr>
          <a:ln/>
        </p:spPr>
        <p:txBody>
          <a:bodyPr/>
          <a:lstStyle>
            <a:lvl1pPr>
              <a:defRPr/>
            </a:lvl1pPr>
          </a:lstStyle>
          <a:p>
            <a:pPr>
              <a:defRPr/>
            </a:pPr>
            <a:fld id="{BC211667-59FC-4D05-BB7D-A484AEF5B61E}" type="slidenum">
              <a:rPr lang="pl-PL"/>
              <a:pPr>
                <a:defRPr/>
              </a:pPr>
              <a:t>‹#›</a:t>
            </a:fld>
            <a:endParaRPr lang="pl-PL"/>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endParaRPr lang="en-US"/>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pl-PL"/>
          </a:p>
        </p:txBody>
      </p:sp>
      <p:sp>
        <p:nvSpPr>
          <p:cNvPr id="5" name="Rectangle 9"/>
          <p:cNvSpPr>
            <a:spLocks noGrp="1" noChangeArrowheads="1"/>
          </p:cNvSpPr>
          <p:nvPr>
            <p:ph type="ftr" sz="quarter" idx="11"/>
          </p:nvPr>
        </p:nvSpPr>
        <p:spPr>
          <a:ln/>
        </p:spPr>
        <p:txBody>
          <a:bodyPr/>
          <a:lstStyle>
            <a:lvl1pPr>
              <a:defRPr/>
            </a:lvl1pPr>
          </a:lstStyle>
          <a:p>
            <a:pPr>
              <a:defRPr/>
            </a:pPr>
            <a:endParaRPr lang="pl-PL"/>
          </a:p>
        </p:txBody>
      </p:sp>
      <p:sp>
        <p:nvSpPr>
          <p:cNvPr id="6" name="Rectangle 10"/>
          <p:cNvSpPr>
            <a:spLocks noGrp="1" noChangeArrowheads="1"/>
          </p:cNvSpPr>
          <p:nvPr>
            <p:ph type="sldNum" sz="quarter" idx="12"/>
          </p:nvPr>
        </p:nvSpPr>
        <p:spPr>
          <a:ln/>
        </p:spPr>
        <p:txBody>
          <a:bodyPr/>
          <a:lstStyle>
            <a:lvl1pPr>
              <a:defRPr/>
            </a:lvl1pPr>
          </a:lstStyle>
          <a:p>
            <a:pPr>
              <a:defRPr/>
            </a:pPr>
            <a:fld id="{90A1058A-664E-4B11-8D08-CF3E5842C948}" type="slidenum">
              <a:rPr lang="pl-PL"/>
              <a:pPr>
                <a:defRPr/>
              </a:pPr>
              <a:t>‹#›</a:t>
            </a:fld>
            <a:endParaRPr lang="pl-PL"/>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a:t>Kliknij, aby edytować styl</a:t>
            </a:r>
            <a:endParaRPr lang="en-US"/>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a:t>Kliknij, aby edytować style wzorca tekstu</a:t>
            </a:r>
          </a:p>
        </p:txBody>
      </p:sp>
      <p:sp>
        <p:nvSpPr>
          <p:cNvPr id="4" name="Rectangle 8"/>
          <p:cNvSpPr>
            <a:spLocks noGrp="1" noChangeArrowheads="1"/>
          </p:cNvSpPr>
          <p:nvPr>
            <p:ph type="dt" sz="half" idx="10"/>
          </p:nvPr>
        </p:nvSpPr>
        <p:spPr>
          <a:ln/>
        </p:spPr>
        <p:txBody>
          <a:bodyPr/>
          <a:lstStyle>
            <a:lvl1pPr>
              <a:defRPr/>
            </a:lvl1pPr>
          </a:lstStyle>
          <a:p>
            <a:pPr>
              <a:defRPr/>
            </a:pPr>
            <a:endParaRPr lang="pl-PL"/>
          </a:p>
        </p:txBody>
      </p:sp>
      <p:sp>
        <p:nvSpPr>
          <p:cNvPr id="5" name="Rectangle 9"/>
          <p:cNvSpPr>
            <a:spLocks noGrp="1" noChangeArrowheads="1"/>
          </p:cNvSpPr>
          <p:nvPr>
            <p:ph type="ftr" sz="quarter" idx="11"/>
          </p:nvPr>
        </p:nvSpPr>
        <p:spPr>
          <a:ln/>
        </p:spPr>
        <p:txBody>
          <a:bodyPr/>
          <a:lstStyle>
            <a:lvl1pPr>
              <a:defRPr/>
            </a:lvl1pPr>
          </a:lstStyle>
          <a:p>
            <a:pPr>
              <a:defRPr/>
            </a:pPr>
            <a:endParaRPr lang="pl-PL"/>
          </a:p>
        </p:txBody>
      </p:sp>
      <p:sp>
        <p:nvSpPr>
          <p:cNvPr id="6" name="Rectangle 10"/>
          <p:cNvSpPr>
            <a:spLocks noGrp="1" noChangeArrowheads="1"/>
          </p:cNvSpPr>
          <p:nvPr>
            <p:ph type="sldNum" sz="quarter" idx="12"/>
          </p:nvPr>
        </p:nvSpPr>
        <p:spPr>
          <a:ln/>
        </p:spPr>
        <p:txBody>
          <a:bodyPr/>
          <a:lstStyle>
            <a:lvl1pPr>
              <a:defRPr/>
            </a:lvl1pPr>
          </a:lstStyle>
          <a:p>
            <a:pPr>
              <a:defRPr/>
            </a:pPr>
            <a:fld id="{908420C1-7F25-4002-8085-FE126CA91B96}" type="slidenum">
              <a:rPr lang="pl-PL"/>
              <a:pPr>
                <a:defRPr/>
              </a:pPr>
              <a:t>‹#›</a:t>
            </a:fld>
            <a:endParaRPr lang="pl-PL"/>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endParaRPr lang="en-US"/>
          </a:p>
        </p:txBody>
      </p:sp>
      <p:sp>
        <p:nvSpPr>
          <p:cNvPr id="3" name="Symbol zastępczy zawartości 2"/>
          <p:cNvSpPr>
            <a:spLocks noGrp="1"/>
          </p:cNvSpPr>
          <p:nvPr>
            <p:ph sz="half" idx="1"/>
          </p:nvPr>
        </p:nvSpPr>
        <p:spPr>
          <a:xfrm>
            <a:off x="914400" y="2362200"/>
            <a:ext cx="3924300" cy="373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Symbol zastępczy zawartości 3"/>
          <p:cNvSpPr>
            <a:spLocks noGrp="1"/>
          </p:cNvSpPr>
          <p:nvPr>
            <p:ph sz="half" idx="2"/>
          </p:nvPr>
        </p:nvSpPr>
        <p:spPr>
          <a:xfrm>
            <a:off x="4991100" y="2362200"/>
            <a:ext cx="3924300" cy="373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5" name="Rectangle 8"/>
          <p:cNvSpPr>
            <a:spLocks noGrp="1" noChangeArrowheads="1"/>
          </p:cNvSpPr>
          <p:nvPr>
            <p:ph type="dt" sz="half" idx="10"/>
          </p:nvPr>
        </p:nvSpPr>
        <p:spPr>
          <a:ln/>
        </p:spPr>
        <p:txBody>
          <a:bodyPr/>
          <a:lstStyle>
            <a:lvl1pPr>
              <a:defRPr/>
            </a:lvl1pPr>
          </a:lstStyle>
          <a:p>
            <a:pPr>
              <a:defRPr/>
            </a:pPr>
            <a:endParaRPr lang="pl-PL"/>
          </a:p>
        </p:txBody>
      </p:sp>
      <p:sp>
        <p:nvSpPr>
          <p:cNvPr id="6" name="Rectangle 9"/>
          <p:cNvSpPr>
            <a:spLocks noGrp="1" noChangeArrowheads="1"/>
          </p:cNvSpPr>
          <p:nvPr>
            <p:ph type="ftr" sz="quarter" idx="11"/>
          </p:nvPr>
        </p:nvSpPr>
        <p:spPr>
          <a:ln/>
        </p:spPr>
        <p:txBody>
          <a:bodyPr/>
          <a:lstStyle>
            <a:lvl1pPr>
              <a:defRPr/>
            </a:lvl1pPr>
          </a:lstStyle>
          <a:p>
            <a:pPr>
              <a:defRPr/>
            </a:pPr>
            <a:endParaRPr lang="pl-PL"/>
          </a:p>
        </p:txBody>
      </p:sp>
      <p:sp>
        <p:nvSpPr>
          <p:cNvPr id="7" name="Rectangle 10"/>
          <p:cNvSpPr>
            <a:spLocks noGrp="1" noChangeArrowheads="1"/>
          </p:cNvSpPr>
          <p:nvPr>
            <p:ph type="sldNum" sz="quarter" idx="12"/>
          </p:nvPr>
        </p:nvSpPr>
        <p:spPr>
          <a:ln/>
        </p:spPr>
        <p:txBody>
          <a:bodyPr/>
          <a:lstStyle>
            <a:lvl1pPr>
              <a:defRPr/>
            </a:lvl1pPr>
          </a:lstStyle>
          <a:p>
            <a:pPr>
              <a:defRPr/>
            </a:pPr>
            <a:fld id="{70C8EE25-7BBF-4E3A-99D4-E6313AEFB443}" type="slidenum">
              <a:rPr lang="pl-PL"/>
              <a:pPr>
                <a:defRPr/>
              </a:pPr>
              <a:t>‹#›</a:t>
            </a:fld>
            <a:endParaRPr lang="pl-PL"/>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p:spPr>
        <p:txBody>
          <a:bodyPr/>
          <a:lstStyle>
            <a:lvl1pPr>
              <a:defRPr/>
            </a:lvl1pPr>
          </a:lstStyle>
          <a:p>
            <a:r>
              <a:rPr lang="pl-PL"/>
              <a:t>Kliknij, aby edytować styl</a:t>
            </a:r>
            <a:endParaRPr lang="en-US"/>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7" name="Rectangle 8"/>
          <p:cNvSpPr>
            <a:spLocks noGrp="1" noChangeArrowheads="1"/>
          </p:cNvSpPr>
          <p:nvPr>
            <p:ph type="dt" sz="half" idx="10"/>
          </p:nvPr>
        </p:nvSpPr>
        <p:spPr>
          <a:ln/>
        </p:spPr>
        <p:txBody>
          <a:bodyPr/>
          <a:lstStyle>
            <a:lvl1pPr>
              <a:defRPr/>
            </a:lvl1pPr>
          </a:lstStyle>
          <a:p>
            <a:pPr>
              <a:defRPr/>
            </a:pPr>
            <a:endParaRPr lang="pl-PL"/>
          </a:p>
        </p:txBody>
      </p:sp>
      <p:sp>
        <p:nvSpPr>
          <p:cNvPr id="8" name="Rectangle 9"/>
          <p:cNvSpPr>
            <a:spLocks noGrp="1" noChangeArrowheads="1"/>
          </p:cNvSpPr>
          <p:nvPr>
            <p:ph type="ftr" sz="quarter" idx="11"/>
          </p:nvPr>
        </p:nvSpPr>
        <p:spPr>
          <a:ln/>
        </p:spPr>
        <p:txBody>
          <a:bodyPr/>
          <a:lstStyle>
            <a:lvl1pPr>
              <a:defRPr/>
            </a:lvl1pPr>
          </a:lstStyle>
          <a:p>
            <a:pPr>
              <a:defRPr/>
            </a:pPr>
            <a:endParaRPr lang="pl-PL"/>
          </a:p>
        </p:txBody>
      </p:sp>
      <p:sp>
        <p:nvSpPr>
          <p:cNvPr id="9" name="Rectangle 10"/>
          <p:cNvSpPr>
            <a:spLocks noGrp="1" noChangeArrowheads="1"/>
          </p:cNvSpPr>
          <p:nvPr>
            <p:ph type="sldNum" sz="quarter" idx="12"/>
          </p:nvPr>
        </p:nvSpPr>
        <p:spPr>
          <a:ln/>
        </p:spPr>
        <p:txBody>
          <a:bodyPr/>
          <a:lstStyle>
            <a:lvl1pPr>
              <a:defRPr/>
            </a:lvl1pPr>
          </a:lstStyle>
          <a:p>
            <a:pPr>
              <a:defRPr/>
            </a:pPr>
            <a:fld id="{7AAD58DE-4271-4470-B32E-76E0B7FDC44F}" type="slidenum">
              <a:rPr lang="pl-PL"/>
              <a:pPr>
                <a:defRPr/>
              </a:pPr>
              <a:t>‹#›</a:t>
            </a:fld>
            <a:endParaRPr lang="pl-PL"/>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endParaRPr lang="en-US"/>
          </a:p>
        </p:txBody>
      </p:sp>
      <p:sp>
        <p:nvSpPr>
          <p:cNvPr id="3" name="Rectangle 8"/>
          <p:cNvSpPr>
            <a:spLocks noGrp="1" noChangeArrowheads="1"/>
          </p:cNvSpPr>
          <p:nvPr>
            <p:ph type="dt" sz="half" idx="10"/>
          </p:nvPr>
        </p:nvSpPr>
        <p:spPr>
          <a:ln/>
        </p:spPr>
        <p:txBody>
          <a:bodyPr/>
          <a:lstStyle>
            <a:lvl1pPr>
              <a:defRPr/>
            </a:lvl1pPr>
          </a:lstStyle>
          <a:p>
            <a:pPr>
              <a:defRPr/>
            </a:pPr>
            <a:endParaRPr lang="pl-PL"/>
          </a:p>
        </p:txBody>
      </p:sp>
      <p:sp>
        <p:nvSpPr>
          <p:cNvPr id="4" name="Rectangle 9"/>
          <p:cNvSpPr>
            <a:spLocks noGrp="1" noChangeArrowheads="1"/>
          </p:cNvSpPr>
          <p:nvPr>
            <p:ph type="ftr" sz="quarter" idx="11"/>
          </p:nvPr>
        </p:nvSpPr>
        <p:spPr>
          <a:ln/>
        </p:spPr>
        <p:txBody>
          <a:bodyPr/>
          <a:lstStyle>
            <a:lvl1pPr>
              <a:defRPr/>
            </a:lvl1pPr>
          </a:lstStyle>
          <a:p>
            <a:pPr>
              <a:defRPr/>
            </a:pPr>
            <a:endParaRPr lang="pl-PL"/>
          </a:p>
        </p:txBody>
      </p:sp>
      <p:sp>
        <p:nvSpPr>
          <p:cNvPr id="5" name="Rectangle 10"/>
          <p:cNvSpPr>
            <a:spLocks noGrp="1" noChangeArrowheads="1"/>
          </p:cNvSpPr>
          <p:nvPr>
            <p:ph type="sldNum" sz="quarter" idx="12"/>
          </p:nvPr>
        </p:nvSpPr>
        <p:spPr>
          <a:ln/>
        </p:spPr>
        <p:txBody>
          <a:bodyPr/>
          <a:lstStyle>
            <a:lvl1pPr>
              <a:defRPr/>
            </a:lvl1pPr>
          </a:lstStyle>
          <a:p>
            <a:pPr>
              <a:defRPr/>
            </a:pPr>
            <a:fld id="{D271BC00-5B0F-4C84-9133-4C8EED08509F}" type="slidenum">
              <a:rPr lang="pl-PL"/>
              <a:pPr>
                <a:defRPr/>
              </a:pPr>
              <a:t>‹#›</a:t>
            </a:fld>
            <a:endParaRPr lang="pl-PL"/>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endParaRPr lang="pl-PL"/>
          </a:p>
        </p:txBody>
      </p:sp>
      <p:sp>
        <p:nvSpPr>
          <p:cNvPr id="3" name="Rectangle 9"/>
          <p:cNvSpPr>
            <a:spLocks noGrp="1" noChangeArrowheads="1"/>
          </p:cNvSpPr>
          <p:nvPr>
            <p:ph type="ftr" sz="quarter" idx="11"/>
          </p:nvPr>
        </p:nvSpPr>
        <p:spPr>
          <a:ln/>
        </p:spPr>
        <p:txBody>
          <a:bodyPr/>
          <a:lstStyle>
            <a:lvl1pPr>
              <a:defRPr/>
            </a:lvl1pPr>
          </a:lstStyle>
          <a:p>
            <a:pPr>
              <a:defRPr/>
            </a:pPr>
            <a:endParaRPr lang="pl-PL"/>
          </a:p>
        </p:txBody>
      </p:sp>
      <p:sp>
        <p:nvSpPr>
          <p:cNvPr id="4" name="Rectangle 10"/>
          <p:cNvSpPr>
            <a:spLocks noGrp="1" noChangeArrowheads="1"/>
          </p:cNvSpPr>
          <p:nvPr>
            <p:ph type="sldNum" sz="quarter" idx="12"/>
          </p:nvPr>
        </p:nvSpPr>
        <p:spPr>
          <a:ln/>
        </p:spPr>
        <p:txBody>
          <a:bodyPr/>
          <a:lstStyle>
            <a:lvl1pPr>
              <a:defRPr/>
            </a:lvl1pPr>
          </a:lstStyle>
          <a:p>
            <a:pPr>
              <a:defRPr/>
            </a:pPr>
            <a:fld id="{D0D1B51C-84DF-48DB-956F-637BD351323D}" type="slidenum">
              <a:rPr lang="pl-PL"/>
              <a:pPr>
                <a:defRPr/>
              </a:pPr>
              <a:t>‹#›</a:t>
            </a:fld>
            <a:endParaRPr lang="pl-PL"/>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lstStyle>
            <a:lvl1pPr algn="l">
              <a:defRPr sz="2000" b="1"/>
            </a:lvl1pPr>
          </a:lstStyle>
          <a:p>
            <a:r>
              <a:rPr lang="pl-PL"/>
              <a:t>Kliknij, aby edytować styl</a:t>
            </a:r>
            <a:endParaRPr lang="en-US"/>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Rectangle 8"/>
          <p:cNvSpPr>
            <a:spLocks noGrp="1" noChangeArrowheads="1"/>
          </p:cNvSpPr>
          <p:nvPr>
            <p:ph type="dt" sz="half" idx="10"/>
          </p:nvPr>
        </p:nvSpPr>
        <p:spPr>
          <a:ln/>
        </p:spPr>
        <p:txBody>
          <a:bodyPr/>
          <a:lstStyle>
            <a:lvl1pPr>
              <a:defRPr/>
            </a:lvl1pPr>
          </a:lstStyle>
          <a:p>
            <a:pPr>
              <a:defRPr/>
            </a:pPr>
            <a:endParaRPr lang="pl-PL"/>
          </a:p>
        </p:txBody>
      </p:sp>
      <p:sp>
        <p:nvSpPr>
          <p:cNvPr id="6" name="Rectangle 9"/>
          <p:cNvSpPr>
            <a:spLocks noGrp="1" noChangeArrowheads="1"/>
          </p:cNvSpPr>
          <p:nvPr>
            <p:ph type="ftr" sz="quarter" idx="11"/>
          </p:nvPr>
        </p:nvSpPr>
        <p:spPr>
          <a:ln/>
        </p:spPr>
        <p:txBody>
          <a:bodyPr/>
          <a:lstStyle>
            <a:lvl1pPr>
              <a:defRPr/>
            </a:lvl1pPr>
          </a:lstStyle>
          <a:p>
            <a:pPr>
              <a:defRPr/>
            </a:pPr>
            <a:endParaRPr lang="pl-PL"/>
          </a:p>
        </p:txBody>
      </p:sp>
      <p:sp>
        <p:nvSpPr>
          <p:cNvPr id="7" name="Rectangle 10"/>
          <p:cNvSpPr>
            <a:spLocks noGrp="1" noChangeArrowheads="1"/>
          </p:cNvSpPr>
          <p:nvPr>
            <p:ph type="sldNum" sz="quarter" idx="12"/>
          </p:nvPr>
        </p:nvSpPr>
        <p:spPr>
          <a:ln/>
        </p:spPr>
        <p:txBody>
          <a:bodyPr/>
          <a:lstStyle>
            <a:lvl1pPr>
              <a:defRPr/>
            </a:lvl1pPr>
          </a:lstStyle>
          <a:p>
            <a:pPr>
              <a:defRPr/>
            </a:pPr>
            <a:fld id="{2D06A5B8-F668-4730-AA6F-81A015DE54B9}" type="slidenum">
              <a:rPr lang="pl-PL"/>
              <a:pPr>
                <a:defRPr/>
              </a:pPr>
              <a:t>‹#›</a:t>
            </a:fld>
            <a:endParaRPr lang="pl-PL"/>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lstStyle>
            <a:lvl1pPr algn="l">
              <a:defRPr sz="2000" b="1"/>
            </a:lvl1pPr>
          </a:lstStyle>
          <a:p>
            <a:r>
              <a:rPr lang="pl-PL"/>
              <a:t>Kliknij, aby edytować styl</a:t>
            </a:r>
            <a:endParaRPr lang="en-US"/>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Rectangle 8"/>
          <p:cNvSpPr>
            <a:spLocks noGrp="1" noChangeArrowheads="1"/>
          </p:cNvSpPr>
          <p:nvPr>
            <p:ph type="dt" sz="half" idx="10"/>
          </p:nvPr>
        </p:nvSpPr>
        <p:spPr>
          <a:ln/>
        </p:spPr>
        <p:txBody>
          <a:bodyPr/>
          <a:lstStyle>
            <a:lvl1pPr>
              <a:defRPr/>
            </a:lvl1pPr>
          </a:lstStyle>
          <a:p>
            <a:pPr>
              <a:defRPr/>
            </a:pPr>
            <a:endParaRPr lang="pl-PL"/>
          </a:p>
        </p:txBody>
      </p:sp>
      <p:sp>
        <p:nvSpPr>
          <p:cNvPr id="6" name="Rectangle 9"/>
          <p:cNvSpPr>
            <a:spLocks noGrp="1" noChangeArrowheads="1"/>
          </p:cNvSpPr>
          <p:nvPr>
            <p:ph type="ftr" sz="quarter" idx="11"/>
          </p:nvPr>
        </p:nvSpPr>
        <p:spPr>
          <a:ln/>
        </p:spPr>
        <p:txBody>
          <a:bodyPr/>
          <a:lstStyle>
            <a:lvl1pPr>
              <a:defRPr/>
            </a:lvl1pPr>
          </a:lstStyle>
          <a:p>
            <a:pPr>
              <a:defRPr/>
            </a:pPr>
            <a:endParaRPr lang="pl-PL"/>
          </a:p>
        </p:txBody>
      </p:sp>
      <p:sp>
        <p:nvSpPr>
          <p:cNvPr id="7" name="Rectangle 10"/>
          <p:cNvSpPr>
            <a:spLocks noGrp="1" noChangeArrowheads="1"/>
          </p:cNvSpPr>
          <p:nvPr>
            <p:ph type="sldNum" sz="quarter" idx="12"/>
          </p:nvPr>
        </p:nvSpPr>
        <p:spPr>
          <a:ln/>
        </p:spPr>
        <p:txBody>
          <a:bodyPr/>
          <a:lstStyle>
            <a:lvl1pPr>
              <a:defRPr/>
            </a:lvl1pPr>
          </a:lstStyle>
          <a:p>
            <a:pPr>
              <a:defRPr/>
            </a:pPr>
            <a:fld id="{F0A6931B-1CAC-4219-9A7C-07E0F90E74C8}" type="slidenum">
              <a:rPr lang="pl-PL"/>
              <a:pPr>
                <a:defRPr/>
              </a:pPr>
              <a:t>‹#›</a:t>
            </a:fld>
            <a:endParaRPr lang="pl-PL"/>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7826" name="Group 2"/>
          <p:cNvGrpSpPr>
            <a:grpSpLocks/>
          </p:cNvGrpSpPr>
          <p:nvPr/>
        </p:nvGrpSpPr>
        <p:grpSpPr bwMode="auto">
          <a:xfrm>
            <a:off x="0" y="0"/>
            <a:ext cx="3200400" cy="6858000"/>
            <a:chOff x="0" y="0"/>
            <a:chExt cx="2016" cy="4320"/>
          </a:xfrm>
        </p:grpSpPr>
        <p:sp>
          <p:nvSpPr>
            <p:cNvPr id="1036" name="Rectangle 3"/>
            <p:cNvSpPr>
              <a:spLocks noChangeArrowheads="1"/>
            </p:cNvSpPr>
            <p:nvPr/>
          </p:nvSpPr>
          <p:spPr bwMode="auto">
            <a:xfrm>
              <a:off x="0" y="0"/>
              <a:ext cx="480" cy="4320"/>
            </a:xfrm>
            <a:prstGeom prst="rect">
              <a:avLst/>
            </a:prstGeom>
            <a:solidFill>
              <a:schemeClr val="accent1"/>
            </a:solidFill>
            <a:ln w="9525">
              <a:noFill/>
              <a:miter lim="800000"/>
              <a:headEnd/>
              <a:tailEnd/>
            </a:ln>
          </p:spPr>
          <p:txBody>
            <a:bodyPr wrap="none" anchor="ctr"/>
            <a:lstStyle/>
            <a:p>
              <a:pPr defTabSz="912813">
                <a:defRPr/>
              </a:pPr>
              <a:endParaRPr lang="en-US"/>
            </a:p>
          </p:txBody>
        </p:sp>
        <p:sp>
          <p:nvSpPr>
            <p:cNvPr id="1037" name="Rectangle 4"/>
            <p:cNvSpPr>
              <a:spLocks noChangeArrowheads="1"/>
            </p:cNvSpPr>
            <p:nvPr/>
          </p:nvSpPr>
          <p:spPr bwMode="auto">
            <a:xfrm>
              <a:off x="432" y="0"/>
              <a:ext cx="1584" cy="672"/>
            </a:xfrm>
            <a:prstGeom prst="rect">
              <a:avLst/>
            </a:prstGeom>
            <a:solidFill>
              <a:schemeClr val="accent1"/>
            </a:solidFill>
            <a:ln w="9525">
              <a:noFill/>
              <a:miter lim="800000"/>
              <a:headEnd/>
              <a:tailEnd/>
            </a:ln>
          </p:spPr>
          <p:txBody>
            <a:bodyPr wrap="none" anchor="ctr"/>
            <a:lstStyle/>
            <a:p>
              <a:pPr defTabSz="912813">
                <a:defRPr/>
              </a:pPr>
              <a:endParaRPr lang="en-US"/>
            </a:p>
          </p:txBody>
        </p:sp>
      </p:grpSp>
      <p:sp>
        <p:nvSpPr>
          <p:cNvPr id="1027" name="AutoShape 5"/>
          <p:cNvSpPr>
            <a:spLocks noChangeArrowheads="1"/>
          </p:cNvSpPr>
          <p:nvPr/>
        </p:nvSpPr>
        <p:spPr bwMode="auto">
          <a:xfrm>
            <a:off x="762000" y="762000"/>
            <a:ext cx="5105400" cy="609600"/>
          </a:xfrm>
          <a:prstGeom prst="roundRect">
            <a:avLst>
              <a:gd name="adj" fmla="val 50000"/>
            </a:avLst>
          </a:prstGeom>
          <a:solidFill>
            <a:schemeClr val="bg1"/>
          </a:solidFill>
          <a:ln w="9525">
            <a:noFill/>
            <a:round/>
            <a:headEnd/>
            <a:tailEnd/>
          </a:ln>
        </p:spPr>
        <p:txBody>
          <a:bodyPr wrap="none" anchor="ctr"/>
          <a:lstStyle/>
          <a:p>
            <a:pPr algn="ctr" defTabSz="912813">
              <a:defRPr/>
            </a:pPr>
            <a:endParaRPr kumimoji="1" lang="en-US"/>
          </a:p>
        </p:txBody>
      </p:sp>
      <p:sp>
        <p:nvSpPr>
          <p:cNvPr id="77828" name="Rectangle 6"/>
          <p:cNvSpPr>
            <a:spLocks noGrp="1" noChangeArrowheads="1"/>
          </p:cNvSpPr>
          <p:nvPr>
            <p:ph type="title"/>
          </p:nvPr>
        </p:nvSpPr>
        <p:spPr bwMode="auto">
          <a:xfrm>
            <a:off x="914400" y="762000"/>
            <a:ext cx="80010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pl-PL"/>
              <a:t>Kliknij, aby edytować styl wzorca tytułu</a:t>
            </a:r>
          </a:p>
        </p:txBody>
      </p:sp>
      <p:sp>
        <p:nvSpPr>
          <p:cNvPr id="77829" name="Rectangle 7"/>
          <p:cNvSpPr>
            <a:spLocks noGrp="1" noChangeArrowheads="1"/>
          </p:cNvSpPr>
          <p:nvPr>
            <p:ph type="body" idx="1"/>
          </p:nvPr>
        </p:nvSpPr>
        <p:spPr bwMode="auto">
          <a:xfrm>
            <a:off x="914400" y="2362200"/>
            <a:ext cx="8001000" cy="3733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3080" name="Rectangle 8"/>
          <p:cNvSpPr>
            <a:spLocks noGrp="1" noChangeArrowheads="1"/>
          </p:cNvSpPr>
          <p:nvPr>
            <p:ph type="dt" sz="half" idx="2"/>
          </p:nvPr>
        </p:nvSpPr>
        <p:spPr bwMode="auto">
          <a:xfrm>
            <a:off x="7010400" y="6553200"/>
            <a:ext cx="1905000" cy="304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spAutoFit/>
          </a:bodyPr>
          <a:lstStyle>
            <a:lvl1pPr algn="r">
              <a:defRPr sz="1400">
                <a:latin typeface="+mn-lt"/>
              </a:defRPr>
            </a:lvl1pPr>
          </a:lstStyle>
          <a:p>
            <a:pPr>
              <a:defRPr/>
            </a:pPr>
            <a:endParaRPr lang="pl-PL"/>
          </a:p>
        </p:txBody>
      </p:sp>
      <p:sp>
        <p:nvSpPr>
          <p:cNvPr id="3081" name="Rectangle 9"/>
          <p:cNvSpPr>
            <a:spLocks noGrp="1" noChangeArrowheads="1"/>
          </p:cNvSpPr>
          <p:nvPr>
            <p:ph type="ftr" sz="quarter" idx="3"/>
          </p:nvPr>
        </p:nvSpPr>
        <p:spPr bwMode="auto">
          <a:xfrm>
            <a:off x="2936875" y="6529388"/>
            <a:ext cx="2895600" cy="304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spAutoFit/>
          </a:bodyPr>
          <a:lstStyle>
            <a:lvl1pPr algn="ctr">
              <a:defRPr sz="1400">
                <a:latin typeface="+mn-lt"/>
              </a:defRPr>
            </a:lvl1pPr>
          </a:lstStyle>
          <a:p>
            <a:pPr>
              <a:defRPr/>
            </a:pPr>
            <a:endParaRPr lang="pl-PL"/>
          </a:p>
        </p:txBody>
      </p:sp>
      <p:sp>
        <p:nvSpPr>
          <p:cNvPr id="3082" name="Rectangle 10"/>
          <p:cNvSpPr>
            <a:spLocks noGrp="1" noChangeArrowheads="1"/>
          </p:cNvSpPr>
          <p:nvPr>
            <p:ph type="sldNum" sz="quarter" idx="4"/>
          </p:nvPr>
        </p:nvSpPr>
        <p:spPr bwMode="auto">
          <a:xfrm>
            <a:off x="84138" y="6343650"/>
            <a:ext cx="587375" cy="48895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spAutoFit/>
          </a:bodyPr>
          <a:lstStyle>
            <a:lvl1pPr>
              <a:defRPr sz="2600" b="1">
                <a:solidFill>
                  <a:schemeClr val="bg1"/>
                </a:solidFill>
                <a:latin typeface="+mn-lt"/>
              </a:defRPr>
            </a:lvl1pPr>
          </a:lstStyle>
          <a:p>
            <a:pPr>
              <a:defRPr/>
            </a:pPr>
            <a:fld id="{71CCD116-FF67-46DE-99A3-81E817BA841E}" type="slidenum">
              <a:rPr lang="pl-PL"/>
              <a:pPr>
                <a:defRPr/>
              </a:pPr>
              <a:t>‹#›</a:t>
            </a:fld>
            <a:endParaRPr lang="pl-PL"/>
          </a:p>
        </p:txBody>
      </p:sp>
      <p:grpSp>
        <p:nvGrpSpPr>
          <p:cNvPr id="77833" name="Group 11"/>
          <p:cNvGrpSpPr>
            <a:grpSpLocks/>
          </p:cNvGrpSpPr>
          <p:nvPr/>
        </p:nvGrpSpPr>
        <p:grpSpPr bwMode="auto">
          <a:xfrm>
            <a:off x="228600" y="1981200"/>
            <a:ext cx="7391400" cy="319088"/>
            <a:chOff x="144" y="1248"/>
            <a:chExt cx="4656" cy="201"/>
          </a:xfrm>
        </p:grpSpPr>
        <p:sp>
          <p:nvSpPr>
            <p:cNvPr id="1034" name="AutoShape 12"/>
            <p:cNvSpPr>
              <a:spLocks noChangeArrowheads="1"/>
            </p:cNvSpPr>
            <p:nvPr/>
          </p:nvSpPr>
          <p:spPr bwMode="auto">
            <a:xfrm>
              <a:off x="384" y="1248"/>
              <a:ext cx="4416" cy="200"/>
            </a:xfrm>
            <a:prstGeom prst="roundRect">
              <a:avLst>
                <a:gd name="adj" fmla="val 0"/>
              </a:avLst>
            </a:prstGeom>
            <a:solidFill>
              <a:schemeClr val="bg2"/>
            </a:solidFill>
            <a:ln w="9525">
              <a:noFill/>
              <a:round/>
              <a:headEnd/>
              <a:tailEnd/>
            </a:ln>
          </p:spPr>
          <p:txBody>
            <a:bodyPr wrap="none" anchor="ctr"/>
            <a:lstStyle/>
            <a:p>
              <a:pPr defTabSz="912813">
                <a:defRPr/>
              </a:pPr>
              <a:endParaRPr lang="en-US"/>
            </a:p>
          </p:txBody>
        </p:sp>
        <p:sp>
          <p:nvSpPr>
            <p:cNvPr id="1035" name="AutoShape 13"/>
            <p:cNvSpPr>
              <a:spLocks noChangeArrowheads="1"/>
            </p:cNvSpPr>
            <p:nvPr/>
          </p:nvSpPr>
          <p:spPr bwMode="auto">
            <a:xfrm flipH="1">
              <a:off x="144" y="1248"/>
              <a:ext cx="248" cy="201"/>
            </a:xfrm>
            <a:prstGeom prst="flowChartDelay">
              <a:avLst/>
            </a:prstGeom>
            <a:solidFill>
              <a:schemeClr val="bg2"/>
            </a:solidFill>
            <a:ln w="9525">
              <a:noFill/>
              <a:miter lim="800000"/>
              <a:headEnd/>
              <a:tailEnd/>
            </a:ln>
          </p:spPr>
          <p:txBody>
            <a:bodyPr wrap="none" anchor="ctr"/>
            <a:lstStyle/>
            <a:p>
              <a:pPr defTabSz="912813">
                <a:defRPr/>
              </a:pPr>
              <a:endParaRPr lang="en-US"/>
            </a:p>
          </p:txBody>
        </p:sp>
      </p:grpSp>
    </p:spTree>
  </p:cSld>
  <p:clrMap bg1="lt1" tx1="dk1" bg2="lt2" tx2="dk2" accent1="accent1" accent2="accent2" accent3="accent3" accent4="accent4" accent5="accent5" accent6="accent6" hlink="hlink" folHlink="folHlink"/>
  <p:sldLayoutIdLst>
    <p:sldLayoutId id="2147483984" r:id="rId1"/>
    <p:sldLayoutId id="2147483972" r:id="rId2"/>
    <p:sldLayoutId id="2147483973" r:id="rId3"/>
    <p:sldLayoutId id="2147483974" r:id="rId4"/>
    <p:sldLayoutId id="2147483975" r:id="rId5"/>
    <p:sldLayoutId id="2147483976" r:id="rId6"/>
    <p:sldLayoutId id="2147483977" r:id="rId7"/>
    <p:sldLayoutId id="2147483978" r:id="rId8"/>
    <p:sldLayoutId id="2147483979" r:id="rId9"/>
    <p:sldLayoutId id="2147483980" r:id="rId10"/>
    <p:sldLayoutId id="2147483981" r:id="rId11"/>
    <p:sldLayoutId id="2147483982" r:id="rId12"/>
    <p:sldLayoutId id="2147483983" r:id="rId13"/>
  </p:sldLayoutIdLst>
  <p:transition/>
  <p:txStyles>
    <p:titleStyle>
      <a:lvl1pPr algn="l" rtl="0" eaLnBrk="0" fontAlgn="base" hangingPunct="0">
        <a:lnSpc>
          <a:spcPct val="90000"/>
        </a:lnSpc>
        <a:spcBef>
          <a:spcPct val="0"/>
        </a:spcBef>
        <a:spcAft>
          <a:spcPct val="0"/>
        </a:spcAft>
        <a:defRPr sz="3600" b="1">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Arial" charset="0"/>
        </a:defRPr>
      </a:lvl2pPr>
      <a:lvl3pPr algn="l" rtl="0" eaLnBrk="0" fontAlgn="base" hangingPunct="0">
        <a:lnSpc>
          <a:spcPct val="90000"/>
        </a:lnSpc>
        <a:spcBef>
          <a:spcPct val="0"/>
        </a:spcBef>
        <a:spcAft>
          <a:spcPct val="0"/>
        </a:spcAft>
        <a:defRPr sz="3600" b="1">
          <a:solidFill>
            <a:schemeClr val="tx2"/>
          </a:solidFill>
          <a:latin typeface="Arial" charset="0"/>
        </a:defRPr>
      </a:lvl3pPr>
      <a:lvl4pPr algn="l" rtl="0" eaLnBrk="0" fontAlgn="base" hangingPunct="0">
        <a:lnSpc>
          <a:spcPct val="90000"/>
        </a:lnSpc>
        <a:spcBef>
          <a:spcPct val="0"/>
        </a:spcBef>
        <a:spcAft>
          <a:spcPct val="0"/>
        </a:spcAft>
        <a:defRPr sz="3600" b="1">
          <a:solidFill>
            <a:schemeClr val="tx2"/>
          </a:solidFill>
          <a:latin typeface="Arial" charset="0"/>
        </a:defRPr>
      </a:lvl4pPr>
      <a:lvl5pPr algn="l" rtl="0" eaLnBrk="0" fontAlgn="base" hangingPunct="0">
        <a:lnSpc>
          <a:spcPct val="90000"/>
        </a:lnSpc>
        <a:spcBef>
          <a:spcPct val="0"/>
        </a:spcBef>
        <a:spcAft>
          <a:spcPct val="0"/>
        </a:spcAft>
        <a:defRPr sz="3600" b="1">
          <a:solidFill>
            <a:schemeClr val="tx2"/>
          </a:solidFill>
          <a:latin typeface="Arial" charset="0"/>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p:titleStyle>
    <p:bodyStyle>
      <a:lvl1pPr marL="341313" indent="-341313" algn="l" rtl="0" eaLnBrk="0" fontAlgn="base" hangingPunct="0">
        <a:spcBef>
          <a:spcPct val="20000"/>
        </a:spcBef>
        <a:spcAft>
          <a:spcPct val="0"/>
        </a:spcAft>
        <a:buClr>
          <a:schemeClr val="tx1"/>
        </a:buClr>
        <a:buSzPct val="75000"/>
        <a:buFont typeface="Wingdings" pitchFamily="2" charset="2"/>
        <a:buChar char="l"/>
        <a:defRPr sz="2800">
          <a:solidFill>
            <a:schemeClr val="tx1"/>
          </a:solidFill>
          <a:latin typeface="+mn-lt"/>
          <a:ea typeface="+mn-ea"/>
          <a:cs typeface="+mn-cs"/>
        </a:defRPr>
      </a:lvl1pPr>
      <a:lvl2pPr marL="741363" indent="-284163" algn="l" rtl="0" eaLnBrk="0" fontAlgn="base" hangingPunct="0">
        <a:spcBef>
          <a:spcPct val="20000"/>
        </a:spcBef>
        <a:spcAft>
          <a:spcPct val="0"/>
        </a:spcAft>
        <a:buClr>
          <a:schemeClr val="tx1"/>
        </a:buClr>
        <a:buSzPct val="75000"/>
        <a:buChar char="–"/>
        <a:defRPr sz="2400">
          <a:solidFill>
            <a:schemeClr val="tx1"/>
          </a:solidFill>
          <a:latin typeface="+mn-lt"/>
        </a:defRPr>
      </a:lvl2pPr>
      <a:lvl3pPr marL="1141413" indent="-227013" algn="l" rtl="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mn-lt"/>
        </a:defRPr>
      </a:lvl3pPr>
      <a:lvl4pPr marL="1598613" indent="-227013" algn="l" rtl="0" eaLnBrk="0" fontAlgn="base" hangingPunct="0">
        <a:spcBef>
          <a:spcPct val="20000"/>
        </a:spcBef>
        <a:spcAft>
          <a:spcPct val="0"/>
        </a:spcAft>
        <a:buClr>
          <a:schemeClr val="tx1"/>
        </a:buClr>
        <a:buSzPct val="80000"/>
        <a:buChar char="–"/>
        <a:defRPr>
          <a:solidFill>
            <a:schemeClr val="tx1"/>
          </a:solidFill>
          <a:latin typeface="+mn-lt"/>
        </a:defRPr>
      </a:lvl4pPr>
      <a:lvl5pPr marL="2055813" indent="-227013" algn="l" rtl="0" eaLnBrk="0" fontAlgn="base" hangingPunct="0">
        <a:spcBef>
          <a:spcPct val="20000"/>
        </a:spcBef>
        <a:spcAft>
          <a:spcPct val="0"/>
        </a:spcAft>
        <a:buClr>
          <a:schemeClr val="tx1"/>
        </a:buClr>
        <a:buSzPct val="65000"/>
        <a:buFont typeface="Wingdings" pitchFamily="2" charset="2"/>
        <a:buChar char="l"/>
        <a:defRPr>
          <a:solidFill>
            <a:schemeClr val="tx1"/>
          </a:solidFill>
          <a:latin typeface="+mn-lt"/>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oleObject" Target="../embeddings/oleObject8.bin"/><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0.xml.rels><?xml version="1.0" encoding="UTF-8" standalone="yes"?>
<Relationships xmlns="http://schemas.openxmlformats.org/package/2006/relationships"><Relationship Id="rId2" Type="http://schemas.openxmlformats.org/officeDocument/2006/relationships/chart" Target="../charts/chart115.xml"/><Relationship Id="rId1" Type="http://schemas.openxmlformats.org/officeDocument/2006/relationships/slideLayout" Target="../slideLayouts/slideLayout1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3.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chart" Target="../charts/chart116.xml"/><Relationship Id="rId1" Type="http://schemas.openxmlformats.org/officeDocument/2006/relationships/slideLayout" Target="../slideLayouts/slideLayout12.xml"/><Relationship Id="rId4" Type="http://schemas.openxmlformats.org/officeDocument/2006/relationships/chart" Target="../charts/chart118.xml"/></Relationships>
</file>

<file path=ppt/slides/_rels/slide104.xml.rels><?xml version="1.0" encoding="UTF-8" standalone="yes"?>
<Relationships xmlns="http://schemas.openxmlformats.org/package/2006/relationships"><Relationship Id="rId2" Type="http://schemas.openxmlformats.org/officeDocument/2006/relationships/chart" Target="../charts/chart119.xml"/><Relationship Id="rId1" Type="http://schemas.openxmlformats.org/officeDocument/2006/relationships/slideLayout" Target="../slideLayouts/slideLayout12.xml"/></Relationships>
</file>

<file path=ppt/slides/_rels/slide105.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chart" Target="../charts/chart120.xml"/><Relationship Id="rId1" Type="http://schemas.openxmlformats.org/officeDocument/2006/relationships/slideLayout" Target="../slideLayouts/slideLayout12.xml"/><Relationship Id="rId4" Type="http://schemas.openxmlformats.org/officeDocument/2006/relationships/chart" Target="../charts/chart12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7.xml.rels><?xml version="1.0" encoding="UTF-8" standalone="yes"?>
<Relationships xmlns="http://schemas.openxmlformats.org/package/2006/relationships"><Relationship Id="rId2" Type="http://schemas.openxmlformats.org/officeDocument/2006/relationships/chart" Target="../charts/chart123.xml"/><Relationship Id="rId1" Type="http://schemas.openxmlformats.org/officeDocument/2006/relationships/slideLayout" Target="../slideLayouts/slideLayout1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9.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chart" Target="../charts/chart124.xml"/><Relationship Id="rId1" Type="http://schemas.openxmlformats.org/officeDocument/2006/relationships/slideLayout" Target="../slideLayouts/slideLayout12.xml"/><Relationship Id="rId4" Type="http://schemas.openxmlformats.org/officeDocument/2006/relationships/chart" Target="../charts/chart126.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oleObject" Target="../embeddings/oleObject8.bin"/><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1.xml.rels><?xml version="1.0" encoding="UTF-8" standalone="yes"?>
<Relationships xmlns="http://schemas.openxmlformats.org/package/2006/relationships"><Relationship Id="rId3" Type="http://schemas.openxmlformats.org/officeDocument/2006/relationships/chart" Target="../charts/chart128.xml"/><Relationship Id="rId2" Type="http://schemas.openxmlformats.org/officeDocument/2006/relationships/chart" Target="../charts/chart127.xml"/><Relationship Id="rId1" Type="http://schemas.openxmlformats.org/officeDocument/2006/relationships/slideLayout" Target="../slideLayouts/slideLayout12.xml"/><Relationship Id="rId4" Type="http://schemas.openxmlformats.org/officeDocument/2006/relationships/chart" Target="../charts/chart129.xml"/></Relationships>
</file>

<file path=ppt/slides/_rels/slide112.xml.rels><?xml version="1.0" encoding="UTF-8" standalone="yes"?>
<Relationships xmlns="http://schemas.openxmlformats.org/package/2006/relationships"><Relationship Id="rId2" Type="http://schemas.openxmlformats.org/officeDocument/2006/relationships/chart" Target="../charts/chart130.xml"/><Relationship Id="rId1" Type="http://schemas.openxmlformats.org/officeDocument/2006/relationships/slideLayout" Target="../slideLayouts/slideLayout1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5.xml.rels><?xml version="1.0" encoding="UTF-8" standalone="yes"?>
<Relationships xmlns="http://schemas.openxmlformats.org/package/2006/relationships"><Relationship Id="rId3" Type="http://schemas.openxmlformats.org/officeDocument/2006/relationships/chart" Target="../charts/chart132.xml"/><Relationship Id="rId2" Type="http://schemas.openxmlformats.org/officeDocument/2006/relationships/chart" Target="../charts/chart131.xml"/><Relationship Id="rId1" Type="http://schemas.openxmlformats.org/officeDocument/2006/relationships/slideLayout" Target="../slideLayouts/slideLayout12.xml"/><Relationship Id="rId4" Type="http://schemas.openxmlformats.org/officeDocument/2006/relationships/chart" Target="../charts/chart133.xml"/></Relationships>
</file>

<file path=ppt/slides/_rels/slide116.xml.rels><?xml version="1.0" encoding="UTF-8" standalone="yes"?>
<Relationships xmlns="http://schemas.openxmlformats.org/package/2006/relationships"><Relationship Id="rId2" Type="http://schemas.openxmlformats.org/officeDocument/2006/relationships/chart" Target="../charts/chart134.xml"/><Relationship Id="rId1" Type="http://schemas.openxmlformats.org/officeDocument/2006/relationships/slideLayout" Target="../slideLayouts/slideLayout12.xml"/></Relationships>
</file>

<file path=ppt/slides/_rels/slide117.xml.rels><?xml version="1.0" encoding="UTF-8" standalone="yes"?>
<Relationships xmlns="http://schemas.openxmlformats.org/package/2006/relationships"><Relationship Id="rId3" Type="http://schemas.openxmlformats.org/officeDocument/2006/relationships/chart" Target="../charts/chart136.xml"/><Relationship Id="rId2" Type="http://schemas.openxmlformats.org/officeDocument/2006/relationships/chart" Target="../charts/chart135.xml"/><Relationship Id="rId1" Type="http://schemas.openxmlformats.org/officeDocument/2006/relationships/slideLayout" Target="../slideLayouts/slideLayout12.xml"/><Relationship Id="rId4" Type="http://schemas.openxmlformats.org/officeDocument/2006/relationships/chart" Target="../charts/chart137.xml"/></Relationships>
</file>

<file path=ppt/slides/_rels/slide118.xml.rels><?xml version="1.0" encoding="UTF-8" standalone="yes"?>
<Relationships xmlns="http://schemas.openxmlformats.org/package/2006/relationships"><Relationship Id="rId2" Type="http://schemas.openxmlformats.org/officeDocument/2006/relationships/chart" Target="../charts/chart138.xml"/><Relationship Id="rId1" Type="http://schemas.openxmlformats.org/officeDocument/2006/relationships/slideLayout" Target="../slideLayouts/slideLayout1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oleObject" Target="../embeddings/oleObject9.bin"/><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20.xml.rels><?xml version="1.0" encoding="UTF-8" standalone="yes"?>
<Relationships xmlns="http://schemas.openxmlformats.org/package/2006/relationships"><Relationship Id="rId3" Type="http://schemas.openxmlformats.org/officeDocument/2006/relationships/chart" Target="../charts/chart140.xml"/><Relationship Id="rId2" Type="http://schemas.openxmlformats.org/officeDocument/2006/relationships/chart" Target="../charts/chart139.xml"/><Relationship Id="rId1" Type="http://schemas.openxmlformats.org/officeDocument/2006/relationships/slideLayout" Target="../slideLayouts/slideLayout12.xml"/><Relationship Id="rId4" Type="http://schemas.openxmlformats.org/officeDocument/2006/relationships/chart" Target="../charts/chart141.xml"/></Relationships>
</file>

<file path=ppt/slides/_rels/slide121.xml.rels><?xml version="1.0" encoding="UTF-8" standalone="yes"?>
<Relationships xmlns="http://schemas.openxmlformats.org/package/2006/relationships"><Relationship Id="rId2" Type="http://schemas.openxmlformats.org/officeDocument/2006/relationships/chart" Target="../charts/chart142.xml"/><Relationship Id="rId1" Type="http://schemas.openxmlformats.org/officeDocument/2006/relationships/slideLayout" Target="../slideLayouts/slideLayout1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3.xml.rels><?xml version="1.0" encoding="UTF-8" standalone="yes"?>
<Relationships xmlns="http://schemas.openxmlformats.org/package/2006/relationships"><Relationship Id="rId3" Type="http://schemas.openxmlformats.org/officeDocument/2006/relationships/chart" Target="../charts/chart144.xml"/><Relationship Id="rId2" Type="http://schemas.openxmlformats.org/officeDocument/2006/relationships/chart" Target="../charts/chart143.xml"/><Relationship Id="rId1" Type="http://schemas.openxmlformats.org/officeDocument/2006/relationships/slideLayout" Target="../slideLayouts/slideLayout12.xml"/><Relationship Id="rId4" Type="http://schemas.openxmlformats.org/officeDocument/2006/relationships/chart" Target="../charts/chart145.xml"/></Relationships>
</file>

<file path=ppt/slides/_rels/slide124.xml.rels><?xml version="1.0" encoding="UTF-8" standalone="yes"?>
<Relationships xmlns="http://schemas.openxmlformats.org/package/2006/relationships"><Relationship Id="rId2" Type="http://schemas.openxmlformats.org/officeDocument/2006/relationships/chart" Target="../charts/chart146.xml"/><Relationship Id="rId1" Type="http://schemas.openxmlformats.org/officeDocument/2006/relationships/slideLayout" Target="../slideLayouts/slideLayout12.xml"/></Relationships>
</file>

<file path=ppt/slides/_rels/slide125.xml.rels><?xml version="1.0" encoding="UTF-8" standalone="yes"?>
<Relationships xmlns="http://schemas.openxmlformats.org/package/2006/relationships"><Relationship Id="rId2" Type="http://schemas.openxmlformats.org/officeDocument/2006/relationships/hyperlink" Target="https://www.gov.pl/web/prokuratoria/ogolnopolski-prawniczy-turniej-negocjacyjny--ogloszenie-wynikow-etapu-kwalifikacji" TargetMode="External"/><Relationship Id="rId1" Type="http://schemas.openxmlformats.org/officeDocument/2006/relationships/slideLayout" Target="../slideLayouts/slideLayout12.xml"/></Relationships>
</file>

<file path=ppt/slides/_rels/slide126.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chart" Target="../charts/chart147.xml"/><Relationship Id="rId1" Type="http://schemas.openxmlformats.org/officeDocument/2006/relationships/slideLayout" Target="../slideLayouts/slideLayout12.xml"/><Relationship Id="rId4" Type="http://schemas.openxmlformats.org/officeDocument/2006/relationships/chart" Target="../charts/chart149.xml"/></Relationships>
</file>

<file path=ppt/slides/_rels/slide127.xml.rels><?xml version="1.0" encoding="UTF-8" standalone="yes"?>
<Relationships xmlns="http://schemas.openxmlformats.org/package/2006/relationships"><Relationship Id="rId2" Type="http://schemas.openxmlformats.org/officeDocument/2006/relationships/chart" Target="../charts/chart150.xml"/><Relationship Id="rId1" Type="http://schemas.openxmlformats.org/officeDocument/2006/relationships/slideLayout" Target="../slideLayouts/slideLayout1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9.xml.rels><?xml version="1.0" encoding="UTF-8" standalone="yes"?>
<Relationships xmlns="http://schemas.openxmlformats.org/package/2006/relationships"><Relationship Id="rId3" Type="http://schemas.openxmlformats.org/officeDocument/2006/relationships/chart" Target="../charts/chart152.xml"/><Relationship Id="rId2" Type="http://schemas.openxmlformats.org/officeDocument/2006/relationships/chart" Target="../charts/chart151.xml"/><Relationship Id="rId1" Type="http://schemas.openxmlformats.org/officeDocument/2006/relationships/slideLayout" Target="../slideLayouts/slideLayout12.xml"/><Relationship Id="rId4" Type="http://schemas.openxmlformats.org/officeDocument/2006/relationships/chart" Target="../charts/chart153.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oleObject" Target="../embeddings/oleObject9.bin"/><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3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13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13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138.xml.rels><?xml version="1.0" encoding="UTF-8" standalone="yes"?>
<Relationships xmlns="http://schemas.openxmlformats.org/package/2006/relationships"><Relationship Id="rId13" Type="http://schemas.openxmlformats.org/officeDocument/2006/relationships/hyperlink" Target="http://www.beck.pl/" TargetMode="External"/><Relationship Id="rId18" Type="http://schemas.openxmlformats.org/officeDocument/2006/relationships/image" Target="../media/image22.png"/><Relationship Id="rId26" Type="http://schemas.openxmlformats.org/officeDocument/2006/relationships/image" Target="../media/image26.png"/><Relationship Id="rId21" Type="http://schemas.openxmlformats.org/officeDocument/2006/relationships/hyperlink" Target="http://bakernet.com/" TargetMode="External"/><Relationship Id="rId34" Type="http://schemas.openxmlformats.org/officeDocument/2006/relationships/image" Target="../media/image31.png"/><Relationship Id="rId7" Type="http://schemas.openxmlformats.org/officeDocument/2006/relationships/image" Target="../media/image16.jpeg"/><Relationship Id="rId12" Type="http://schemas.openxmlformats.org/officeDocument/2006/relationships/image" Target="../media/image19.png"/><Relationship Id="rId17" Type="http://schemas.openxmlformats.org/officeDocument/2006/relationships/hyperlink" Target="http://www.pwp.pl/" TargetMode="External"/><Relationship Id="rId25" Type="http://schemas.openxmlformats.org/officeDocument/2006/relationships/hyperlink" Target="http://www.nlembassy.pl/" TargetMode="External"/><Relationship Id="rId33" Type="http://schemas.openxmlformats.org/officeDocument/2006/relationships/hyperlink" Target="http://www.weil.com/" TargetMode="External"/><Relationship Id="rId2" Type="http://schemas.openxmlformats.org/officeDocument/2006/relationships/image" Target="../media/image13.jpeg"/><Relationship Id="rId16" Type="http://schemas.openxmlformats.org/officeDocument/2006/relationships/image" Target="../media/image21.png"/><Relationship Id="rId20" Type="http://schemas.openxmlformats.org/officeDocument/2006/relationships/image" Target="../media/image23.jpeg"/><Relationship Id="rId29" Type="http://schemas.openxmlformats.org/officeDocument/2006/relationships/image" Target="../media/image28.png"/><Relationship Id="rId1" Type="http://schemas.openxmlformats.org/officeDocument/2006/relationships/slideLayout" Target="../slideLayouts/slideLayout13.xml"/><Relationship Id="rId6" Type="http://schemas.openxmlformats.org/officeDocument/2006/relationships/image" Target="../media/image15.png"/><Relationship Id="rId11" Type="http://schemas.openxmlformats.org/officeDocument/2006/relationships/hyperlink" Target="http://www.pozytek.gov.pl/" TargetMode="External"/><Relationship Id="rId24" Type="http://schemas.openxmlformats.org/officeDocument/2006/relationships/image" Target="../media/image25.jpeg"/><Relationship Id="rId32" Type="http://schemas.openxmlformats.org/officeDocument/2006/relationships/image" Target="../media/image30.jpeg"/><Relationship Id="rId37" Type="http://schemas.openxmlformats.org/officeDocument/2006/relationships/image" Target="../media/image33.png"/><Relationship Id="rId5" Type="http://schemas.openxmlformats.org/officeDocument/2006/relationships/hyperlink" Target="http://www.batory.org.pl/" TargetMode="External"/><Relationship Id="rId15" Type="http://schemas.openxmlformats.org/officeDocument/2006/relationships/hyperlink" Target="http://www.kbn.gov.pl/" TargetMode="External"/><Relationship Id="rId23" Type="http://schemas.openxmlformats.org/officeDocument/2006/relationships/hyperlink" Target="http://www.linleaters.pl/" TargetMode="External"/><Relationship Id="rId28" Type="http://schemas.openxmlformats.org/officeDocument/2006/relationships/hyperlink" Target="http://www.cliffordchance.com/home.html" TargetMode="External"/><Relationship Id="rId36" Type="http://schemas.openxmlformats.org/officeDocument/2006/relationships/hyperlink" Target="http://www.ceetrust.org/" TargetMode="External"/><Relationship Id="rId10" Type="http://schemas.openxmlformats.org/officeDocument/2006/relationships/image" Target="../media/image18.jpeg"/><Relationship Id="rId19" Type="http://schemas.openxmlformats.org/officeDocument/2006/relationships/hyperlink" Target="http://www.ms.gov.pl/" TargetMode="External"/><Relationship Id="rId31" Type="http://schemas.openxmlformats.org/officeDocument/2006/relationships/image" Target="../media/image29.png"/><Relationship Id="rId4" Type="http://schemas.openxmlformats.org/officeDocument/2006/relationships/image" Target="../media/image14.jpeg"/><Relationship Id="rId9" Type="http://schemas.openxmlformats.org/officeDocument/2006/relationships/hyperlink" Target="http://www.cofund.org.pl/" TargetMode="External"/><Relationship Id="rId14" Type="http://schemas.openxmlformats.org/officeDocument/2006/relationships/image" Target="../media/image20.jpeg"/><Relationship Id="rId22" Type="http://schemas.openxmlformats.org/officeDocument/2006/relationships/image" Target="../media/image24.jpeg"/><Relationship Id="rId27" Type="http://schemas.openxmlformats.org/officeDocument/2006/relationships/image" Target="../media/image27.jpeg"/><Relationship Id="rId30" Type="http://schemas.openxmlformats.org/officeDocument/2006/relationships/hyperlink" Target="http://www.chadbourne.com/locations/sub_warsaw.html" TargetMode="External"/><Relationship Id="rId35" Type="http://schemas.openxmlformats.org/officeDocument/2006/relationships/image" Target="../media/image32.png"/><Relationship Id="rId8" Type="http://schemas.openxmlformats.org/officeDocument/2006/relationships/image" Target="../media/image17.jpeg"/><Relationship Id="rId3" Type="http://schemas.openxmlformats.org/officeDocument/2006/relationships/hyperlink" Target="http://www.pafw.pl/" TargetMode="External"/></Relationships>
</file>

<file path=ppt/slides/_rels/slide1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oleObject" Target="../embeddings/oleObject9.bin"/><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oleObject" Target="../embeddings/oleObject10.bin"/><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oleObject" Target="../embeddings/oleObject10.bin"/><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oleObject" Target="../embeddings/oleObject10.bin"/><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oleObject" Target="../embeddings/oleObject10.bin"/><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oleObject" Target="../embeddings/oleObject10.bin"/><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oleObject" Target="../embeddings/oleObject1.bin"/><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oleObject" Target="../embeddings/oleObject10.bin"/><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oleObject" Target="../embeddings/oleObject10.bin"/><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oleObject" Target="../embeddings/oleObject10.bin"/><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oleObject" Target="../embeddings/oleObject2.bin"/><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2.xml"/><Relationship Id="rId4" Type="http://schemas.openxmlformats.org/officeDocument/2006/relationships/chart" Target="../charts/chart17.xml"/></Relationships>
</file>

<file path=ppt/slides/_rels/slide37.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chart" Target="../charts/chart1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microsoft.com/office/2014/relationships/chartEx" Target="../charts/chartEx1.xml"/><Relationship Id="rId1" Type="http://schemas.openxmlformats.org/officeDocument/2006/relationships/slideLayout" Target="../slideLayouts/slideLayout2.xml"/><Relationship Id="rId6" Type="http://schemas.openxmlformats.org/officeDocument/2006/relationships/chart" Target="../charts/chart22.xml"/><Relationship Id="rId5" Type="http://schemas.openxmlformats.org/officeDocument/2006/relationships/chart" Target="../charts/chart21.xml"/><Relationship Id="rId4" Type="http://schemas.openxmlformats.org/officeDocument/2006/relationships/chart" Target="../charts/chart20.xml"/></Relationships>
</file>

<file path=ppt/slides/_rels/slide39.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chart" Target="../charts/chart23.xml"/><Relationship Id="rId1" Type="http://schemas.openxmlformats.org/officeDocument/2006/relationships/slideLayout" Target="../slideLayouts/slideLayout2.xml"/><Relationship Id="rId4" Type="http://schemas.openxmlformats.org/officeDocument/2006/relationships/chart" Target="../charts/chart25.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oleObject" Target="../embeddings/oleObject3.bin"/><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40.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chart" Target="../charts/chart26.xml"/><Relationship Id="rId1" Type="http://schemas.openxmlformats.org/officeDocument/2006/relationships/slideLayout" Target="../slideLayouts/slideLayout2.xml"/><Relationship Id="rId4" Type="http://schemas.openxmlformats.org/officeDocument/2006/relationships/chart" Target="../charts/chart28.xml"/></Relationships>
</file>

<file path=ppt/slides/_rels/slide41.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chart" Target="../charts/chart29.xml"/><Relationship Id="rId1" Type="http://schemas.openxmlformats.org/officeDocument/2006/relationships/slideLayout" Target="../slideLayouts/slideLayout2.xml"/><Relationship Id="rId4" Type="http://schemas.openxmlformats.org/officeDocument/2006/relationships/chart" Target="../charts/chart31.xml"/></Relationships>
</file>

<file path=ppt/slides/_rels/slide42.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chart" Target="../charts/chart32.xml"/><Relationship Id="rId1" Type="http://schemas.openxmlformats.org/officeDocument/2006/relationships/slideLayout" Target="../slideLayouts/slideLayout2.xml"/><Relationship Id="rId4" Type="http://schemas.openxmlformats.org/officeDocument/2006/relationships/chart" Target="../charts/chart34.xml"/></Relationships>
</file>

<file path=ppt/slides/_rels/slide43.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2.xml"/><Relationship Id="rId4" Type="http://schemas.openxmlformats.org/officeDocument/2006/relationships/chart" Target="../charts/chart37.xml"/></Relationships>
</file>

<file path=ppt/slides/_rels/slide44.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chart" Target="../charts/chart3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chart" Target="../charts/chart4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chart" Target="../charts/chart4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chart" Target="../charts/chart4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chart" Target="../charts/chart4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chart" Target="../charts/chart47.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oleObject" Target="../embeddings/oleObject4.bin"/><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50.xml.rels><?xml version="1.0" encoding="UTF-8" standalone="yes"?>
<Relationships xmlns="http://schemas.openxmlformats.org/package/2006/relationships"><Relationship Id="rId2" Type="http://schemas.openxmlformats.org/officeDocument/2006/relationships/chart" Target="../charts/chart48.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chart" Target="../charts/chart49.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oleObject" Target="../embeddings/oleObject10.bin"/><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53.xml.rels><?xml version="1.0" encoding="UTF-8" standalone="yes"?>
<Relationships xmlns="http://schemas.openxmlformats.org/package/2006/relationships"><Relationship Id="rId2" Type="http://schemas.openxmlformats.org/officeDocument/2006/relationships/chart" Target="../charts/chart51.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chart" Target="../charts/chart52.xml"/><Relationship Id="rId1" Type="http://schemas.openxmlformats.org/officeDocument/2006/relationships/slideLayout" Target="../slideLayouts/slideLayout12.xml"/><Relationship Id="rId4" Type="http://schemas.openxmlformats.org/officeDocument/2006/relationships/chart" Target="../charts/chart54.xml"/></Relationships>
</file>

<file path=ppt/slides/_rels/slide57.xml.rels><?xml version="1.0" encoding="UTF-8" standalone="yes"?>
<Relationships xmlns="http://schemas.openxmlformats.org/package/2006/relationships"><Relationship Id="rId2" Type="http://schemas.openxmlformats.org/officeDocument/2006/relationships/chart" Target="../charts/chart55.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3" Type="http://schemas.openxmlformats.org/officeDocument/2006/relationships/chart" Target="../charts/chart57.xml"/><Relationship Id="rId2" Type="http://schemas.openxmlformats.org/officeDocument/2006/relationships/chart" Target="../charts/chart56.xml"/><Relationship Id="rId1" Type="http://schemas.openxmlformats.org/officeDocument/2006/relationships/slideLayout" Target="../slideLayouts/slideLayout12.xml"/><Relationship Id="rId4" Type="http://schemas.openxmlformats.org/officeDocument/2006/relationships/chart" Target="../charts/chart58.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oleObject" Target="../embeddings/oleObject5.bin"/><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60.xml.rels><?xml version="1.0" encoding="UTF-8" standalone="yes"?>
<Relationships xmlns="http://schemas.openxmlformats.org/package/2006/relationships"><Relationship Id="rId2" Type="http://schemas.openxmlformats.org/officeDocument/2006/relationships/chart" Target="../charts/chart59.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chart" Target="../charts/chart60.xml"/><Relationship Id="rId1" Type="http://schemas.openxmlformats.org/officeDocument/2006/relationships/slideLayout" Target="../slideLayouts/slideLayout12.xml"/><Relationship Id="rId4" Type="http://schemas.openxmlformats.org/officeDocument/2006/relationships/chart" Target="../charts/chart6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chart" Target="../charts/chart63.xm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3" Type="http://schemas.openxmlformats.org/officeDocument/2006/relationships/hyperlink" Target="https://www.instagram.com/klinikaprawa/" TargetMode="External"/><Relationship Id="rId2" Type="http://schemas.openxmlformats.org/officeDocument/2006/relationships/hyperlink" Target="https://www.facebook.com/spp.us" TargetMode="External"/><Relationship Id="rId1" Type="http://schemas.openxmlformats.org/officeDocument/2006/relationships/slideLayout" Target="../slideLayouts/slideLayout12.xml"/><Relationship Id="rId4" Type="http://schemas.openxmlformats.org/officeDocument/2006/relationships/chart" Target="../charts/chart65.xml"/></Relationships>
</file>

<file path=ppt/slides/_rels/slide65.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chart" Target="../charts/chart66.xml"/><Relationship Id="rId1" Type="http://schemas.openxmlformats.org/officeDocument/2006/relationships/slideLayout" Target="../slideLayouts/slideLayout12.xml"/><Relationship Id="rId4" Type="http://schemas.openxmlformats.org/officeDocument/2006/relationships/chart" Target="../charts/chart68.xml"/></Relationships>
</file>

<file path=ppt/slides/_rels/slide66.xml.rels><?xml version="1.0" encoding="UTF-8" standalone="yes"?>
<Relationships xmlns="http://schemas.openxmlformats.org/package/2006/relationships"><Relationship Id="rId3" Type="http://schemas.openxmlformats.org/officeDocument/2006/relationships/chart" Target="../charts/chart70.xml"/><Relationship Id="rId2" Type="http://schemas.openxmlformats.org/officeDocument/2006/relationships/chart" Target="../charts/chart69.xml"/><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chart" Target="../charts/chart71.xml"/><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chart" Target="../charts/chart72.xml"/><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chart" Target="../charts/chart74.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oleObject" Target="../embeddings/oleObject6.bin"/><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3" Type="http://schemas.openxmlformats.org/officeDocument/2006/relationships/chart" Target="../charts/chart76.xml"/><Relationship Id="rId2" Type="http://schemas.openxmlformats.org/officeDocument/2006/relationships/chart" Target="../charts/chart75.xml"/><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2" Type="http://schemas.openxmlformats.org/officeDocument/2006/relationships/chart" Target="../charts/chart77.xml"/><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3" Type="http://schemas.openxmlformats.org/officeDocument/2006/relationships/chart" Target="../charts/chart79.xml"/><Relationship Id="rId2" Type="http://schemas.openxmlformats.org/officeDocument/2006/relationships/chart" Target="../charts/chart78.xml"/><Relationship Id="rId1" Type="http://schemas.openxmlformats.org/officeDocument/2006/relationships/slideLayout" Target="../slideLayouts/slideLayout12.xml"/><Relationship Id="rId4" Type="http://schemas.openxmlformats.org/officeDocument/2006/relationships/chart" Target="../charts/chart80.xml"/></Relationships>
</file>

<file path=ppt/slides/_rels/slide74.xml.rels><?xml version="1.0" encoding="UTF-8" standalone="yes"?>
<Relationships xmlns="http://schemas.openxmlformats.org/package/2006/relationships"><Relationship Id="rId2" Type="http://schemas.openxmlformats.org/officeDocument/2006/relationships/chart" Target="../charts/chart81.xml"/><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3" Type="http://schemas.openxmlformats.org/officeDocument/2006/relationships/chart" Target="../charts/chart83.xml"/><Relationship Id="rId2" Type="http://schemas.openxmlformats.org/officeDocument/2006/relationships/chart" Target="../charts/chart82.xml"/><Relationship Id="rId1" Type="http://schemas.openxmlformats.org/officeDocument/2006/relationships/slideLayout" Target="../slideLayouts/slideLayout12.xml"/><Relationship Id="rId4" Type="http://schemas.openxmlformats.org/officeDocument/2006/relationships/chart" Target="../charts/chart84.xml"/></Relationships>
</file>

<file path=ppt/slides/_rels/slide77.xml.rels><?xml version="1.0" encoding="UTF-8" standalone="yes"?>
<Relationships xmlns="http://schemas.openxmlformats.org/package/2006/relationships"><Relationship Id="rId2" Type="http://schemas.openxmlformats.org/officeDocument/2006/relationships/chart" Target="../charts/chart85.xml"/><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3" Type="http://schemas.openxmlformats.org/officeDocument/2006/relationships/chart" Target="../charts/chart87.xml"/><Relationship Id="rId2" Type="http://schemas.openxmlformats.org/officeDocument/2006/relationships/chart" Target="../charts/chart86.xml"/><Relationship Id="rId1" Type="http://schemas.openxmlformats.org/officeDocument/2006/relationships/slideLayout" Target="../slideLayouts/slideLayout12.xml"/><Relationship Id="rId4" Type="http://schemas.openxmlformats.org/officeDocument/2006/relationships/chart" Target="../charts/chart88.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oleObject" Target="../embeddings/oleObject6.bin"/><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80.xml.rels><?xml version="1.0" encoding="UTF-8" standalone="yes"?>
<Relationships xmlns="http://schemas.openxmlformats.org/package/2006/relationships"><Relationship Id="rId2" Type="http://schemas.openxmlformats.org/officeDocument/2006/relationships/chart" Target="../charts/chart89.xml"/><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3" Type="http://schemas.openxmlformats.org/officeDocument/2006/relationships/chart" Target="../charts/chart91.xml"/><Relationship Id="rId2" Type="http://schemas.openxmlformats.org/officeDocument/2006/relationships/chart" Target="../charts/chart90.xml"/><Relationship Id="rId1" Type="http://schemas.openxmlformats.org/officeDocument/2006/relationships/slideLayout" Target="../slideLayouts/slideLayout12.xml"/><Relationship Id="rId4" Type="http://schemas.openxmlformats.org/officeDocument/2006/relationships/chart" Target="../charts/chart9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chart" Target="../charts/chart93.xml"/><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3" Type="http://schemas.openxmlformats.org/officeDocument/2006/relationships/hyperlink" Target="http://wpia.uni.opole.pl/vii-ogolnopolska-konferencja-naukowa/" TargetMode="External"/><Relationship Id="rId7" Type="http://schemas.openxmlformats.org/officeDocument/2006/relationships/chart" Target="../charts/chart95.xml"/><Relationship Id="rId2" Type="http://schemas.openxmlformats.org/officeDocument/2006/relationships/hyperlink" Target="https://uni.opole.pl/page/6418/vii-ogolnopolska-konferencja-naukowa-kliniki-prawa-wpia-uo?fbclid=IwZXh0bgNhZW0CMTAAAR3i0YGTOYRIhhXvX56ouUnu36Qx6j9xVnbH-fDwAzSWfxqNEaiOYhsqw0Q_aem_AToevSmoLY6G4XydVMZ-VjJ7q4NGnRUL_hFZAmexoho1AU4YLQ2sPN91u-asaJ-E7TGJ37GUr7jqB8ig6qXDwQvi" TargetMode="External"/><Relationship Id="rId1" Type="http://schemas.openxmlformats.org/officeDocument/2006/relationships/slideLayout" Target="../slideLayouts/slideLayout12.xml"/><Relationship Id="rId6" Type="http://schemas.openxmlformats.org/officeDocument/2006/relationships/hyperlink" Target="http://wpia.uni.opole.pl/certyfikowane-warsztaty-edukacyjne-dot-rozwoju-kompetencji-miekkich/" TargetMode="External"/><Relationship Id="rId5" Type="http://schemas.openxmlformats.org/officeDocument/2006/relationships/hyperlink" Target="https://radio.opole.pl/113,2,o-aspektach-wzajemnej-odpowiedzialnosci-czlonkow&amp;idpi=130&amp;idxi=831542" TargetMode="External"/><Relationship Id="rId4" Type="http://schemas.openxmlformats.org/officeDocument/2006/relationships/hyperlink" Target="https://www.facebook.com/events/3718841138380766?locale=pl_PL" TargetMode="External"/></Relationships>
</file>

<file path=ppt/slides/_rels/slide86.xml.rels><?xml version="1.0" encoding="UTF-8" standalone="yes"?>
<Relationships xmlns="http://schemas.openxmlformats.org/package/2006/relationships"><Relationship Id="rId2" Type="http://schemas.openxmlformats.org/officeDocument/2006/relationships/chart" Target="../charts/chart96.xml"/><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3" Type="http://schemas.openxmlformats.org/officeDocument/2006/relationships/chart" Target="../charts/chart98.xml"/><Relationship Id="rId2" Type="http://schemas.openxmlformats.org/officeDocument/2006/relationships/chart" Target="../charts/chart97.xml"/><Relationship Id="rId1" Type="http://schemas.openxmlformats.org/officeDocument/2006/relationships/slideLayout" Target="../slideLayouts/slideLayout12.xml"/><Relationship Id="rId4" Type="http://schemas.openxmlformats.org/officeDocument/2006/relationships/chart" Target="../charts/chart99.xml"/></Relationships>
</file>

<file path=ppt/slides/_rels/slide88.xml.rels><?xml version="1.0" encoding="UTF-8" standalone="yes"?>
<Relationships xmlns="http://schemas.openxmlformats.org/package/2006/relationships"><Relationship Id="rId2" Type="http://schemas.openxmlformats.org/officeDocument/2006/relationships/chart" Target="../charts/chart100.xml"/><Relationship Id="rId1" Type="http://schemas.openxmlformats.org/officeDocument/2006/relationships/slideLayout" Target="../slideLayouts/slideLayout1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oleObject" Target="../embeddings/oleObject7.bin"/><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90.xml.rels><?xml version="1.0" encoding="UTF-8" standalone="yes"?>
<Relationships xmlns="http://schemas.openxmlformats.org/package/2006/relationships"><Relationship Id="rId3" Type="http://schemas.openxmlformats.org/officeDocument/2006/relationships/chart" Target="../charts/chart102.xml"/><Relationship Id="rId2" Type="http://schemas.openxmlformats.org/officeDocument/2006/relationships/chart" Target="../charts/chart101.xml"/><Relationship Id="rId1" Type="http://schemas.openxmlformats.org/officeDocument/2006/relationships/slideLayout" Target="../slideLayouts/slideLayout12.xml"/></Relationships>
</file>

<file path=ppt/slides/_rels/slide91.xml.rels><?xml version="1.0" encoding="UTF-8" standalone="yes"?>
<Relationships xmlns="http://schemas.openxmlformats.org/package/2006/relationships"><Relationship Id="rId2" Type="http://schemas.openxmlformats.org/officeDocument/2006/relationships/chart" Target="../charts/chart103.xml"/><Relationship Id="rId1" Type="http://schemas.openxmlformats.org/officeDocument/2006/relationships/slideLayout" Target="../slideLayouts/slideLayout1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3.xml.rels><?xml version="1.0" encoding="UTF-8" standalone="yes"?>
<Relationships xmlns="http://schemas.openxmlformats.org/package/2006/relationships"><Relationship Id="rId3" Type="http://schemas.openxmlformats.org/officeDocument/2006/relationships/chart" Target="../charts/chart105.xml"/><Relationship Id="rId2" Type="http://schemas.openxmlformats.org/officeDocument/2006/relationships/chart" Target="../charts/chart104.xml"/><Relationship Id="rId1" Type="http://schemas.openxmlformats.org/officeDocument/2006/relationships/slideLayout" Target="../slideLayouts/slideLayout1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2" Type="http://schemas.openxmlformats.org/officeDocument/2006/relationships/chart" Target="../charts/chart106.xml"/><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3" Type="http://schemas.openxmlformats.org/officeDocument/2006/relationships/chart" Target="../charts/chart108.xml"/><Relationship Id="rId2" Type="http://schemas.openxmlformats.org/officeDocument/2006/relationships/chart" Target="../charts/chart107.xml"/><Relationship Id="rId1" Type="http://schemas.openxmlformats.org/officeDocument/2006/relationships/slideLayout" Target="../slideLayouts/slideLayout12.xml"/><Relationship Id="rId5" Type="http://schemas.openxmlformats.org/officeDocument/2006/relationships/chart" Target="../charts/chart110.xml"/><Relationship Id="rId4" Type="http://schemas.openxmlformats.org/officeDocument/2006/relationships/chart" Target="../charts/chart109.xml"/></Relationships>
</file>

<file path=ppt/slides/_rels/slide98.xml.rels><?xml version="1.0" encoding="UTF-8" standalone="yes"?>
<Relationships xmlns="http://schemas.openxmlformats.org/package/2006/relationships"><Relationship Id="rId2" Type="http://schemas.openxmlformats.org/officeDocument/2006/relationships/chart" Target="../charts/chart111.xml"/><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chart" Target="../charts/chart112.xml"/><Relationship Id="rId1" Type="http://schemas.openxmlformats.org/officeDocument/2006/relationships/slideLayout" Target="../slideLayouts/slideLayout12.xml"/><Relationship Id="rId4" Type="http://schemas.openxmlformats.org/officeDocument/2006/relationships/chart" Target="../charts/chart1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ctrTitle"/>
          </p:nvPr>
        </p:nvSpPr>
        <p:spPr/>
        <p:txBody>
          <a:bodyPr/>
          <a:lstStyle/>
          <a:p>
            <a:pPr defTabSz="912813" eaLnBrk="1" hangingPunct="1"/>
            <a:r>
              <a:rPr lang="pl-PL" dirty="0">
                <a:solidFill>
                  <a:schemeClr val="tx2"/>
                </a:solidFill>
              </a:rPr>
              <a:t>Studenckie Poradnie Prawne</a:t>
            </a:r>
          </a:p>
        </p:txBody>
      </p:sp>
      <p:sp>
        <p:nvSpPr>
          <p:cNvPr id="79875" name="Rectangle 3"/>
          <p:cNvSpPr>
            <a:spLocks noGrp="1" noChangeArrowheads="1"/>
          </p:cNvSpPr>
          <p:nvPr>
            <p:ph type="subTitle" idx="1"/>
          </p:nvPr>
        </p:nvSpPr>
        <p:spPr/>
        <p:txBody>
          <a:bodyPr/>
          <a:lstStyle/>
          <a:p>
            <a:pPr defTabSz="912813" eaLnBrk="1" hangingPunct="1"/>
            <a:r>
              <a:rPr lang="pl-PL" i="1" dirty="0"/>
              <a:t>Podsumowanie działalności 	     za rok akademicki 2023/2024</a:t>
            </a:r>
          </a:p>
        </p:txBody>
      </p:sp>
      <p:pic>
        <p:nvPicPr>
          <p:cNvPr id="79876" name="Picture 4" descr="fupp_small"/>
          <p:cNvPicPr>
            <a:picLocks noChangeAspect="1" noChangeArrowheads="1"/>
          </p:cNvPicPr>
          <p:nvPr/>
        </p:nvPicPr>
        <p:blipFill>
          <a:blip r:embed="rId2" cstate="print"/>
          <a:srcRect/>
          <a:stretch>
            <a:fillRect/>
          </a:stretch>
        </p:blipFill>
        <p:spPr bwMode="auto">
          <a:xfrm>
            <a:off x="1447800" y="3970338"/>
            <a:ext cx="2205038" cy="2125662"/>
          </a:xfrm>
          <a:prstGeom prst="rect">
            <a:avLst/>
          </a:prstGeom>
          <a:noFill/>
          <a:ln w="0" algn="in">
            <a:noFill/>
            <a:miter lim="800000"/>
            <a:headEnd/>
            <a:tailEnd/>
          </a:ln>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10"/>
          <p:cNvGrpSpPr>
            <a:grpSpLocks/>
          </p:cNvGrpSpPr>
          <p:nvPr/>
        </p:nvGrpSpPr>
        <p:grpSpPr bwMode="auto">
          <a:xfrm>
            <a:off x="746125" y="2687638"/>
            <a:ext cx="8578850" cy="4129088"/>
            <a:chOff x="470" y="1738"/>
            <a:chExt cx="5404" cy="2601"/>
          </a:xfrm>
        </p:grpSpPr>
        <p:sp useBgFill="1">
          <p:nvSpPr>
            <p:cNvPr id="4" name="Text Box 517"/>
            <p:cNvSpPr txBox="1">
              <a:spLocks noChangeArrowheads="1"/>
            </p:cNvSpPr>
            <p:nvPr/>
          </p:nvSpPr>
          <p:spPr bwMode="auto">
            <a:xfrm>
              <a:off x="3742" y="2750"/>
              <a:ext cx="2132" cy="814"/>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sz="2400">
                  <a:solidFill>
                    <a:schemeClr val="tx1"/>
                  </a:solidFill>
                  <a:latin typeface="Times New Roman" pitchFamily="18" charset="0"/>
                </a:defRPr>
              </a:lvl1pPr>
              <a:lvl2pPr marL="742950" indent="-285750" defTabSz="912813" eaLnBrk="0" hangingPunct="0">
                <a:defRPr sz="2400">
                  <a:solidFill>
                    <a:schemeClr val="tx1"/>
                  </a:solidFill>
                  <a:latin typeface="Times New Roman" pitchFamily="18" charset="0"/>
                </a:defRPr>
              </a:lvl2pPr>
              <a:lvl3pPr marL="1143000" indent="-228600" defTabSz="912813" eaLnBrk="0" hangingPunct="0">
                <a:defRPr sz="2400">
                  <a:solidFill>
                    <a:schemeClr val="tx1"/>
                  </a:solidFill>
                  <a:latin typeface="Times New Roman" pitchFamily="18" charset="0"/>
                </a:defRPr>
              </a:lvl3pPr>
              <a:lvl4pPr marL="1600200" indent="-228600" defTabSz="912813" eaLnBrk="0" hangingPunct="0">
                <a:defRPr sz="2400">
                  <a:solidFill>
                    <a:schemeClr val="tx1"/>
                  </a:solidFill>
                  <a:latin typeface="Times New Roman" pitchFamily="18" charset="0"/>
                </a:defRPr>
              </a:lvl4pPr>
              <a:lvl5pPr marL="2057400" indent="-228600" defTabSz="912813" eaLnBrk="0" hangingPunct="0">
                <a:defRPr sz="2400">
                  <a:solidFill>
                    <a:schemeClr val="tx1"/>
                  </a:solidFill>
                  <a:latin typeface="Times New Roman" pitchFamily="18" charset="0"/>
                </a:defRPr>
              </a:lvl5pPr>
              <a:lvl6pPr marL="2514600" indent="-228600" defTabSz="912813" eaLnBrk="0" fontAlgn="base" hangingPunct="0">
                <a:spcBef>
                  <a:spcPct val="0"/>
                </a:spcBef>
                <a:spcAft>
                  <a:spcPct val="0"/>
                </a:spcAft>
                <a:defRPr sz="2400">
                  <a:solidFill>
                    <a:schemeClr val="tx1"/>
                  </a:solidFill>
                  <a:latin typeface="Times New Roman" pitchFamily="18" charset="0"/>
                </a:defRPr>
              </a:lvl6pPr>
              <a:lvl7pPr marL="2971800" indent="-228600" defTabSz="912813" eaLnBrk="0" fontAlgn="base" hangingPunct="0">
                <a:spcBef>
                  <a:spcPct val="0"/>
                </a:spcBef>
                <a:spcAft>
                  <a:spcPct val="0"/>
                </a:spcAft>
                <a:defRPr sz="2400">
                  <a:solidFill>
                    <a:schemeClr val="tx1"/>
                  </a:solidFill>
                  <a:latin typeface="Times New Roman" pitchFamily="18" charset="0"/>
                </a:defRPr>
              </a:lvl7pPr>
              <a:lvl8pPr marL="3429000" indent="-228600" defTabSz="912813" eaLnBrk="0" fontAlgn="base" hangingPunct="0">
                <a:spcBef>
                  <a:spcPct val="0"/>
                </a:spcBef>
                <a:spcAft>
                  <a:spcPct val="0"/>
                </a:spcAft>
                <a:defRPr sz="2400">
                  <a:solidFill>
                    <a:schemeClr val="tx1"/>
                  </a:solidFill>
                  <a:latin typeface="Times New Roman" pitchFamily="18" charset="0"/>
                </a:defRPr>
              </a:lvl8pPr>
              <a:lvl9pPr marL="3886200" indent="-228600" defTabSz="912813"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pl-PL" altLang="pl-PL" dirty="0">
                  <a:solidFill>
                    <a:srgbClr val="003366"/>
                  </a:solidFill>
                  <a:latin typeface="Arial" charset="0"/>
                </a:rPr>
                <a:t>Rok akademicki 2011/2012</a:t>
              </a:r>
            </a:p>
            <a:p>
              <a:pPr eaLnBrk="1" hangingPunct="1">
                <a:spcBef>
                  <a:spcPct val="50000"/>
                </a:spcBef>
              </a:pPr>
              <a:r>
                <a:rPr lang="pl-PL" altLang="pl-PL" sz="2000" dirty="0">
                  <a:solidFill>
                    <a:srgbClr val="003366"/>
                  </a:solidFill>
                  <a:latin typeface="Arial" charset="0"/>
                </a:rPr>
                <a:t>25 poradni w 15 miastach</a:t>
              </a:r>
            </a:p>
          </p:txBody>
        </p:sp>
        <p:graphicFrame>
          <p:nvGraphicFramePr>
            <p:cNvPr id="5" name="Object 518"/>
            <p:cNvGraphicFramePr>
              <a:graphicFrameLocks noChangeAspect="1"/>
            </p:cNvGraphicFramePr>
            <p:nvPr/>
          </p:nvGraphicFramePr>
          <p:xfrm>
            <a:off x="538" y="1738"/>
            <a:ext cx="2695" cy="2601"/>
          </p:xfrm>
          <a:graphic>
            <a:graphicData uri="http://schemas.openxmlformats.org/presentationml/2006/ole">
              <mc:AlternateContent xmlns:mc="http://schemas.openxmlformats.org/markup-compatibility/2006">
                <mc:Choice xmlns:v="urn:schemas-microsoft-com:vml" Requires="v">
                  <p:oleObj name="Bitmap Image" r:id="rId2" imgW="4352381" imgH="4200000" progId="PBrush">
                    <p:embed/>
                  </p:oleObj>
                </mc:Choice>
                <mc:Fallback>
                  <p:oleObj name="Bitmap Image" r:id="rId2" imgW="4352381" imgH="4200000" progId="PBrush">
                    <p:embed/>
                    <p:pic>
                      <p:nvPicPr>
                        <p:cNvPr id="5" name="Object 5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 y="1738"/>
                          <a:ext cx="2695" cy="2601"/>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6" name="Picture 519" descr="logo-mał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68" y="2662"/>
              <a:ext cx="144"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20" descr="logo-mał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6" y="2341"/>
              <a:ext cx="145"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21" descr="logo-mał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82" y="1943"/>
              <a:ext cx="145" cy="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22" descr="logo-mał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09" y="2478"/>
              <a:ext cx="145"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523" descr="logo-mał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45" y="2354"/>
              <a:ext cx="144"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524" descr="logo-mał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69" y="2354"/>
              <a:ext cx="144"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525" descr="logo-mał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13" y="3258"/>
              <a:ext cx="144" cy="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26" descr="logo-mał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30" y="3784"/>
              <a:ext cx="144"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527" descr="logo-mał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05" y="3784"/>
              <a:ext cx="144"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528" descr="logo-mał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54" y="3626"/>
              <a:ext cx="144"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529" descr="logo-mał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89" y="3424"/>
              <a:ext cx="144"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530" descr="logo-mał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86" y="3075"/>
              <a:ext cx="144"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531" descr="logo-mał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2" y="3256"/>
              <a:ext cx="144"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532" descr="logo-mał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89" y="3258"/>
              <a:ext cx="145" cy="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533" descr="logo-mał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5" y="2800"/>
              <a:ext cx="144"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Box 534"/>
            <p:cNvSpPr txBox="1">
              <a:spLocks noChangeArrowheads="1"/>
            </p:cNvSpPr>
            <p:nvPr/>
          </p:nvSpPr>
          <p:spPr bwMode="auto">
            <a:xfrm>
              <a:off x="2582" y="2536"/>
              <a:ext cx="6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sz="2400">
                  <a:solidFill>
                    <a:schemeClr val="tx1"/>
                  </a:solidFill>
                  <a:latin typeface="Times New Roman" pitchFamily="18" charset="0"/>
                </a:defRPr>
              </a:lvl1pPr>
              <a:lvl2pPr marL="742950" indent="-285750" defTabSz="912813" eaLnBrk="0" hangingPunct="0">
                <a:defRPr sz="2400">
                  <a:solidFill>
                    <a:schemeClr val="tx1"/>
                  </a:solidFill>
                  <a:latin typeface="Times New Roman" pitchFamily="18" charset="0"/>
                </a:defRPr>
              </a:lvl2pPr>
              <a:lvl3pPr marL="1143000" indent="-228600" defTabSz="912813" eaLnBrk="0" hangingPunct="0">
                <a:defRPr sz="2400">
                  <a:solidFill>
                    <a:schemeClr val="tx1"/>
                  </a:solidFill>
                  <a:latin typeface="Times New Roman" pitchFamily="18" charset="0"/>
                </a:defRPr>
              </a:lvl3pPr>
              <a:lvl4pPr marL="1600200" indent="-228600" defTabSz="912813" eaLnBrk="0" hangingPunct="0">
                <a:defRPr sz="2400">
                  <a:solidFill>
                    <a:schemeClr val="tx1"/>
                  </a:solidFill>
                  <a:latin typeface="Times New Roman" pitchFamily="18" charset="0"/>
                </a:defRPr>
              </a:lvl4pPr>
              <a:lvl5pPr marL="2057400" indent="-228600" defTabSz="912813" eaLnBrk="0" hangingPunct="0">
                <a:defRPr sz="2400">
                  <a:solidFill>
                    <a:schemeClr val="tx1"/>
                  </a:solidFill>
                  <a:latin typeface="Times New Roman" pitchFamily="18" charset="0"/>
                </a:defRPr>
              </a:lvl5pPr>
              <a:lvl6pPr marL="2514600" indent="-228600" defTabSz="912813" eaLnBrk="0" fontAlgn="base" hangingPunct="0">
                <a:spcBef>
                  <a:spcPct val="0"/>
                </a:spcBef>
                <a:spcAft>
                  <a:spcPct val="0"/>
                </a:spcAft>
                <a:defRPr sz="2400">
                  <a:solidFill>
                    <a:schemeClr val="tx1"/>
                  </a:solidFill>
                  <a:latin typeface="Times New Roman" pitchFamily="18" charset="0"/>
                </a:defRPr>
              </a:lvl6pPr>
              <a:lvl7pPr marL="2971800" indent="-228600" defTabSz="912813" eaLnBrk="0" fontAlgn="base" hangingPunct="0">
                <a:spcBef>
                  <a:spcPct val="0"/>
                </a:spcBef>
                <a:spcAft>
                  <a:spcPct val="0"/>
                </a:spcAft>
                <a:defRPr sz="2400">
                  <a:solidFill>
                    <a:schemeClr val="tx1"/>
                  </a:solidFill>
                  <a:latin typeface="Times New Roman" pitchFamily="18" charset="0"/>
                </a:defRPr>
              </a:lvl7pPr>
              <a:lvl8pPr marL="3429000" indent="-228600" defTabSz="912813" eaLnBrk="0" fontAlgn="base" hangingPunct="0">
                <a:spcBef>
                  <a:spcPct val="0"/>
                </a:spcBef>
                <a:spcAft>
                  <a:spcPct val="0"/>
                </a:spcAft>
                <a:defRPr sz="2400">
                  <a:solidFill>
                    <a:schemeClr val="tx1"/>
                  </a:solidFill>
                  <a:latin typeface="Times New Roman" pitchFamily="18" charset="0"/>
                </a:defRPr>
              </a:lvl8pPr>
              <a:lvl9pPr marL="3886200" indent="-228600" defTabSz="912813"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pl-PL" altLang="pl-PL" sz="1200" b="1">
                  <a:solidFill>
                    <a:schemeClr val="bg1"/>
                  </a:solidFill>
                  <a:latin typeface="Arial" charset="0"/>
                </a:rPr>
                <a:t>Białystok</a:t>
              </a:r>
            </a:p>
          </p:txBody>
        </p:sp>
        <p:sp>
          <p:nvSpPr>
            <p:cNvPr id="22" name="Text Box 535"/>
            <p:cNvSpPr txBox="1">
              <a:spLocks noChangeArrowheads="1"/>
            </p:cNvSpPr>
            <p:nvPr/>
          </p:nvSpPr>
          <p:spPr bwMode="auto">
            <a:xfrm>
              <a:off x="2150" y="2939"/>
              <a:ext cx="6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sz="2400">
                  <a:solidFill>
                    <a:schemeClr val="tx1"/>
                  </a:solidFill>
                  <a:latin typeface="Times New Roman" pitchFamily="18" charset="0"/>
                </a:defRPr>
              </a:lvl1pPr>
              <a:lvl2pPr marL="742950" indent="-285750" defTabSz="912813" eaLnBrk="0" hangingPunct="0">
                <a:defRPr sz="2400">
                  <a:solidFill>
                    <a:schemeClr val="tx1"/>
                  </a:solidFill>
                  <a:latin typeface="Times New Roman" pitchFamily="18" charset="0"/>
                </a:defRPr>
              </a:lvl2pPr>
              <a:lvl3pPr marL="1143000" indent="-228600" defTabSz="912813" eaLnBrk="0" hangingPunct="0">
                <a:defRPr sz="2400">
                  <a:solidFill>
                    <a:schemeClr val="tx1"/>
                  </a:solidFill>
                  <a:latin typeface="Times New Roman" pitchFamily="18" charset="0"/>
                </a:defRPr>
              </a:lvl3pPr>
              <a:lvl4pPr marL="1600200" indent="-228600" defTabSz="912813" eaLnBrk="0" hangingPunct="0">
                <a:defRPr sz="2400">
                  <a:solidFill>
                    <a:schemeClr val="tx1"/>
                  </a:solidFill>
                  <a:latin typeface="Times New Roman" pitchFamily="18" charset="0"/>
                </a:defRPr>
              </a:lvl4pPr>
              <a:lvl5pPr marL="2057400" indent="-228600" defTabSz="912813" eaLnBrk="0" hangingPunct="0">
                <a:defRPr sz="2400">
                  <a:solidFill>
                    <a:schemeClr val="tx1"/>
                  </a:solidFill>
                  <a:latin typeface="Times New Roman" pitchFamily="18" charset="0"/>
                </a:defRPr>
              </a:lvl5pPr>
              <a:lvl6pPr marL="2514600" indent="-228600" defTabSz="912813" eaLnBrk="0" fontAlgn="base" hangingPunct="0">
                <a:spcBef>
                  <a:spcPct val="0"/>
                </a:spcBef>
                <a:spcAft>
                  <a:spcPct val="0"/>
                </a:spcAft>
                <a:defRPr sz="2400">
                  <a:solidFill>
                    <a:schemeClr val="tx1"/>
                  </a:solidFill>
                  <a:latin typeface="Times New Roman" pitchFamily="18" charset="0"/>
                </a:defRPr>
              </a:lvl6pPr>
              <a:lvl7pPr marL="2971800" indent="-228600" defTabSz="912813" eaLnBrk="0" fontAlgn="base" hangingPunct="0">
                <a:spcBef>
                  <a:spcPct val="0"/>
                </a:spcBef>
                <a:spcAft>
                  <a:spcPct val="0"/>
                </a:spcAft>
                <a:defRPr sz="2400">
                  <a:solidFill>
                    <a:schemeClr val="tx1"/>
                  </a:solidFill>
                  <a:latin typeface="Times New Roman" pitchFamily="18" charset="0"/>
                </a:defRPr>
              </a:lvl7pPr>
              <a:lvl8pPr marL="3429000" indent="-228600" defTabSz="912813" eaLnBrk="0" fontAlgn="base" hangingPunct="0">
                <a:spcBef>
                  <a:spcPct val="0"/>
                </a:spcBef>
                <a:spcAft>
                  <a:spcPct val="0"/>
                </a:spcAft>
                <a:defRPr sz="2400">
                  <a:solidFill>
                    <a:schemeClr val="tx1"/>
                  </a:solidFill>
                  <a:latin typeface="Times New Roman" pitchFamily="18" charset="0"/>
                </a:defRPr>
              </a:lvl8pPr>
              <a:lvl9pPr marL="3886200" indent="-228600" defTabSz="912813"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pl-PL" altLang="pl-PL" sz="1200" b="1">
                  <a:solidFill>
                    <a:schemeClr val="bg1"/>
                  </a:solidFill>
                  <a:latin typeface="Arial" charset="0"/>
                </a:rPr>
                <a:t>Warszawa</a:t>
              </a:r>
            </a:p>
          </p:txBody>
        </p:sp>
        <p:sp>
          <p:nvSpPr>
            <p:cNvPr id="23" name="Text Box 536"/>
            <p:cNvSpPr txBox="1">
              <a:spLocks noChangeArrowheads="1"/>
            </p:cNvSpPr>
            <p:nvPr/>
          </p:nvSpPr>
          <p:spPr bwMode="auto">
            <a:xfrm>
              <a:off x="2630" y="3448"/>
              <a:ext cx="6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sz="2400">
                  <a:solidFill>
                    <a:schemeClr val="tx1"/>
                  </a:solidFill>
                  <a:latin typeface="Times New Roman" pitchFamily="18" charset="0"/>
                </a:defRPr>
              </a:lvl1pPr>
              <a:lvl2pPr marL="742950" indent="-285750" defTabSz="912813" eaLnBrk="0" hangingPunct="0">
                <a:defRPr sz="2400">
                  <a:solidFill>
                    <a:schemeClr val="tx1"/>
                  </a:solidFill>
                  <a:latin typeface="Times New Roman" pitchFamily="18" charset="0"/>
                </a:defRPr>
              </a:lvl2pPr>
              <a:lvl3pPr marL="1143000" indent="-228600" defTabSz="912813" eaLnBrk="0" hangingPunct="0">
                <a:defRPr sz="2400">
                  <a:solidFill>
                    <a:schemeClr val="tx1"/>
                  </a:solidFill>
                  <a:latin typeface="Times New Roman" pitchFamily="18" charset="0"/>
                </a:defRPr>
              </a:lvl3pPr>
              <a:lvl4pPr marL="1600200" indent="-228600" defTabSz="912813" eaLnBrk="0" hangingPunct="0">
                <a:defRPr sz="2400">
                  <a:solidFill>
                    <a:schemeClr val="tx1"/>
                  </a:solidFill>
                  <a:latin typeface="Times New Roman" pitchFamily="18" charset="0"/>
                </a:defRPr>
              </a:lvl4pPr>
              <a:lvl5pPr marL="2057400" indent="-228600" defTabSz="912813" eaLnBrk="0" hangingPunct="0">
                <a:defRPr sz="2400">
                  <a:solidFill>
                    <a:schemeClr val="tx1"/>
                  </a:solidFill>
                  <a:latin typeface="Times New Roman" pitchFamily="18" charset="0"/>
                </a:defRPr>
              </a:lvl5pPr>
              <a:lvl6pPr marL="2514600" indent="-228600" defTabSz="912813" eaLnBrk="0" fontAlgn="base" hangingPunct="0">
                <a:spcBef>
                  <a:spcPct val="0"/>
                </a:spcBef>
                <a:spcAft>
                  <a:spcPct val="0"/>
                </a:spcAft>
                <a:defRPr sz="2400">
                  <a:solidFill>
                    <a:schemeClr val="tx1"/>
                  </a:solidFill>
                  <a:latin typeface="Times New Roman" pitchFamily="18" charset="0"/>
                </a:defRPr>
              </a:lvl6pPr>
              <a:lvl7pPr marL="2971800" indent="-228600" defTabSz="912813" eaLnBrk="0" fontAlgn="base" hangingPunct="0">
                <a:spcBef>
                  <a:spcPct val="0"/>
                </a:spcBef>
                <a:spcAft>
                  <a:spcPct val="0"/>
                </a:spcAft>
                <a:defRPr sz="2400">
                  <a:solidFill>
                    <a:schemeClr val="tx1"/>
                  </a:solidFill>
                  <a:latin typeface="Times New Roman" pitchFamily="18" charset="0"/>
                </a:defRPr>
              </a:lvl7pPr>
              <a:lvl8pPr marL="3429000" indent="-228600" defTabSz="912813" eaLnBrk="0" fontAlgn="base" hangingPunct="0">
                <a:spcBef>
                  <a:spcPct val="0"/>
                </a:spcBef>
                <a:spcAft>
                  <a:spcPct val="0"/>
                </a:spcAft>
                <a:defRPr sz="2400">
                  <a:solidFill>
                    <a:schemeClr val="tx1"/>
                  </a:solidFill>
                  <a:latin typeface="Times New Roman" pitchFamily="18" charset="0"/>
                </a:defRPr>
              </a:lvl8pPr>
              <a:lvl9pPr marL="3886200" indent="-228600" defTabSz="912813"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pl-PL" altLang="pl-PL" sz="1200" b="1">
                  <a:solidFill>
                    <a:schemeClr val="bg1"/>
                  </a:solidFill>
                  <a:latin typeface="Arial" charset="0"/>
                </a:rPr>
                <a:t>Lublin</a:t>
              </a:r>
            </a:p>
          </p:txBody>
        </p:sp>
        <p:sp>
          <p:nvSpPr>
            <p:cNvPr id="24" name="Text Box 537"/>
            <p:cNvSpPr txBox="1">
              <a:spLocks noChangeArrowheads="1"/>
            </p:cNvSpPr>
            <p:nvPr/>
          </p:nvSpPr>
          <p:spPr bwMode="auto">
            <a:xfrm>
              <a:off x="2342" y="3947"/>
              <a:ext cx="6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sz="2400">
                  <a:solidFill>
                    <a:schemeClr val="tx1"/>
                  </a:solidFill>
                  <a:latin typeface="Times New Roman" pitchFamily="18" charset="0"/>
                </a:defRPr>
              </a:lvl1pPr>
              <a:lvl2pPr marL="742950" indent="-285750" defTabSz="912813" eaLnBrk="0" hangingPunct="0">
                <a:defRPr sz="2400">
                  <a:solidFill>
                    <a:schemeClr val="tx1"/>
                  </a:solidFill>
                  <a:latin typeface="Times New Roman" pitchFamily="18" charset="0"/>
                </a:defRPr>
              </a:lvl2pPr>
              <a:lvl3pPr marL="1143000" indent="-228600" defTabSz="912813" eaLnBrk="0" hangingPunct="0">
                <a:defRPr sz="2400">
                  <a:solidFill>
                    <a:schemeClr val="tx1"/>
                  </a:solidFill>
                  <a:latin typeface="Times New Roman" pitchFamily="18" charset="0"/>
                </a:defRPr>
              </a:lvl3pPr>
              <a:lvl4pPr marL="1600200" indent="-228600" defTabSz="912813" eaLnBrk="0" hangingPunct="0">
                <a:defRPr sz="2400">
                  <a:solidFill>
                    <a:schemeClr val="tx1"/>
                  </a:solidFill>
                  <a:latin typeface="Times New Roman" pitchFamily="18" charset="0"/>
                </a:defRPr>
              </a:lvl4pPr>
              <a:lvl5pPr marL="2057400" indent="-228600" defTabSz="912813" eaLnBrk="0" hangingPunct="0">
                <a:defRPr sz="2400">
                  <a:solidFill>
                    <a:schemeClr val="tx1"/>
                  </a:solidFill>
                  <a:latin typeface="Times New Roman" pitchFamily="18" charset="0"/>
                </a:defRPr>
              </a:lvl5pPr>
              <a:lvl6pPr marL="2514600" indent="-228600" defTabSz="912813" eaLnBrk="0" fontAlgn="base" hangingPunct="0">
                <a:spcBef>
                  <a:spcPct val="0"/>
                </a:spcBef>
                <a:spcAft>
                  <a:spcPct val="0"/>
                </a:spcAft>
                <a:defRPr sz="2400">
                  <a:solidFill>
                    <a:schemeClr val="tx1"/>
                  </a:solidFill>
                  <a:latin typeface="Times New Roman" pitchFamily="18" charset="0"/>
                </a:defRPr>
              </a:lvl6pPr>
              <a:lvl7pPr marL="2971800" indent="-228600" defTabSz="912813" eaLnBrk="0" fontAlgn="base" hangingPunct="0">
                <a:spcBef>
                  <a:spcPct val="0"/>
                </a:spcBef>
                <a:spcAft>
                  <a:spcPct val="0"/>
                </a:spcAft>
                <a:defRPr sz="2400">
                  <a:solidFill>
                    <a:schemeClr val="tx1"/>
                  </a:solidFill>
                  <a:latin typeface="Times New Roman" pitchFamily="18" charset="0"/>
                </a:defRPr>
              </a:lvl7pPr>
              <a:lvl8pPr marL="3429000" indent="-228600" defTabSz="912813" eaLnBrk="0" fontAlgn="base" hangingPunct="0">
                <a:spcBef>
                  <a:spcPct val="0"/>
                </a:spcBef>
                <a:spcAft>
                  <a:spcPct val="0"/>
                </a:spcAft>
                <a:defRPr sz="2400">
                  <a:solidFill>
                    <a:schemeClr val="tx1"/>
                  </a:solidFill>
                  <a:latin typeface="Times New Roman" pitchFamily="18" charset="0"/>
                </a:defRPr>
              </a:lvl8pPr>
              <a:lvl9pPr marL="3886200" indent="-228600" defTabSz="912813"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pl-PL" altLang="pl-PL" sz="1200" b="1">
                  <a:solidFill>
                    <a:schemeClr val="bg1"/>
                  </a:solidFill>
                  <a:latin typeface="Arial" charset="0"/>
                </a:rPr>
                <a:t>Rzeszów</a:t>
              </a:r>
            </a:p>
          </p:txBody>
        </p:sp>
        <p:sp>
          <p:nvSpPr>
            <p:cNvPr id="25" name="Text Box 538"/>
            <p:cNvSpPr txBox="1">
              <a:spLocks noChangeArrowheads="1"/>
            </p:cNvSpPr>
            <p:nvPr/>
          </p:nvSpPr>
          <p:spPr bwMode="auto">
            <a:xfrm>
              <a:off x="1862" y="3947"/>
              <a:ext cx="6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sz="2400">
                  <a:solidFill>
                    <a:schemeClr val="tx1"/>
                  </a:solidFill>
                  <a:latin typeface="Times New Roman" pitchFamily="18" charset="0"/>
                </a:defRPr>
              </a:lvl1pPr>
              <a:lvl2pPr marL="742950" indent="-285750" defTabSz="912813" eaLnBrk="0" hangingPunct="0">
                <a:defRPr sz="2400">
                  <a:solidFill>
                    <a:schemeClr val="tx1"/>
                  </a:solidFill>
                  <a:latin typeface="Times New Roman" pitchFamily="18" charset="0"/>
                </a:defRPr>
              </a:lvl2pPr>
              <a:lvl3pPr marL="1143000" indent="-228600" defTabSz="912813" eaLnBrk="0" hangingPunct="0">
                <a:defRPr sz="2400">
                  <a:solidFill>
                    <a:schemeClr val="tx1"/>
                  </a:solidFill>
                  <a:latin typeface="Times New Roman" pitchFamily="18" charset="0"/>
                </a:defRPr>
              </a:lvl3pPr>
              <a:lvl4pPr marL="1600200" indent="-228600" defTabSz="912813" eaLnBrk="0" hangingPunct="0">
                <a:defRPr sz="2400">
                  <a:solidFill>
                    <a:schemeClr val="tx1"/>
                  </a:solidFill>
                  <a:latin typeface="Times New Roman" pitchFamily="18" charset="0"/>
                </a:defRPr>
              </a:lvl4pPr>
              <a:lvl5pPr marL="2057400" indent="-228600" defTabSz="912813" eaLnBrk="0" hangingPunct="0">
                <a:defRPr sz="2400">
                  <a:solidFill>
                    <a:schemeClr val="tx1"/>
                  </a:solidFill>
                  <a:latin typeface="Times New Roman" pitchFamily="18" charset="0"/>
                </a:defRPr>
              </a:lvl5pPr>
              <a:lvl6pPr marL="2514600" indent="-228600" defTabSz="912813" eaLnBrk="0" fontAlgn="base" hangingPunct="0">
                <a:spcBef>
                  <a:spcPct val="0"/>
                </a:spcBef>
                <a:spcAft>
                  <a:spcPct val="0"/>
                </a:spcAft>
                <a:defRPr sz="2400">
                  <a:solidFill>
                    <a:schemeClr val="tx1"/>
                  </a:solidFill>
                  <a:latin typeface="Times New Roman" pitchFamily="18" charset="0"/>
                </a:defRPr>
              </a:lvl6pPr>
              <a:lvl7pPr marL="2971800" indent="-228600" defTabSz="912813" eaLnBrk="0" fontAlgn="base" hangingPunct="0">
                <a:spcBef>
                  <a:spcPct val="0"/>
                </a:spcBef>
                <a:spcAft>
                  <a:spcPct val="0"/>
                </a:spcAft>
                <a:defRPr sz="2400">
                  <a:solidFill>
                    <a:schemeClr val="tx1"/>
                  </a:solidFill>
                  <a:latin typeface="Times New Roman" pitchFamily="18" charset="0"/>
                </a:defRPr>
              </a:lvl7pPr>
              <a:lvl8pPr marL="3429000" indent="-228600" defTabSz="912813" eaLnBrk="0" fontAlgn="base" hangingPunct="0">
                <a:spcBef>
                  <a:spcPct val="0"/>
                </a:spcBef>
                <a:spcAft>
                  <a:spcPct val="0"/>
                </a:spcAft>
                <a:defRPr sz="2400">
                  <a:solidFill>
                    <a:schemeClr val="tx1"/>
                  </a:solidFill>
                  <a:latin typeface="Times New Roman" pitchFamily="18" charset="0"/>
                </a:defRPr>
              </a:lvl8pPr>
              <a:lvl9pPr marL="3886200" indent="-228600" defTabSz="912813"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pl-PL" altLang="pl-PL" sz="1200" b="1">
                  <a:solidFill>
                    <a:schemeClr val="bg1"/>
                  </a:solidFill>
                  <a:latin typeface="Arial" charset="0"/>
                </a:rPr>
                <a:t>Kraków</a:t>
              </a:r>
            </a:p>
          </p:txBody>
        </p:sp>
        <p:sp>
          <p:nvSpPr>
            <p:cNvPr id="26" name="Text Box 539"/>
            <p:cNvSpPr txBox="1">
              <a:spLocks noChangeArrowheads="1"/>
            </p:cNvSpPr>
            <p:nvPr/>
          </p:nvSpPr>
          <p:spPr bwMode="auto">
            <a:xfrm>
              <a:off x="1526" y="3784"/>
              <a:ext cx="6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sz="2400">
                  <a:solidFill>
                    <a:schemeClr val="tx1"/>
                  </a:solidFill>
                  <a:latin typeface="Times New Roman" pitchFamily="18" charset="0"/>
                </a:defRPr>
              </a:lvl1pPr>
              <a:lvl2pPr marL="742950" indent="-285750" defTabSz="912813" eaLnBrk="0" hangingPunct="0">
                <a:defRPr sz="2400">
                  <a:solidFill>
                    <a:schemeClr val="tx1"/>
                  </a:solidFill>
                  <a:latin typeface="Times New Roman" pitchFamily="18" charset="0"/>
                </a:defRPr>
              </a:lvl2pPr>
              <a:lvl3pPr marL="1143000" indent="-228600" defTabSz="912813" eaLnBrk="0" hangingPunct="0">
                <a:defRPr sz="2400">
                  <a:solidFill>
                    <a:schemeClr val="tx1"/>
                  </a:solidFill>
                  <a:latin typeface="Times New Roman" pitchFamily="18" charset="0"/>
                </a:defRPr>
              </a:lvl3pPr>
              <a:lvl4pPr marL="1600200" indent="-228600" defTabSz="912813" eaLnBrk="0" hangingPunct="0">
                <a:defRPr sz="2400">
                  <a:solidFill>
                    <a:schemeClr val="tx1"/>
                  </a:solidFill>
                  <a:latin typeface="Times New Roman" pitchFamily="18" charset="0"/>
                </a:defRPr>
              </a:lvl4pPr>
              <a:lvl5pPr marL="2057400" indent="-228600" defTabSz="912813" eaLnBrk="0" hangingPunct="0">
                <a:defRPr sz="2400">
                  <a:solidFill>
                    <a:schemeClr val="tx1"/>
                  </a:solidFill>
                  <a:latin typeface="Times New Roman" pitchFamily="18" charset="0"/>
                </a:defRPr>
              </a:lvl5pPr>
              <a:lvl6pPr marL="2514600" indent="-228600" defTabSz="912813" eaLnBrk="0" fontAlgn="base" hangingPunct="0">
                <a:spcBef>
                  <a:spcPct val="0"/>
                </a:spcBef>
                <a:spcAft>
                  <a:spcPct val="0"/>
                </a:spcAft>
                <a:defRPr sz="2400">
                  <a:solidFill>
                    <a:schemeClr val="tx1"/>
                  </a:solidFill>
                  <a:latin typeface="Times New Roman" pitchFamily="18" charset="0"/>
                </a:defRPr>
              </a:lvl6pPr>
              <a:lvl7pPr marL="2971800" indent="-228600" defTabSz="912813" eaLnBrk="0" fontAlgn="base" hangingPunct="0">
                <a:spcBef>
                  <a:spcPct val="0"/>
                </a:spcBef>
                <a:spcAft>
                  <a:spcPct val="0"/>
                </a:spcAft>
                <a:defRPr sz="2400">
                  <a:solidFill>
                    <a:schemeClr val="tx1"/>
                  </a:solidFill>
                  <a:latin typeface="Times New Roman" pitchFamily="18" charset="0"/>
                </a:defRPr>
              </a:lvl7pPr>
              <a:lvl8pPr marL="3429000" indent="-228600" defTabSz="912813" eaLnBrk="0" fontAlgn="base" hangingPunct="0">
                <a:spcBef>
                  <a:spcPct val="0"/>
                </a:spcBef>
                <a:spcAft>
                  <a:spcPct val="0"/>
                </a:spcAft>
                <a:defRPr sz="2400">
                  <a:solidFill>
                    <a:schemeClr val="tx1"/>
                  </a:solidFill>
                  <a:latin typeface="Times New Roman" pitchFamily="18" charset="0"/>
                </a:defRPr>
              </a:lvl8pPr>
              <a:lvl9pPr marL="3886200" indent="-228600" defTabSz="912813"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pl-PL" altLang="pl-PL" sz="1200" b="1">
                  <a:solidFill>
                    <a:schemeClr val="bg1"/>
                  </a:solidFill>
                  <a:latin typeface="Arial" charset="0"/>
                </a:rPr>
                <a:t>Katowice</a:t>
              </a:r>
            </a:p>
          </p:txBody>
        </p:sp>
        <p:sp>
          <p:nvSpPr>
            <p:cNvPr id="27" name="Text Box 540"/>
            <p:cNvSpPr txBox="1">
              <a:spLocks noChangeArrowheads="1"/>
            </p:cNvSpPr>
            <p:nvPr/>
          </p:nvSpPr>
          <p:spPr bwMode="auto">
            <a:xfrm>
              <a:off x="1190" y="3592"/>
              <a:ext cx="6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sz="2400">
                  <a:solidFill>
                    <a:schemeClr val="tx1"/>
                  </a:solidFill>
                  <a:latin typeface="Times New Roman" pitchFamily="18" charset="0"/>
                </a:defRPr>
              </a:lvl1pPr>
              <a:lvl2pPr marL="742950" indent="-285750" defTabSz="912813" eaLnBrk="0" hangingPunct="0">
                <a:defRPr sz="2400">
                  <a:solidFill>
                    <a:schemeClr val="tx1"/>
                  </a:solidFill>
                  <a:latin typeface="Times New Roman" pitchFamily="18" charset="0"/>
                </a:defRPr>
              </a:lvl2pPr>
              <a:lvl3pPr marL="1143000" indent="-228600" defTabSz="912813" eaLnBrk="0" hangingPunct="0">
                <a:defRPr sz="2400">
                  <a:solidFill>
                    <a:schemeClr val="tx1"/>
                  </a:solidFill>
                  <a:latin typeface="Times New Roman" pitchFamily="18" charset="0"/>
                </a:defRPr>
              </a:lvl3pPr>
              <a:lvl4pPr marL="1600200" indent="-228600" defTabSz="912813" eaLnBrk="0" hangingPunct="0">
                <a:defRPr sz="2400">
                  <a:solidFill>
                    <a:schemeClr val="tx1"/>
                  </a:solidFill>
                  <a:latin typeface="Times New Roman" pitchFamily="18" charset="0"/>
                </a:defRPr>
              </a:lvl4pPr>
              <a:lvl5pPr marL="2057400" indent="-228600" defTabSz="912813" eaLnBrk="0" hangingPunct="0">
                <a:defRPr sz="2400">
                  <a:solidFill>
                    <a:schemeClr val="tx1"/>
                  </a:solidFill>
                  <a:latin typeface="Times New Roman" pitchFamily="18" charset="0"/>
                </a:defRPr>
              </a:lvl5pPr>
              <a:lvl6pPr marL="2514600" indent="-228600" defTabSz="912813" eaLnBrk="0" fontAlgn="base" hangingPunct="0">
                <a:spcBef>
                  <a:spcPct val="0"/>
                </a:spcBef>
                <a:spcAft>
                  <a:spcPct val="0"/>
                </a:spcAft>
                <a:defRPr sz="2400">
                  <a:solidFill>
                    <a:schemeClr val="tx1"/>
                  </a:solidFill>
                  <a:latin typeface="Times New Roman" pitchFamily="18" charset="0"/>
                </a:defRPr>
              </a:lvl6pPr>
              <a:lvl7pPr marL="2971800" indent="-228600" defTabSz="912813" eaLnBrk="0" fontAlgn="base" hangingPunct="0">
                <a:spcBef>
                  <a:spcPct val="0"/>
                </a:spcBef>
                <a:spcAft>
                  <a:spcPct val="0"/>
                </a:spcAft>
                <a:defRPr sz="2400">
                  <a:solidFill>
                    <a:schemeClr val="tx1"/>
                  </a:solidFill>
                  <a:latin typeface="Times New Roman" pitchFamily="18" charset="0"/>
                </a:defRPr>
              </a:lvl7pPr>
              <a:lvl8pPr marL="3429000" indent="-228600" defTabSz="912813" eaLnBrk="0" fontAlgn="base" hangingPunct="0">
                <a:spcBef>
                  <a:spcPct val="0"/>
                </a:spcBef>
                <a:spcAft>
                  <a:spcPct val="0"/>
                </a:spcAft>
                <a:defRPr sz="2400">
                  <a:solidFill>
                    <a:schemeClr val="tx1"/>
                  </a:solidFill>
                  <a:latin typeface="Times New Roman" pitchFamily="18" charset="0"/>
                </a:defRPr>
              </a:lvl8pPr>
              <a:lvl9pPr marL="3886200" indent="-228600" defTabSz="912813"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pl-PL" altLang="pl-PL" sz="1200" b="1">
                  <a:solidFill>
                    <a:schemeClr val="bg1"/>
                  </a:solidFill>
                  <a:latin typeface="Arial" charset="0"/>
                </a:rPr>
                <a:t>Opole</a:t>
              </a:r>
            </a:p>
          </p:txBody>
        </p:sp>
        <p:sp>
          <p:nvSpPr>
            <p:cNvPr id="28" name="Text Box 541"/>
            <p:cNvSpPr txBox="1">
              <a:spLocks noChangeArrowheads="1"/>
            </p:cNvSpPr>
            <p:nvPr/>
          </p:nvSpPr>
          <p:spPr bwMode="auto">
            <a:xfrm>
              <a:off x="854" y="3419"/>
              <a:ext cx="6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sz="2400">
                  <a:solidFill>
                    <a:schemeClr val="tx1"/>
                  </a:solidFill>
                  <a:latin typeface="Times New Roman" pitchFamily="18" charset="0"/>
                </a:defRPr>
              </a:lvl1pPr>
              <a:lvl2pPr marL="742950" indent="-285750" defTabSz="912813" eaLnBrk="0" hangingPunct="0">
                <a:defRPr sz="2400">
                  <a:solidFill>
                    <a:schemeClr val="tx1"/>
                  </a:solidFill>
                  <a:latin typeface="Times New Roman" pitchFamily="18" charset="0"/>
                </a:defRPr>
              </a:lvl2pPr>
              <a:lvl3pPr marL="1143000" indent="-228600" defTabSz="912813" eaLnBrk="0" hangingPunct="0">
                <a:defRPr sz="2400">
                  <a:solidFill>
                    <a:schemeClr val="tx1"/>
                  </a:solidFill>
                  <a:latin typeface="Times New Roman" pitchFamily="18" charset="0"/>
                </a:defRPr>
              </a:lvl3pPr>
              <a:lvl4pPr marL="1600200" indent="-228600" defTabSz="912813" eaLnBrk="0" hangingPunct="0">
                <a:defRPr sz="2400">
                  <a:solidFill>
                    <a:schemeClr val="tx1"/>
                  </a:solidFill>
                  <a:latin typeface="Times New Roman" pitchFamily="18" charset="0"/>
                </a:defRPr>
              </a:lvl4pPr>
              <a:lvl5pPr marL="2057400" indent="-228600" defTabSz="912813" eaLnBrk="0" hangingPunct="0">
                <a:defRPr sz="2400">
                  <a:solidFill>
                    <a:schemeClr val="tx1"/>
                  </a:solidFill>
                  <a:latin typeface="Times New Roman" pitchFamily="18" charset="0"/>
                </a:defRPr>
              </a:lvl5pPr>
              <a:lvl6pPr marL="2514600" indent="-228600" defTabSz="912813" eaLnBrk="0" fontAlgn="base" hangingPunct="0">
                <a:spcBef>
                  <a:spcPct val="0"/>
                </a:spcBef>
                <a:spcAft>
                  <a:spcPct val="0"/>
                </a:spcAft>
                <a:defRPr sz="2400">
                  <a:solidFill>
                    <a:schemeClr val="tx1"/>
                  </a:solidFill>
                  <a:latin typeface="Times New Roman" pitchFamily="18" charset="0"/>
                </a:defRPr>
              </a:lvl6pPr>
              <a:lvl7pPr marL="2971800" indent="-228600" defTabSz="912813" eaLnBrk="0" fontAlgn="base" hangingPunct="0">
                <a:spcBef>
                  <a:spcPct val="0"/>
                </a:spcBef>
                <a:spcAft>
                  <a:spcPct val="0"/>
                </a:spcAft>
                <a:defRPr sz="2400">
                  <a:solidFill>
                    <a:schemeClr val="tx1"/>
                  </a:solidFill>
                  <a:latin typeface="Times New Roman" pitchFamily="18" charset="0"/>
                </a:defRPr>
              </a:lvl7pPr>
              <a:lvl8pPr marL="3429000" indent="-228600" defTabSz="912813" eaLnBrk="0" fontAlgn="base" hangingPunct="0">
                <a:spcBef>
                  <a:spcPct val="0"/>
                </a:spcBef>
                <a:spcAft>
                  <a:spcPct val="0"/>
                </a:spcAft>
                <a:defRPr sz="2400">
                  <a:solidFill>
                    <a:schemeClr val="tx1"/>
                  </a:solidFill>
                  <a:latin typeface="Times New Roman" pitchFamily="18" charset="0"/>
                </a:defRPr>
              </a:lvl8pPr>
              <a:lvl9pPr marL="3886200" indent="-228600" defTabSz="912813"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pl-PL" altLang="pl-PL" sz="1200" b="1">
                  <a:solidFill>
                    <a:schemeClr val="bg1"/>
                  </a:solidFill>
                  <a:latin typeface="Arial" charset="0"/>
                </a:rPr>
                <a:t>Wrocław</a:t>
              </a:r>
            </a:p>
          </p:txBody>
        </p:sp>
        <p:sp>
          <p:nvSpPr>
            <p:cNvPr id="29" name="Text Box 542"/>
            <p:cNvSpPr txBox="1">
              <a:spLocks noChangeArrowheads="1"/>
            </p:cNvSpPr>
            <p:nvPr/>
          </p:nvSpPr>
          <p:spPr bwMode="auto">
            <a:xfrm>
              <a:off x="1622" y="3256"/>
              <a:ext cx="6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sz="2400">
                  <a:solidFill>
                    <a:schemeClr val="tx1"/>
                  </a:solidFill>
                  <a:latin typeface="Times New Roman" pitchFamily="18" charset="0"/>
                </a:defRPr>
              </a:lvl1pPr>
              <a:lvl2pPr marL="742950" indent="-285750" defTabSz="912813" eaLnBrk="0" hangingPunct="0">
                <a:defRPr sz="2400">
                  <a:solidFill>
                    <a:schemeClr val="tx1"/>
                  </a:solidFill>
                  <a:latin typeface="Times New Roman" pitchFamily="18" charset="0"/>
                </a:defRPr>
              </a:lvl2pPr>
              <a:lvl3pPr marL="1143000" indent="-228600" defTabSz="912813" eaLnBrk="0" hangingPunct="0">
                <a:defRPr sz="2400">
                  <a:solidFill>
                    <a:schemeClr val="tx1"/>
                  </a:solidFill>
                  <a:latin typeface="Times New Roman" pitchFamily="18" charset="0"/>
                </a:defRPr>
              </a:lvl3pPr>
              <a:lvl4pPr marL="1600200" indent="-228600" defTabSz="912813" eaLnBrk="0" hangingPunct="0">
                <a:defRPr sz="2400">
                  <a:solidFill>
                    <a:schemeClr val="tx1"/>
                  </a:solidFill>
                  <a:latin typeface="Times New Roman" pitchFamily="18" charset="0"/>
                </a:defRPr>
              </a:lvl4pPr>
              <a:lvl5pPr marL="2057400" indent="-228600" defTabSz="912813" eaLnBrk="0" hangingPunct="0">
                <a:defRPr sz="2400">
                  <a:solidFill>
                    <a:schemeClr val="tx1"/>
                  </a:solidFill>
                  <a:latin typeface="Times New Roman" pitchFamily="18" charset="0"/>
                </a:defRPr>
              </a:lvl5pPr>
              <a:lvl6pPr marL="2514600" indent="-228600" defTabSz="912813" eaLnBrk="0" fontAlgn="base" hangingPunct="0">
                <a:spcBef>
                  <a:spcPct val="0"/>
                </a:spcBef>
                <a:spcAft>
                  <a:spcPct val="0"/>
                </a:spcAft>
                <a:defRPr sz="2400">
                  <a:solidFill>
                    <a:schemeClr val="tx1"/>
                  </a:solidFill>
                  <a:latin typeface="Times New Roman" pitchFamily="18" charset="0"/>
                </a:defRPr>
              </a:lvl6pPr>
              <a:lvl7pPr marL="2971800" indent="-228600" defTabSz="912813" eaLnBrk="0" fontAlgn="base" hangingPunct="0">
                <a:spcBef>
                  <a:spcPct val="0"/>
                </a:spcBef>
                <a:spcAft>
                  <a:spcPct val="0"/>
                </a:spcAft>
                <a:defRPr sz="2400">
                  <a:solidFill>
                    <a:schemeClr val="tx1"/>
                  </a:solidFill>
                  <a:latin typeface="Times New Roman" pitchFamily="18" charset="0"/>
                </a:defRPr>
              </a:lvl7pPr>
              <a:lvl8pPr marL="3429000" indent="-228600" defTabSz="912813" eaLnBrk="0" fontAlgn="base" hangingPunct="0">
                <a:spcBef>
                  <a:spcPct val="0"/>
                </a:spcBef>
                <a:spcAft>
                  <a:spcPct val="0"/>
                </a:spcAft>
                <a:defRPr sz="2400">
                  <a:solidFill>
                    <a:schemeClr val="tx1"/>
                  </a:solidFill>
                  <a:latin typeface="Times New Roman" pitchFamily="18" charset="0"/>
                </a:defRPr>
              </a:lvl8pPr>
              <a:lvl9pPr marL="3886200" indent="-228600" defTabSz="912813"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pl-PL" altLang="pl-PL" sz="1200" b="1">
                  <a:solidFill>
                    <a:schemeClr val="bg1"/>
                  </a:solidFill>
                  <a:latin typeface="Arial" charset="0"/>
                </a:rPr>
                <a:t>Łódź</a:t>
              </a:r>
            </a:p>
          </p:txBody>
        </p:sp>
        <p:sp>
          <p:nvSpPr>
            <p:cNvPr id="30" name="Text Box 543"/>
            <p:cNvSpPr txBox="1">
              <a:spLocks noChangeArrowheads="1"/>
            </p:cNvSpPr>
            <p:nvPr/>
          </p:nvSpPr>
          <p:spPr bwMode="auto">
            <a:xfrm>
              <a:off x="902" y="2824"/>
              <a:ext cx="6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sz="2400">
                  <a:solidFill>
                    <a:schemeClr val="tx1"/>
                  </a:solidFill>
                  <a:latin typeface="Times New Roman" pitchFamily="18" charset="0"/>
                </a:defRPr>
              </a:lvl1pPr>
              <a:lvl2pPr marL="742950" indent="-285750" defTabSz="912813" eaLnBrk="0" hangingPunct="0">
                <a:defRPr sz="2400">
                  <a:solidFill>
                    <a:schemeClr val="tx1"/>
                  </a:solidFill>
                  <a:latin typeface="Times New Roman" pitchFamily="18" charset="0"/>
                </a:defRPr>
              </a:lvl2pPr>
              <a:lvl3pPr marL="1143000" indent="-228600" defTabSz="912813" eaLnBrk="0" hangingPunct="0">
                <a:defRPr sz="2400">
                  <a:solidFill>
                    <a:schemeClr val="tx1"/>
                  </a:solidFill>
                  <a:latin typeface="Times New Roman" pitchFamily="18" charset="0"/>
                </a:defRPr>
              </a:lvl3pPr>
              <a:lvl4pPr marL="1600200" indent="-228600" defTabSz="912813" eaLnBrk="0" hangingPunct="0">
                <a:defRPr sz="2400">
                  <a:solidFill>
                    <a:schemeClr val="tx1"/>
                  </a:solidFill>
                  <a:latin typeface="Times New Roman" pitchFamily="18" charset="0"/>
                </a:defRPr>
              </a:lvl4pPr>
              <a:lvl5pPr marL="2057400" indent="-228600" defTabSz="912813" eaLnBrk="0" hangingPunct="0">
                <a:defRPr sz="2400">
                  <a:solidFill>
                    <a:schemeClr val="tx1"/>
                  </a:solidFill>
                  <a:latin typeface="Times New Roman" pitchFamily="18" charset="0"/>
                </a:defRPr>
              </a:lvl5pPr>
              <a:lvl6pPr marL="2514600" indent="-228600" defTabSz="912813" eaLnBrk="0" fontAlgn="base" hangingPunct="0">
                <a:spcBef>
                  <a:spcPct val="0"/>
                </a:spcBef>
                <a:spcAft>
                  <a:spcPct val="0"/>
                </a:spcAft>
                <a:defRPr sz="2400">
                  <a:solidFill>
                    <a:schemeClr val="tx1"/>
                  </a:solidFill>
                  <a:latin typeface="Times New Roman" pitchFamily="18" charset="0"/>
                </a:defRPr>
              </a:lvl6pPr>
              <a:lvl7pPr marL="2971800" indent="-228600" defTabSz="912813" eaLnBrk="0" fontAlgn="base" hangingPunct="0">
                <a:spcBef>
                  <a:spcPct val="0"/>
                </a:spcBef>
                <a:spcAft>
                  <a:spcPct val="0"/>
                </a:spcAft>
                <a:defRPr sz="2400">
                  <a:solidFill>
                    <a:schemeClr val="tx1"/>
                  </a:solidFill>
                  <a:latin typeface="Times New Roman" pitchFamily="18" charset="0"/>
                </a:defRPr>
              </a:lvl7pPr>
              <a:lvl8pPr marL="3429000" indent="-228600" defTabSz="912813" eaLnBrk="0" fontAlgn="base" hangingPunct="0">
                <a:spcBef>
                  <a:spcPct val="0"/>
                </a:spcBef>
                <a:spcAft>
                  <a:spcPct val="0"/>
                </a:spcAft>
                <a:defRPr sz="2400">
                  <a:solidFill>
                    <a:schemeClr val="tx1"/>
                  </a:solidFill>
                  <a:latin typeface="Times New Roman" pitchFamily="18" charset="0"/>
                </a:defRPr>
              </a:lvl8pPr>
              <a:lvl9pPr marL="3886200" indent="-228600" defTabSz="912813"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pl-PL" altLang="pl-PL" sz="1200" b="1">
                  <a:solidFill>
                    <a:schemeClr val="bg1"/>
                  </a:solidFill>
                  <a:latin typeface="Arial" charset="0"/>
                </a:rPr>
                <a:t>Poznań</a:t>
              </a:r>
            </a:p>
          </p:txBody>
        </p:sp>
        <p:sp>
          <p:nvSpPr>
            <p:cNvPr id="31" name="Text Box 544"/>
            <p:cNvSpPr txBox="1">
              <a:spLocks noChangeArrowheads="1"/>
            </p:cNvSpPr>
            <p:nvPr/>
          </p:nvSpPr>
          <p:spPr bwMode="auto">
            <a:xfrm>
              <a:off x="1430" y="2651"/>
              <a:ext cx="6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sz="2400">
                  <a:solidFill>
                    <a:schemeClr val="tx1"/>
                  </a:solidFill>
                  <a:latin typeface="Times New Roman" pitchFamily="18" charset="0"/>
                </a:defRPr>
              </a:lvl1pPr>
              <a:lvl2pPr marL="742950" indent="-285750" defTabSz="912813" eaLnBrk="0" hangingPunct="0">
                <a:defRPr sz="2400">
                  <a:solidFill>
                    <a:schemeClr val="tx1"/>
                  </a:solidFill>
                  <a:latin typeface="Times New Roman" pitchFamily="18" charset="0"/>
                </a:defRPr>
              </a:lvl2pPr>
              <a:lvl3pPr marL="1143000" indent="-228600" defTabSz="912813" eaLnBrk="0" hangingPunct="0">
                <a:defRPr sz="2400">
                  <a:solidFill>
                    <a:schemeClr val="tx1"/>
                  </a:solidFill>
                  <a:latin typeface="Times New Roman" pitchFamily="18" charset="0"/>
                </a:defRPr>
              </a:lvl3pPr>
              <a:lvl4pPr marL="1600200" indent="-228600" defTabSz="912813" eaLnBrk="0" hangingPunct="0">
                <a:defRPr sz="2400">
                  <a:solidFill>
                    <a:schemeClr val="tx1"/>
                  </a:solidFill>
                  <a:latin typeface="Times New Roman" pitchFamily="18" charset="0"/>
                </a:defRPr>
              </a:lvl4pPr>
              <a:lvl5pPr marL="2057400" indent="-228600" defTabSz="912813" eaLnBrk="0" hangingPunct="0">
                <a:defRPr sz="2400">
                  <a:solidFill>
                    <a:schemeClr val="tx1"/>
                  </a:solidFill>
                  <a:latin typeface="Times New Roman" pitchFamily="18" charset="0"/>
                </a:defRPr>
              </a:lvl5pPr>
              <a:lvl6pPr marL="2514600" indent="-228600" defTabSz="912813" eaLnBrk="0" fontAlgn="base" hangingPunct="0">
                <a:spcBef>
                  <a:spcPct val="0"/>
                </a:spcBef>
                <a:spcAft>
                  <a:spcPct val="0"/>
                </a:spcAft>
                <a:defRPr sz="2400">
                  <a:solidFill>
                    <a:schemeClr val="tx1"/>
                  </a:solidFill>
                  <a:latin typeface="Times New Roman" pitchFamily="18" charset="0"/>
                </a:defRPr>
              </a:lvl6pPr>
              <a:lvl7pPr marL="2971800" indent="-228600" defTabSz="912813" eaLnBrk="0" fontAlgn="base" hangingPunct="0">
                <a:spcBef>
                  <a:spcPct val="0"/>
                </a:spcBef>
                <a:spcAft>
                  <a:spcPct val="0"/>
                </a:spcAft>
                <a:defRPr sz="2400">
                  <a:solidFill>
                    <a:schemeClr val="tx1"/>
                  </a:solidFill>
                  <a:latin typeface="Times New Roman" pitchFamily="18" charset="0"/>
                </a:defRPr>
              </a:lvl7pPr>
              <a:lvl8pPr marL="3429000" indent="-228600" defTabSz="912813" eaLnBrk="0" fontAlgn="base" hangingPunct="0">
                <a:spcBef>
                  <a:spcPct val="0"/>
                </a:spcBef>
                <a:spcAft>
                  <a:spcPct val="0"/>
                </a:spcAft>
                <a:defRPr sz="2400">
                  <a:solidFill>
                    <a:schemeClr val="tx1"/>
                  </a:solidFill>
                  <a:latin typeface="Times New Roman" pitchFamily="18" charset="0"/>
                </a:defRPr>
              </a:lvl8pPr>
              <a:lvl9pPr marL="3886200" indent="-228600" defTabSz="912813"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pl-PL" altLang="pl-PL" sz="1200" b="1">
                  <a:solidFill>
                    <a:schemeClr val="bg1"/>
                  </a:solidFill>
                  <a:latin typeface="Arial" charset="0"/>
                </a:rPr>
                <a:t>Toruń</a:t>
              </a:r>
            </a:p>
          </p:txBody>
        </p:sp>
        <p:sp>
          <p:nvSpPr>
            <p:cNvPr id="32" name="Text Box 545"/>
            <p:cNvSpPr txBox="1">
              <a:spLocks noChangeArrowheads="1"/>
            </p:cNvSpPr>
            <p:nvPr/>
          </p:nvSpPr>
          <p:spPr bwMode="auto">
            <a:xfrm>
              <a:off x="1430" y="2104"/>
              <a:ext cx="6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sz="2400">
                  <a:solidFill>
                    <a:schemeClr val="tx1"/>
                  </a:solidFill>
                  <a:latin typeface="Times New Roman" pitchFamily="18" charset="0"/>
                </a:defRPr>
              </a:lvl1pPr>
              <a:lvl2pPr marL="742950" indent="-285750" defTabSz="912813" eaLnBrk="0" hangingPunct="0">
                <a:defRPr sz="2400">
                  <a:solidFill>
                    <a:schemeClr val="tx1"/>
                  </a:solidFill>
                  <a:latin typeface="Times New Roman" pitchFamily="18" charset="0"/>
                </a:defRPr>
              </a:lvl2pPr>
              <a:lvl3pPr marL="1143000" indent="-228600" defTabSz="912813" eaLnBrk="0" hangingPunct="0">
                <a:defRPr sz="2400">
                  <a:solidFill>
                    <a:schemeClr val="tx1"/>
                  </a:solidFill>
                  <a:latin typeface="Times New Roman" pitchFamily="18" charset="0"/>
                </a:defRPr>
              </a:lvl3pPr>
              <a:lvl4pPr marL="1600200" indent="-228600" defTabSz="912813" eaLnBrk="0" hangingPunct="0">
                <a:defRPr sz="2400">
                  <a:solidFill>
                    <a:schemeClr val="tx1"/>
                  </a:solidFill>
                  <a:latin typeface="Times New Roman" pitchFamily="18" charset="0"/>
                </a:defRPr>
              </a:lvl4pPr>
              <a:lvl5pPr marL="2057400" indent="-228600" defTabSz="912813" eaLnBrk="0" hangingPunct="0">
                <a:defRPr sz="2400">
                  <a:solidFill>
                    <a:schemeClr val="tx1"/>
                  </a:solidFill>
                  <a:latin typeface="Times New Roman" pitchFamily="18" charset="0"/>
                </a:defRPr>
              </a:lvl5pPr>
              <a:lvl6pPr marL="2514600" indent="-228600" defTabSz="912813" eaLnBrk="0" fontAlgn="base" hangingPunct="0">
                <a:spcBef>
                  <a:spcPct val="0"/>
                </a:spcBef>
                <a:spcAft>
                  <a:spcPct val="0"/>
                </a:spcAft>
                <a:defRPr sz="2400">
                  <a:solidFill>
                    <a:schemeClr val="tx1"/>
                  </a:solidFill>
                  <a:latin typeface="Times New Roman" pitchFamily="18" charset="0"/>
                </a:defRPr>
              </a:lvl6pPr>
              <a:lvl7pPr marL="2971800" indent="-228600" defTabSz="912813" eaLnBrk="0" fontAlgn="base" hangingPunct="0">
                <a:spcBef>
                  <a:spcPct val="0"/>
                </a:spcBef>
                <a:spcAft>
                  <a:spcPct val="0"/>
                </a:spcAft>
                <a:defRPr sz="2400">
                  <a:solidFill>
                    <a:schemeClr val="tx1"/>
                  </a:solidFill>
                  <a:latin typeface="Times New Roman" pitchFamily="18" charset="0"/>
                </a:defRPr>
              </a:lvl7pPr>
              <a:lvl8pPr marL="3429000" indent="-228600" defTabSz="912813" eaLnBrk="0" fontAlgn="base" hangingPunct="0">
                <a:spcBef>
                  <a:spcPct val="0"/>
                </a:spcBef>
                <a:spcAft>
                  <a:spcPct val="0"/>
                </a:spcAft>
                <a:defRPr sz="2400">
                  <a:solidFill>
                    <a:schemeClr val="tx1"/>
                  </a:solidFill>
                  <a:latin typeface="Times New Roman" pitchFamily="18" charset="0"/>
                </a:defRPr>
              </a:lvl8pPr>
              <a:lvl9pPr marL="3886200" indent="-228600" defTabSz="912813"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pl-PL" altLang="pl-PL" sz="1200" b="1">
                  <a:solidFill>
                    <a:schemeClr val="bg1"/>
                  </a:solidFill>
                  <a:latin typeface="Arial" charset="0"/>
                </a:rPr>
                <a:t>Gdańsk</a:t>
              </a:r>
            </a:p>
          </p:txBody>
        </p:sp>
        <p:sp>
          <p:nvSpPr>
            <p:cNvPr id="33" name="Text Box 546"/>
            <p:cNvSpPr txBox="1">
              <a:spLocks noChangeArrowheads="1"/>
            </p:cNvSpPr>
            <p:nvPr/>
          </p:nvSpPr>
          <p:spPr bwMode="auto">
            <a:xfrm>
              <a:off x="470" y="2507"/>
              <a:ext cx="6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sz="2400">
                  <a:solidFill>
                    <a:schemeClr val="tx1"/>
                  </a:solidFill>
                  <a:latin typeface="Times New Roman" pitchFamily="18" charset="0"/>
                </a:defRPr>
              </a:lvl1pPr>
              <a:lvl2pPr marL="742950" indent="-285750" defTabSz="912813" eaLnBrk="0" hangingPunct="0">
                <a:defRPr sz="2400">
                  <a:solidFill>
                    <a:schemeClr val="tx1"/>
                  </a:solidFill>
                  <a:latin typeface="Times New Roman" pitchFamily="18" charset="0"/>
                </a:defRPr>
              </a:lvl2pPr>
              <a:lvl3pPr marL="1143000" indent="-228600" defTabSz="912813" eaLnBrk="0" hangingPunct="0">
                <a:defRPr sz="2400">
                  <a:solidFill>
                    <a:schemeClr val="tx1"/>
                  </a:solidFill>
                  <a:latin typeface="Times New Roman" pitchFamily="18" charset="0"/>
                </a:defRPr>
              </a:lvl3pPr>
              <a:lvl4pPr marL="1600200" indent="-228600" defTabSz="912813" eaLnBrk="0" hangingPunct="0">
                <a:defRPr sz="2400">
                  <a:solidFill>
                    <a:schemeClr val="tx1"/>
                  </a:solidFill>
                  <a:latin typeface="Times New Roman" pitchFamily="18" charset="0"/>
                </a:defRPr>
              </a:lvl4pPr>
              <a:lvl5pPr marL="2057400" indent="-228600" defTabSz="912813" eaLnBrk="0" hangingPunct="0">
                <a:defRPr sz="2400">
                  <a:solidFill>
                    <a:schemeClr val="tx1"/>
                  </a:solidFill>
                  <a:latin typeface="Times New Roman" pitchFamily="18" charset="0"/>
                </a:defRPr>
              </a:lvl5pPr>
              <a:lvl6pPr marL="2514600" indent="-228600" defTabSz="912813" eaLnBrk="0" fontAlgn="base" hangingPunct="0">
                <a:spcBef>
                  <a:spcPct val="0"/>
                </a:spcBef>
                <a:spcAft>
                  <a:spcPct val="0"/>
                </a:spcAft>
                <a:defRPr sz="2400">
                  <a:solidFill>
                    <a:schemeClr val="tx1"/>
                  </a:solidFill>
                  <a:latin typeface="Times New Roman" pitchFamily="18" charset="0"/>
                </a:defRPr>
              </a:lvl6pPr>
              <a:lvl7pPr marL="2971800" indent="-228600" defTabSz="912813" eaLnBrk="0" fontAlgn="base" hangingPunct="0">
                <a:spcBef>
                  <a:spcPct val="0"/>
                </a:spcBef>
                <a:spcAft>
                  <a:spcPct val="0"/>
                </a:spcAft>
                <a:defRPr sz="2400">
                  <a:solidFill>
                    <a:schemeClr val="tx1"/>
                  </a:solidFill>
                  <a:latin typeface="Times New Roman" pitchFamily="18" charset="0"/>
                </a:defRPr>
              </a:lvl7pPr>
              <a:lvl8pPr marL="3429000" indent="-228600" defTabSz="912813" eaLnBrk="0" fontAlgn="base" hangingPunct="0">
                <a:spcBef>
                  <a:spcPct val="0"/>
                </a:spcBef>
                <a:spcAft>
                  <a:spcPct val="0"/>
                </a:spcAft>
                <a:defRPr sz="2400">
                  <a:solidFill>
                    <a:schemeClr val="tx1"/>
                  </a:solidFill>
                  <a:latin typeface="Times New Roman" pitchFamily="18" charset="0"/>
                </a:defRPr>
              </a:lvl8pPr>
              <a:lvl9pPr marL="3886200" indent="-228600" defTabSz="912813"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pl-PL" altLang="pl-PL" sz="1200" b="1">
                  <a:solidFill>
                    <a:schemeClr val="bg1"/>
                  </a:solidFill>
                  <a:latin typeface="Arial" charset="0"/>
                </a:rPr>
                <a:t>Szczecin</a:t>
              </a:r>
            </a:p>
          </p:txBody>
        </p:sp>
        <p:sp>
          <p:nvSpPr>
            <p:cNvPr id="34" name="Text Box 547"/>
            <p:cNvSpPr txBox="1">
              <a:spLocks noChangeArrowheads="1"/>
            </p:cNvSpPr>
            <p:nvPr/>
          </p:nvSpPr>
          <p:spPr bwMode="auto">
            <a:xfrm>
              <a:off x="566" y="2987"/>
              <a:ext cx="6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sz="2400">
                  <a:solidFill>
                    <a:schemeClr val="tx1"/>
                  </a:solidFill>
                  <a:latin typeface="Times New Roman" pitchFamily="18" charset="0"/>
                </a:defRPr>
              </a:lvl1pPr>
              <a:lvl2pPr marL="742950" indent="-285750" defTabSz="912813" eaLnBrk="0" hangingPunct="0">
                <a:defRPr sz="2400">
                  <a:solidFill>
                    <a:schemeClr val="tx1"/>
                  </a:solidFill>
                  <a:latin typeface="Times New Roman" pitchFamily="18" charset="0"/>
                </a:defRPr>
              </a:lvl2pPr>
              <a:lvl3pPr marL="1143000" indent="-228600" defTabSz="912813" eaLnBrk="0" hangingPunct="0">
                <a:defRPr sz="2400">
                  <a:solidFill>
                    <a:schemeClr val="tx1"/>
                  </a:solidFill>
                  <a:latin typeface="Times New Roman" pitchFamily="18" charset="0"/>
                </a:defRPr>
              </a:lvl3pPr>
              <a:lvl4pPr marL="1600200" indent="-228600" defTabSz="912813" eaLnBrk="0" hangingPunct="0">
                <a:defRPr sz="2400">
                  <a:solidFill>
                    <a:schemeClr val="tx1"/>
                  </a:solidFill>
                  <a:latin typeface="Times New Roman" pitchFamily="18" charset="0"/>
                </a:defRPr>
              </a:lvl4pPr>
              <a:lvl5pPr marL="2057400" indent="-228600" defTabSz="912813" eaLnBrk="0" hangingPunct="0">
                <a:defRPr sz="2400">
                  <a:solidFill>
                    <a:schemeClr val="tx1"/>
                  </a:solidFill>
                  <a:latin typeface="Times New Roman" pitchFamily="18" charset="0"/>
                </a:defRPr>
              </a:lvl5pPr>
              <a:lvl6pPr marL="2514600" indent="-228600" defTabSz="912813" eaLnBrk="0" fontAlgn="base" hangingPunct="0">
                <a:spcBef>
                  <a:spcPct val="0"/>
                </a:spcBef>
                <a:spcAft>
                  <a:spcPct val="0"/>
                </a:spcAft>
                <a:defRPr sz="2400">
                  <a:solidFill>
                    <a:schemeClr val="tx1"/>
                  </a:solidFill>
                  <a:latin typeface="Times New Roman" pitchFamily="18" charset="0"/>
                </a:defRPr>
              </a:lvl6pPr>
              <a:lvl7pPr marL="2971800" indent="-228600" defTabSz="912813" eaLnBrk="0" fontAlgn="base" hangingPunct="0">
                <a:spcBef>
                  <a:spcPct val="0"/>
                </a:spcBef>
                <a:spcAft>
                  <a:spcPct val="0"/>
                </a:spcAft>
                <a:defRPr sz="2400">
                  <a:solidFill>
                    <a:schemeClr val="tx1"/>
                  </a:solidFill>
                  <a:latin typeface="Times New Roman" pitchFamily="18" charset="0"/>
                </a:defRPr>
              </a:lvl7pPr>
              <a:lvl8pPr marL="3429000" indent="-228600" defTabSz="912813" eaLnBrk="0" fontAlgn="base" hangingPunct="0">
                <a:spcBef>
                  <a:spcPct val="0"/>
                </a:spcBef>
                <a:spcAft>
                  <a:spcPct val="0"/>
                </a:spcAft>
                <a:defRPr sz="2400">
                  <a:solidFill>
                    <a:schemeClr val="tx1"/>
                  </a:solidFill>
                  <a:latin typeface="Times New Roman" pitchFamily="18" charset="0"/>
                </a:defRPr>
              </a:lvl8pPr>
              <a:lvl9pPr marL="3886200" indent="-228600" defTabSz="912813"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pl-PL" altLang="pl-PL" sz="1200" b="1" dirty="0">
                  <a:solidFill>
                    <a:schemeClr val="bg1"/>
                  </a:solidFill>
                  <a:latin typeface="Arial" charset="0"/>
                </a:rPr>
                <a:t>Słubice</a:t>
              </a:r>
            </a:p>
          </p:txBody>
        </p:sp>
        <p:pic>
          <p:nvPicPr>
            <p:cNvPr id="35" name="Picture 548" descr="logo-mał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59" y="2069"/>
              <a:ext cx="144"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Text Box 550"/>
            <p:cNvSpPr txBox="1">
              <a:spLocks noChangeArrowheads="1"/>
            </p:cNvSpPr>
            <p:nvPr/>
          </p:nvSpPr>
          <p:spPr bwMode="auto">
            <a:xfrm>
              <a:off x="2110" y="2299"/>
              <a:ext cx="6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sz="2400">
                  <a:solidFill>
                    <a:schemeClr val="tx1"/>
                  </a:solidFill>
                  <a:latin typeface="Times New Roman" pitchFamily="18" charset="0"/>
                </a:defRPr>
              </a:lvl1pPr>
              <a:lvl2pPr marL="742950" indent="-285750" defTabSz="912813" eaLnBrk="0" hangingPunct="0">
                <a:defRPr sz="2400">
                  <a:solidFill>
                    <a:schemeClr val="tx1"/>
                  </a:solidFill>
                  <a:latin typeface="Times New Roman" pitchFamily="18" charset="0"/>
                </a:defRPr>
              </a:lvl2pPr>
              <a:lvl3pPr marL="1143000" indent="-228600" defTabSz="912813" eaLnBrk="0" hangingPunct="0">
                <a:defRPr sz="2400">
                  <a:solidFill>
                    <a:schemeClr val="tx1"/>
                  </a:solidFill>
                  <a:latin typeface="Times New Roman" pitchFamily="18" charset="0"/>
                </a:defRPr>
              </a:lvl3pPr>
              <a:lvl4pPr marL="1600200" indent="-228600" defTabSz="912813" eaLnBrk="0" hangingPunct="0">
                <a:defRPr sz="2400">
                  <a:solidFill>
                    <a:schemeClr val="tx1"/>
                  </a:solidFill>
                  <a:latin typeface="Times New Roman" pitchFamily="18" charset="0"/>
                </a:defRPr>
              </a:lvl4pPr>
              <a:lvl5pPr marL="2057400" indent="-228600" defTabSz="912813" eaLnBrk="0" hangingPunct="0">
                <a:defRPr sz="2400">
                  <a:solidFill>
                    <a:schemeClr val="tx1"/>
                  </a:solidFill>
                  <a:latin typeface="Times New Roman" pitchFamily="18" charset="0"/>
                </a:defRPr>
              </a:lvl5pPr>
              <a:lvl6pPr marL="2514600" indent="-228600" defTabSz="912813" eaLnBrk="0" fontAlgn="base" hangingPunct="0">
                <a:spcBef>
                  <a:spcPct val="0"/>
                </a:spcBef>
                <a:spcAft>
                  <a:spcPct val="0"/>
                </a:spcAft>
                <a:defRPr sz="2400">
                  <a:solidFill>
                    <a:schemeClr val="tx1"/>
                  </a:solidFill>
                  <a:latin typeface="Times New Roman" pitchFamily="18" charset="0"/>
                </a:defRPr>
              </a:lvl6pPr>
              <a:lvl7pPr marL="2971800" indent="-228600" defTabSz="912813" eaLnBrk="0" fontAlgn="base" hangingPunct="0">
                <a:spcBef>
                  <a:spcPct val="0"/>
                </a:spcBef>
                <a:spcAft>
                  <a:spcPct val="0"/>
                </a:spcAft>
                <a:defRPr sz="2400">
                  <a:solidFill>
                    <a:schemeClr val="tx1"/>
                  </a:solidFill>
                  <a:latin typeface="Times New Roman" pitchFamily="18" charset="0"/>
                </a:defRPr>
              </a:lvl7pPr>
              <a:lvl8pPr marL="3429000" indent="-228600" defTabSz="912813" eaLnBrk="0" fontAlgn="base" hangingPunct="0">
                <a:spcBef>
                  <a:spcPct val="0"/>
                </a:spcBef>
                <a:spcAft>
                  <a:spcPct val="0"/>
                </a:spcAft>
                <a:defRPr sz="2400">
                  <a:solidFill>
                    <a:schemeClr val="tx1"/>
                  </a:solidFill>
                  <a:latin typeface="Times New Roman" pitchFamily="18" charset="0"/>
                </a:defRPr>
              </a:lvl8pPr>
              <a:lvl9pPr marL="3886200" indent="-228600" defTabSz="912813"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pl-PL" altLang="pl-PL" sz="1200" b="1">
                  <a:solidFill>
                    <a:schemeClr val="bg1"/>
                  </a:solidFill>
                  <a:latin typeface="Arial" charset="0"/>
                </a:rPr>
                <a:t>Olsztyn</a:t>
              </a:r>
            </a:p>
          </p:txBody>
        </p:sp>
        <p:pic>
          <p:nvPicPr>
            <p:cNvPr id="37" name="Picture 551" descr="logo-mał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02" y="1933"/>
              <a:ext cx="144"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552" descr="logo-mał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00" y="3103"/>
              <a:ext cx="144"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553" descr="logo-mał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27" y="3103"/>
              <a:ext cx="144"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554" descr="logo-mał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45" y="3103"/>
              <a:ext cx="144"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555" descr="logo-mał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54" y="2762"/>
              <a:ext cx="144"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556" descr="logo-mał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28" y="2762"/>
              <a:ext cx="144"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557" descr="logo-mał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09" y="2762"/>
              <a:ext cx="144"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558" descr="logo-mał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1" y="2762"/>
              <a:ext cx="144"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6" name="Rectangle 560"/>
          <p:cNvSpPr txBox="1">
            <a:spLocks noChangeArrowheads="1"/>
          </p:cNvSpPr>
          <p:nvPr/>
        </p:nvSpPr>
        <p:spPr bwMode="auto">
          <a:xfrm>
            <a:off x="914400" y="762000"/>
            <a:ext cx="80010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lnSpc>
                <a:spcPct val="90000"/>
              </a:lnSpc>
              <a:spcBef>
                <a:spcPct val="0"/>
              </a:spcBef>
              <a:spcAft>
                <a:spcPct val="0"/>
              </a:spcAft>
              <a:defRPr sz="3600" b="1">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Arial" charset="0"/>
              </a:defRPr>
            </a:lvl2pPr>
            <a:lvl3pPr algn="l" rtl="0" eaLnBrk="0" fontAlgn="base" hangingPunct="0">
              <a:lnSpc>
                <a:spcPct val="90000"/>
              </a:lnSpc>
              <a:spcBef>
                <a:spcPct val="0"/>
              </a:spcBef>
              <a:spcAft>
                <a:spcPct val="0"/>
              </a:spcAft>
              <a:defRPr sz="3600" b="1">
                <a:solidFill>
                  <a:schemeClr val="tx2"/>
                </a:solidFill>
                <a:latin typeface="Arial" charset="0"/>
              </a:defRPr>
            </a:lvl3pPr>
            <a:lvl4pPr algn="l" rtl="0" eaLnBrk="0" fontAlgn="base" hangingPunct="0">
              <a:lnSpc>
                <a:spcPct val="90000"/>
              </a:lnSpc>
              <a:spcBef>
                <a:spcPct val="0"/>
              </a:spcBef>
              <a:spcAft>
                <a:spcPct val="0"/>
              </a:spcAft>
              <a:defRPr sz="3600" b="1">
                <a:solidFill>
                  <a:schemeClr val="tx2"/>
                </a:solidFill>
                <a:latin typeface="Arial" charset="0"/>
              </a:defRPr>
            </a:lvl4pPr>
            <a:lvl5pPr algn="l" rtl="0" eaLnBrk="0" fontAlgn="base" hangingPunct="0">
              <a:lnSpc>
                <a:spcPct val="90000"/>
              </a:lnSpc>
              <a:spcBef>
                <a:spcPct val="0"/>
              </a:spcBef>
              <a:spcAft>
                <a:spcPct val="0"/>
              </a:spcAft>
              <a:defRPr sz="3600" b="1">
                <a:solidFill>
                  <a:schemeClr val="tx2"/>
                </a:solidFill>
                <a:latin typeface="Arial" charset="0"/>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a:lstStyle>
          <a:p>
            <a:pPr defTabSz="912813" eaLnBrk="1" hangingPunct="1"/>
            <a:r>
              <a:rPr lang="pl-PL" kern="0" dirty="0"/>
              <a:t>Poradnie w Polsce 2003-2024</a:t>
            </a:r>
          </a:p>
        </p:txBody>
      </p:sp>
    </p:spTree>
    <p:extLst>
      <p:ext uri="{BB962C8B-B14F-4D97-AF65-F5344CB8AC3E}">
        <p14:creationId xmlns:p14="http://schemas.microsoft.com/office/powerpoint/2010/main" val="1503160750"/>
      </p:ext>
    </p:extLst>
  </p:cSld>
  <p:clrMapOvr>
    <a:masterClrMapping/>
  </p:clrMapOvr>
  <mc:AlternateContent xmlns:mc="http://schemas.openxmlformats.org/markup-compatibility/2006" xmlns:p14="http://schemas.microsoft.com/office/powerpoint/2010/main">
    <mc:Choice Requires="p14">
      <p:transition spd="med" p14:dur="700" advClick="0" advTm="1000">
        <p:fade/>
      </p:transition>
    </mc:Choice>
    <mc:Fallback xmlns="">
      <p:transition spd="med" advClick="0" advTm="1000">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9">
            <a:extLst>
              <a:ext uri="{FF2B5EF4-FFF2-40B4-BE49-F238E27FC236}">
                <a16:creationId xmlns:a16="http://schemas.microsoft.com/office/drawing/2014/main" id="{3E8E39EF-32F0-1F9A-3213-0A5B30B433D7}"/>
              </a:ext>
            </a:extLst>
          </p:cNvPr>
          <p:cNvGraphicFramePr>
            <a:graphicFrameLocks noGrp="1" noChangeAspect="1"/>
          </p:cNvGraphicFramePr>
          <p:nvPr>
            <p:ph type="chart" idx="1"/>
            <p:extLst>
              <p:ext uri="{D42A27DB-BD31-4B8C-83A1-F6EECF244321}">
                <p14:modId xmlns:p14="http://schemas.microsoft.com/office/powerpoint/2010/main" val="2361503852"/>
              </p:ext>
            </p:extLst>
          </p:nvPr>
        </p:nvGraphicFramePr>
        <p:xfrm>
          <a:off x="887413" y="2552700"/>
          <a:ext cx="8178800" cy="3986213"/>
        </p:xfrm>
        <a:graphic>
          <a:graphicData uri="http://schemas.openxmlformats.org/drawingml/2006/chart">
            <c:chart xmlns:c="http://schemas.openxmlformats.org/drawingml/2006/chart" xmlns:r="http://schemas.openxmlformats.org/officeDocument/2006/relationships" r:id="rId2"/>
          </a:graphicData>
        </a:graphic>
      </p:graphicFrame>
      <p:sp>
        <p:nvSpPr>
          <p:cNvPr id="23555" name="Rectangle 2"/>
          <p:cNvSpPr>
            <a:spLocks noGrp="1" noChangeArrowheads="1"/>
          </p:cNvSpPr>
          <p:nvPr>
            <p:ph type="title"/>
          </p:nvPr>
        </p:nvSpPr>
        <p:spPr>
          <a:xfrm>
            <a:off x="827584" y="773832"/>
            <a:ext cx="8001000" cy="1143000"/>
          </a:xfrm>
        </p:spPr>
        <p:txBody>
          <a:bodyPr/>
          <a:lstStyle/>
          <a:p>
            <a:pPr defTabSz="912813" eaLnBrk="1" hangingPunct="1"/>
            <a:r>
              <a:rPr lang="pl-PL" sz="2800" dirty="0"/>
              <a:t>Klinika Prawa Wydziału Prawa i Administracji Uniwersytetu Szczecińskiego</a:t>
            </a:r>
          </a:p>
        </p:txBody>
      </p:sp>
      <p:sp>
        <p:nvSpPr>
          <p:cNvPr id="23556" name="Text Box 4"/>
          <p:cNvSpPr txBox="1">
            <a:spLocks noChangeArrowheads="1"/>
          </p:cNvSpPr>
          <p:nvPr/>
        </p:nvSpPr>
        <p:spPr bwMode="auto">
          <a:xfrm>
            <a:off x="6997352" y="2276872"/>
            <a:ext cx="2111152" cy="1077218"/>
          </a:xfrm>
          <a:prstGeom prst="rect">
            <a:avLst/>
          </a:prstGeom>
          <a:noFill/>
          <a:ln w="9525">
            <a:noFill/>
            <a:miter lim="800000"/>
            <a:headEnd/>
            <a:tailEnd/>
          </a:ln>
        </p:spPr>
        <p:txBody>
          <a:bodyPr wrap="square">
            <a:spAutoFit/>
          </a:bodyPr>
          <a:lstStyle/>
          <a:p>
            <a:pPr algn="r" defTabSz="912813">
              <a:spcBef>
                <a:spcPct val="50000"/>
              </a:spcBef>
            </a:pPr>
            <a:r>
              <a:rPr lang="pl-PL" sz="1600" b="1" dirty="0">
                <a:solidFill>
                  <a:schemeClr val="tx2">
                    <a:lumMod val="50000"/>
                  </a:schemeClr>
                </a:solidFill>
                <a:latin typeface="Arial" charset="0"/>
              </a:rPr>
              <a:t>Spraw łącznie: 93</a:t>
            </a:r>
          </a:p>
          <a:p>
            <a:pPr algn="r" defTabSz="912813">
              <a:spcBef>
                <a:spcPct val="50000"/>
              </a:spcBef>
            </a:pPr>
            <a:r>
              <a:rPr lang="pl-PL" sz="1600" b="1" dirty="0">
                <a:solidFill>
                  <a:schemeClr val="tx2">
                    <a:lumMod val="50000"/>
                  </a:schemeClr>
                </a:solidFill>
                <a:latin typeface="Arial" charset="0"/>
              </a:rPr>
              <a:t>       Studentów: 127 </a:t>
            </a:r>
          </a:p>
          <a:p>
            <a:pPr algn="r" defTabSz="912813">
              <a:spcBef>
                <a:spcPct val="50000"/>
              </a:spcBef>
            </a:pPr>
            <a:r>
              <a:rPr lang="pl-PL" sz="1600" b="1" dirty="0">
                <a:solidFill>
                  <a:schemeClr val="tx2">
                    <a:lumMod val="50000"/>
                  </a:schemeClr>
                </a:solidFill>
                <a:latin typeface="Arial" charset="0"/>
              </a:rPr>
              <a:t> Dydaktyków:  12 </a:t>
            </a:r>
          </a:p>
        </p:txBody>
      </p:sp>
    </p:spTree>
    <p:extLst>
      <p:ext uri="{BB962C8B-B14F-4D97-AF65-F5344CB8AC3E}">
        <p14:creationId xmlns:p14="http://schemas.microsoft.com/office/powerpoint/2010/main" val="1139546086"/>
      </p:ext>
    </p:extLst>
  </p:cSld>
  <p:clrMapOvr>
    <a:masterClrMapping/>
  </p:clrMapOvr>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a:xfrm>
            <a:off x="827584" y="773832"/>
            <a:ext cx="8001000" cy="1143000"/>
          </a:xfrm>
        </p:spPr>
        <p:txBody>
          <a:bodyPr/>
          <a:lstStyle/>
          <a:p>
            <a:pPr defTabSz="912813" eaLnBrk="1" hangingPunct="1"/>
            <a:r>
              <a:rPr lang="pl-PL" sz="2800" dirty="0"/>
              <a:t>Klinika Prawa Wydziału Prawa i Administracji Uniwersytetu Szczecińskiego</a:t>
            </a:r>
          </a:p>
        </p:txBody>
      </p:sp>
      <p:sp>
        <p:nvSpPr>
          <p:cNvPr id="5" name="Text Box 10"/>
          <p:cNvSpPr txBox="1">
            <a:spLocks noChangeArrowheads="1"/>
          </p:cNvSpPr>
          <p:nvPr/>
        </p:nvSpPr>
        <p:spPr bwMode="auto">
          <a:xfrm>
            <a:off x="755576" y="2276872"/>
            <a:ext cx="8159824" cy="4593565"/>
          </a:xfrm>
          <a:prstGeom prst="rect">
            <a:avLst/>
          </a:prstGeom>
          <a:noFill/>
          <a:ln w="9525">
            <a:noFill/>
            <a:miter lim="800000"/>
            <a:headEnd/>
            <a:tailEnd/>
          </a:ln>
        </p:spPr>
        <p:txBody>
          <a:bodyPr wrap="square">
            <a:spAutoFit/>
          </a:bodyPr>
          <a:lstStyle/>
          <a:p>
            <a:pPr defTabSz="912813">
              <a:spcBef>
                <a:spcPct val="50000"/>
              </a:spcBef>
              <a:defRPr/>
            </a:pPr>
            <a:r>
              <a:rPr lang="pl-PL" sz="1300" b="1" dirty="0">
                <a:solidFill>
                  <a:schemeClr val="accent5">
                    <a:lumMod val="25000"/>
                  </a:schemeClr>
                </a:solidFill>
                <a:latin typeface="+mn-lt"/>
              </a:rPr>
              <a:t>N</a:t>
            </a:r>
            <a:r>
              <a:rPr lang="pl-PL" sz="1300" b="1" dirty="0">
                <a:solidFill>
                  <a:schemeClr val="accent5">
                    <a:lumMod val="25000"/>
                  </a:schemeClr>
                </a:solidFill>
                <a:latin typeface="+mn-lt"/>
                <a:cs typeface="Times New Roman" pitchFamily="18" charset="0"/>
              </a:rPr>
              <a:t>ajwa</a:t>
            </a:r>
            <a:r>
              <a:rPr lang="pl-PL" sz="1300" b="1" dirty="0">
                <a:solidFill>
                  <a:schemeClr val="accent5">
                    <a:lumMod val="25000"/>
                  </a:schemeClr>
                </a:solidFill>
                <a:latin typeface="+mn-lt"/>
              </a:rPr>
              <a:t>ż</a:t>
            </a:r>
            <a:r>
              <a:rPr lang="pl-PL" sz="1300" b="1" dirty="0">
                <a:solidFill>
                  <a:schemeClr val="accent5">
                    <a:lumMod val="25000"/>
                  </a:schemeClr>
                </a:solidFill>
                <a:latin typeface="+mn-lt"/>
                <a:cs typeface="Times New Roman" pitchFamily="18" charset="0"/>
              </a:rPr>
              <a:t>niejsze osi</a:t>
            </a:r>
            <a:r>
              <a:rPr lang="pl-PL" sz="1300" b="1" dirty="0">
                <a:solidFill>
                  <a:schemeClr val="accent5">
                    <a:lumMod val="25000"/>
                  </a:schemeClr>
                </a:solidFill>
                <a:latin typeface="+mn-lt"/>
              </a:rPr>
              <a:t>ą</a:t>
            </a:r>
            <a:r>
              <a:rPr lang="pl-PL" sz="1300" b="1" dirty="0">
                <a:solidFill>
                  <a:schemeClr val="accent5">
                    <a:lumMod val="25000"/>
                  </a:schemeClr>
                </a:solidFill>
                <a:latin typeface="+mn-lt"/>
                <a:cs typeface="Times New Roman" pitchFamily="18" charset="0"/>
              </a:rPr>
              <a:t>gni</a:t>
            </a:r>
            <a:r>
              <a:rPr lang="pl-PL" sz="1300" b="1" dirty="0">
                <a:solidFill>
                  <a:schemeClr val="accent5">
                    <a:lumMod val="25000"/>
                  </a:schemeClr>
                </a:solidFill>
                <a:latin typeface="+mn-lt"/>
              </a:rPr>
              <a:t>ę</a:t>
            </a:r>
            <a:r>
              <a:rPr lang="pl-PL" sz="1300" b="1" dirty="0">
                <a:solidFill>
                  <a:schemeClr val="accent5">
                    <a:lumMod val="25000"/>
                  </a:schemeClr>
                </a:solidFill>
                <a:latin typeface="+mn-lt"/>
                <a:cs typeface="Times New Roman" pitchFamily="18" charset="0"/>
              </a:rPr>
              <a:t>cia i sukcesy Poradni:</a:t>
            </a:r>
          </a:p>
          <a:p>
            <a:pPr marL="171450" indent="-171450" defTabSz="912813">
              <a:spcBef>
                <a:spcPct val="50000"/>
              </a:spcBef>
              <a:buFont typeface="Wingdings" panose="05000000000000000000" pitchFamily="2" charset="2"/>
              <a:buChar char="§"/>
              <a:defRPr/>
            </a:pPr>
            <a:r>
              <a:rPr lang="pl-PL" sz="1300" dirty="0">
                <a:effectLst/>
                <a:latin typeface="+mn-lt"/>
                <a:ea typeface="Times New Roman" panose="02020603050405020304" pitchFamily="18" charset="0"/>
              </a:rPr>
              <a:t>Organizacja pięciu konferencji w tym:</a:t>
            </a:r>
            <a:r>
              <a:rPr lang="en-US" sz="1300" dirty="0">
                <a:effectLst/>
                <a:latin typeface="+mn-lt"/>
                <a:ea typeface="Times New Roman" panose="02020603050405020304" pitchFamily="18" charset="0"/>
              </a:rPr>
              <a:t> </a:t>
            </a:r>
            <a:r>
              <a:rPr lang="en-GB" sz="1300" dirty="0">
                <a:effectLst/>
                <a:latin typeface="+mn-lt"/>
                <a:ea typeface="Times New Roman" panose="02020603050405020304" pitchFamily="18" charset="0"/>
              </a:rPr>
              <a:t>International Arbitration Seminar: "Arbitration as a way of effective resolution of civil disputes</a:t>
            </a:r>
            <a:r>
              <a:rPr lang="pl-PL" sz="1300" dirty="0">
                <a:effectLst/>
                <a:latin typeface="+mn-lt"/>
                <a:ea typeface="Times New Roman" panose="02020603050405020304" pitchFamily="18" charset="0"/>
              </a:rPr>
              <a:t>”; drugiej i trzeciej edycji Ogólnopolskich Konferencji Naukowych „Prawo w Medycynie – Medycyna w Prawie”; </a:t>
            </a:r>
            <a:r>
              <a:rPr lang="en-GB" sz="1300" dirty="0">
                <a:effectLst/>
                <a:latin typeface="+mn-lt"/>
                <a:ea typeface="Times New Roman" panose="02020603050405020304" pitchFamily="18" charset="0"/>
              </a:rPr>
              <a:t>International Seminar „AI in Higher Education</a:t>
            </a:r>
            <a:r>
              <a:rPr lang="pl-PL" sz="1300" dirty="0">
                <a:effectLst/>
                <a:latin typeface="+mn-lt"/>
                <a:ea typeface="Times New Roman" panose="02020603050405020304" pitchFamily="18" charset="0"/>
              </a:rPr>
              <a:t>”</a:t>
            </a:r>
            <a:r>
              <a:rPr lang="en-GB" sz="1300" dirty="0">
                <a:effectLst/>
                <a:latin typeface="+mn-lt"/>
                <a:ea typeface="Times New Roman" panose="02020603050405020304" pitchFamily="18" charset="0"/>
              </a:rPr>
              <a:t> </a:t>
            </a:r>
            <a:r>
              <a:rPr lang="pl-PL" sz="1300" dirty="0">
                <a:effectLst/>
                <a:latin typeface="+mn-lt"/>
                <a:ea typeface="Times New Roman" panose="02020603050405020304" pitchFamily="18" charset="0"/>
              </a:rPr>
              <a:t>oraz konferencji naukowej „Istota żywa czy rzecz? Wokół problematyki ochrony praw zwierząt”. Nadto współorganizacja z Uczelnią Łazarskiego międzynarodowej konferencji GAJE</a:t>
            </a:r>
          </a:p>
          <a:p>
            <a:pPr marL="171450" indent="-171450" defTabSz="912813">
              <a:spcBef>
                <a:spcPct val="50000"/>
              </a:spcBef>
              <a:buFont typeface="Wingdings" panose="05000000000000000000" pitchFamily="2" charset="2"/>
              <a:buChar char="§"/>
              <a:defRPr/>
            </a:pPr>
            <a:r>
              <a:rPr lang="pl-PL" sz="1300" dirty="0">
                <a:latin typeface="+mn-lt"/>
                <a:ea typeface="Times New Roman" panose="02020603050405020304" pitchFamily="18" charset="0"/>
              </a:rPr>
              <a:t>Współpraca z uniwersytetami w Wilnie oraz Prizren (Kosowo), wizyta studyjna w Erywaniu </a:t>
            </a:r>
          </a:p>
          <a:p>
            <a:pPr marL="171450" indent="-171450" defTabSz="912813">
              <a:spcBef>
                <a:spcPct val="50000"/>
              </a:spcBef>
              <a:buFont typeface="Wingdings" panose="05000000000000000000" pitchFamily="2" charset="2"/>
              <a:buChar char="§"/>
              <a:defRPr/>
            </a:pPr>
            <a:r>
              <a:rPr lang="pl-PL" sz="1300" dirty="0">
                <a:effectLst/>
                <a:latin typeface="+mn-lt"/>
                <a:ea typeface="Times New Roman" panose="02020603050405020304" pitchFamily="18" charset="0"/>
              </a:rPr>
              <a:t>Inauguracja II edycji Akademii Umiejętności Prawniczych - </a:t>
            </a:r>
            <a:r>
              <a:rPr lang="pl-PL" sz="1300" dirty="0">
                <a:solidFill>
                  <a:schemeClr val="accent5">
                    <a:lumMod val="25000"/>
                  </a:schemeClr>
                </a:solidFill>
                <a:latin typeface="+mn-lt"/>
                <a:cs typeface="Times New Roman" pitchFamily="18" charset="0"/>
              </a:rPr>
              <a:t>poznanie praktyki zawodów prawniczych</a:t>
            </a:r>
            <a:r>
              <a:rPr lang="pl-PL" sz="1300" dirty="0">
                <a:effectLst/>
                <a:latin typeface="+mn-lt"/>
                <a:ea typeface="Times New Roman" panose="02020603050405020304" pitchFamily="18" charset="0"/>
              </a:rPr>
              <a:t>, cykl szkoleń Akademickiego Biura Karier </a:t>
            </a:r>
            <a:r>
              <a:rPr lang="pl-PL" sz="1300" dirty="0" err="1">
                <a:effectLst/>
                <a:latin typeface="+mn-lt"/>
                <a:ea typeface="Times New Roman" panose="02020603050405020304" pitchFamily="18" charset="0"/>
              </a:rPr>
              <a:t>USz</a:t>
            </a:r>
            <a:r>
              <a:rPr lang="pl-PL" sz="1300" dirty="0">
                <a:effectLst/>
                <a:latin typeface="+mn-lt"/>
                <a:ea typeface="Times New Roman" panose="02020603050405020304" pitchFamily="18" charset="0"/>
              </a:rPr>
              <a:t> dla studentów Kliniki </a:t>
            </a:r>
          </a:p>
          <a:p>
            <a:pPr marL="171450" indent="-171450" defTabSz="912813">
              <a:spcBef>
                <a:spcPct val="50000"/>
              </a:spcBef>
              <a:buFont typeface="Wingdings" panose="05000000000000000000" pitchFamily="2" charset="2"/>
              <a:buChar char="§"/>
              <a:defRPr/>
            </a:pPr>
            <a:r>
              <a:rPr lang="pl-PL" sz="1300" dirty="0">
                <a:solidFill>
                  <a:schemeClr val="accent5">
                    <a:lumMod val="25000"/>
                  </a:schemeClr>
                </a:solidFill>
                <a:latin typeface="+mn-lt"/>
                <a:cs typeface="Times New Roman" pitchFamily="18" charset="0"/>
              </a:rPr>
              <a:t>Kontynuacja certyfikowanych warsztatów online </a:t>
            </a:r>
            <a:r>
              <a:rPr lang="pl-PL" sz="1300" dirty="0" err="1">
                <a:solidFill>
                  <a:schemeClr val="accent5">
                    <a:lumMod val="25000"/>
                  </a:schemeClr>
                </a:solidFill>
                <a:latin typeface="+mn-lt"/>
                <a:cs typeface="Times New Roman" pitchFamily="18" charset="0"/>
              </a:rPr>
              <a:t>Taxcelerate</a:t>
            </a:r>
            <a:r>
              <a:rPr lang="pl-PL" sz="1300" dirty="0">
                <a:solidFill>
                  <a:schemeClr val="accent5">
                    <a:lumMod val="25000"/>
                  </a:schemeClr>
                </a:solidFill>
                <a:latin typeface="+mn-lt"/>
                <a:cs typeface="Times New Roman" pitchFamily="18" charset="0"/>
              </a:rPr>
              <a:t> </a:t>
            </a:r>
            <a:r>
              <a:rPr lang="pl-PL" sz="1300" dirty="0" err="1">
                <a:solidFill>
                  <a:schemeClr val="accent5">
                    <a:lumMod val="25000"/>
                  </a:schemeClr>
                </a:solidFill>
                <a:latin typeface="+mn-lt"/>
                <a:cs typeface="Times New Roman" pitchFamily="18" charset="0"/>
              </a:rPr>
              <a:t>Boot</a:t>
            </a:r>
            <a:r>
              <a:rPr lang="pl-PL" sz="1300" dirty="0">
                <a:solidFill>
                  <a:schemeClr val="accent5">
                    <a:lumMod val="25000"/>
                  </a:schemeClr>
                </a:solidFill>
                <a:latin typeface="+mn-lt"/>
                <a:cs typeface="Times New Roman" pitchFamily="18" charset="0"/>
              </a:rPr>
              <a:t> </a:t>
            </a:r>
            <a:r>
              <a:rPr lang="pl-PL" sz="1300" dirty="0" err="1">
                <a:solidFill>
                  <a:schemeClr val="accent5">
                    <a:lumMod val="25000"/>
                  </a:schemeClr>
                </a:solidFill>
                <a:latin typeface="+mn-lt"/>
                <a:cs typeface="Times New Roman" pitchFamily="18" charset="0"/>
              </a:rPr>
              <a:t>Camp</a:t>
            </a:r>
            <a:r>
              <a:rPr lang="pl-PL" sz="1300" dirty="0">
                <a:solidFill>
                  <a:schemeClr val="accent5">
                    <a:lumMod val="25000"/>
                  </a:schemeClr>
                </a:solidFill>
                <a:latin typeface="+mn-lt"/>
                <a:cs typeface="Times New Roman" pitchFamily="18" charset="0"/>
              </a:rPr>
              <a:t> z zakresu doradztwa podatkowego</a:t>
            </a:r>
            <a:endParaRPr lang="pl-PL" sz="1300" dirty="0">
              <a:effectLst/>
              <a:latin typeface="+mn-lt"/>
              <a:ea typeface="Times New Roman" panose="02020603050405020304" pitchFamily="18" charset="0"/>
            </a:endParaRPr>
          </a:p>
          <a:p>
            <a:pPr marL="171450" indent="-171450" defTabSz="912813">
              <a:spcBef>
                <a:spcPct val="50000"/>
              </a:spcBef>
              <a:buFont typeface="Wingdings" panose="05000000000000000000" pitchFamily="2" charset="2"/>
              <a:buChar char="§"/>
              <a:defRPr/>
            </a:pPr>
            <a:r>
              <a:rPr lang="pl-PL" sz="1300" dirty="0">
                <a:solidFill>
                  <a:schemeClr val="accent5">
                    <a:lumMod val="25000"/>
                  </a:schemeClr>
                </a:solidFill>
                <a:latin typeface="+mn-lt"/>
                <a:cs typeface="Times New Roman" pitchFamily="18" charset="0"/>
              </a:rPr>
              <a:t>Współpraca z Uniwersytetem Seniorów i Uniwersytetem Trzeciego Wieku w Policach, OIRP w Szczecinie, Państwową Inspekcją Pracy, samorządem komorników oraz Stowarzyszeniem </a:t>
            </a:r>
            <a:r>
              <a:rPr lang="pl-PL" sz="1300" dirty="0" err="1">
                <a:solidFill>
                  <a:schemeClr val="accent5">
                    <a:lumMod val="25000"/>
                  </a:schemeClr>
                </a:solidFill>
                <a:latin typeface="+mn-lt"/>
                <a:cs typeface="Times New Roman" pitchFamily="18" charset="0"/>
              </a:rPr>
              <a:t>Amicus</a:t>
            </a:r>
            <a:r>
              <a:rPr lang="pl-PL" sz="1300" dirty="0">
                <a:solidFill>
                  <a:schemeClr val="accent5">
                    <a:lumMod val="25000"/>
                  </a:schemeClr>
                </a:solidFill>
                <a:latin typeface="+mn-lt"/>
                <a:cs typeface="Times New Roman" pitchFamily="18" charset="0"/>
              </a:rPr>
              <a:t> </a:t>
            </a:r>
            <a:r>
              <a:rPr lang="pl-PL" sz="1300" dirty="0" err="1">
                <a:solidFill>
                  <a:schemeClr val="accent5">
                    <a:lumMod val="25000"/>
                  </a:schemeClr>
                </a:solidFill>
                <a:latin typeface="+mn-lt"/>
                <a:cs typeface="Times New Roman" pitchFamily="18" charset="0"/>
              </a:rPr>
              <a:t>Facultatis</a:t>
            </a:r>
            <a:r>
              <a:rPr lang="pl-PL" sz="1300" dirty="0">
                <a:solidFill>
                  <a:schemeClr val="accent5">
                    <a:lumMod val="25000"/>
                  </a:schemeClr>
                </a:solidFill>
                <a:latin typeface="+mn-lt"/>
                <a:cs typeface="Times New Roman" pitchFamily="18" charset="0"/>
              </a:rPr>
              <a:t> Iuris </a:t>
            </a:r>
            <a:r>
              <a:rPr lang="pl-PL" sz="1300" dirty="0" err="1">
                <a:solidFill>
                  <a:schemeClr val="accent5">
                    <a:lumMod val="25000"/>
                  </a:schemeClr>
                </a:solidFill>
                <a:latin typeface="+mn-lt"/>
                <a:cs typeface="Times New Roman" pitchFamily="18" charset="0"/>
              </a:rPr>
              <a:t>Stetinensis</a:t>
            </a:r>
            <a:r>
              <a:rPr lang="pl-PL" sz="1300" dirty="0">
                <a:solidFill>
                  <a:schemeClr val="accent5">
                    <a:lumMod val="25000"/>
                  </a:schemeClr>
                </a:solidFill>
                <a:latin typeface="+mn-lt"/>
                <a:cs typeface="Times New Roman" pitchFamily="18" charset="0"/>
              </a:rPr>
              <a:t> </a:t>
            </a:r>
          </a:p>
          <a:p>
            <a:pPr marL="171450" indent="-171450" defTabSz="912813">
              <a:spcBef>
                <a:spcPct val="50000"/>
              </a:spcBef>
              <a:buFont typeface="Wingdings" panose="05000000000000000000" pitchFamily="2" charset="2"/>
              <a:buChar char="§"/>
              <a:defRPr/>
            </a:pPr>
            <a:r>
              <a:rPr lang="pl-PL" sz="1300" dirty="0">
                <a:solidFill>
                  <a:schemeClr val="accent5">
                    <a:lumMod val="25000"/>
                  </a:schemeClr>
                </a:solidFill>
                <a:latin typeface="+mn-lt"/>
                <a:cs typeface="Times New Roman" pitchFamily="18" charset="0"/>
              </a:rPr>
              <a:t>Spotkania z Paragrafem – zajęcia w szkołach podstawowych w </a:t>
            </a:r>
            <a:r>
              <a:rPr lang="pl-PL" sz="1300" dirty="0" err="1">
                <a:solidFill>
                  <a:schemeClr val="accent5">
                    <a:lumMod val="25000"/>
                  </a:schemeClr>
                </a:solidFill>
                <a:latin typeface="+mn-lt"/>
                <a:cs typeface="Times New Roman" pitchFamily="18" charset="0"/>
              </a:rPr>
              <a:t>Bełcznie</a:t>
            </a:r>
            <a:r>
              <a:rPr lang="pl-PL" sz="1300" dirty="0">
                <a:solidFill>
                  <a:schemeClr val="accent5">
                    <a:lumMod val="25000"/>
                  </a:schemeClr>
                </a:solidFill>
                <a:latin typeface="+mn-lt"/>
                <a:cs typeface="Times New Roman" pitchFamily="18" charset="0"/>
              </a:rPr>
              <a:t> Ińsku, Łobzie, Sownie, Starej Dąbrowie, II oraz III LO w Gorzowie Wielkopolskim, I LO w Kołobrzegu, I LO w Łobzie, V i XIV LO w Szczecinie, Technikum Hotelarskim w Łobzie – lekcje prawa, symulacje rozpraw, wizyty w sądach</a:t>
            </a:r>
          </a:p>
          <a:p>
            <a:pPr marL="171450" indent="-171450" defTabSz="912813">
              <a:spcBef>
                <a:spcPct val="50000"/>
              </a:spcBef>
              <a:buFont typeface="Wingdings" panose="05000000000000000000" pitchFamily="2" charset="2"/>
              <a:buChar char="§"/>
              <a:defRPr/>
            </a:pPr>
            <a:r>
              <a:rPr lang="pl-PL" sz="1300" dirty="0">
                <a:solidFill>
                  <a:schemeClr val="accent5">
                    <a:lumMod val="25000"/>
                  </a:schemeClr>
                </a:solidFill>
                <a:latin typeface="+mn-lt"/>
                <a:cs typeface="Times New Roman" pitchFamily="18" charset="0"/>
              </a:rPr>
              <a:t>Street Law – lekcje w szkołach podstawowych nr 10, 16 i 51 w Szczecinie oraz w I </a:t>
            </a:r>
            <a:r>
              <a:rPr lang="pl-PL" sz="1300" dirty="0" err="1">
                <a:solidFill>
                  <a:schemeClr val="accent5">
                    <a:lumMod val="25000"/>
                  </a:schemeClr>
                </a:solidFill>
                <a:latin typeface="+mn-lt"/>
                <a:cs typeface="Times New Roman" pitchFamily="18" charset="0"/>
              </a:rPr>
              <a:t>i</a:t>
            </a:r>
            <a:r>
              <a:rPr lang="pl-PL" sz="1300" dirty="0">
                <a:solidFill>
                  <a:schemeClr val="accent5">
                    <a:lumMod val="25000"/>
                  </a:schemeClr>
                </a:solidFill>
                <a:latin typeface="+mn-lt"/>
                <a:cs typeface="Times New Roman" pitchFamily="18" charset="0"/>
              </a:rPr>
              <a:t> II LO w Szczecinie – pogłębianie praktycznej wiedzy prawnej</a:t>
            </a:r>
          </a:p>
        </p:txBody>
      </p:sp>
    </p:spTree>
    <p:extLst>
      <p:ext uri="{BB962C8B-B14F-4D97-AF65-F5344CB8AC3E}">
        <p14:creationId xmlns:p14="http://schemas.microsoft.com/office/powerpoint/2010/main" val="3374677429"/>
      </p:ext>
    </p:extLst>
  </p:cSld>
  <p:clrMapOvr>
    <a:masterClrMapping/>
  </p:clrMapOvr>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4CCD22-7DCF-7593-ADE8-A0A42CB73BD1}"/>
            </a:ext>
          </a:extLst>
        </p:cNvPr>
        <p:cNvGrpSpPr/>
        <p:nvPr/>
      </p:nvGrpSpPr>
      <p:grpSpPr>
        <a:xfrm>
          <a:off x="0" y="0"/>
          <a:ext cx="0" cy="0"/>
          <a:chOff x="0" y="0"/>
          <a:chExt cx="0" cy="0"/>
        </a:xfrm>
      </p:grpSpPr>
      <p:sp>
        <p:nvSpPr>
          <p:cNvPr id="23555" name="Rectangle 2">
            <a:extLst>
              <a:ext uri="{FF2B5EF4-FFF2-40B4-BE49-F238E27FC236}">
                <a16:creationId xmlns:a16="http://schemas.microsoft.com/office/drawing/2014/main" id="{8B17DE61-F14A-A51F-BC04-A6F944C06C6B}"/>
              </a:ext>
            </a:extLst>
          </p:cNvPr>
          <p:cNvSpPr>
            <a:spLocks noGrp="1" noChangeArrowheads="1"/>
          </p:cNvSpPr>
          <p:nvPr>
            <p:ph type="title"/>
          </p:nvPr>
        </p:nvSpPr>
        <p:spPr>
          <a:xfrm>
            <a:off x="827584" y="773832"/>
            <a:ext cx="8001000" cy="1143000"/>
          </a:xfrm>
        </p:spPr>
        <p:txBody>
          <a:bodyPr/>
          <a:lstStyle/>
          <a:p>
            <a:pPr defTabSz="912813" eaLnBrk="1" hangingPunct="1"/>
            <a:r>
              <a:rPr lang="pl-PL" sz="2800" dirty="0"/>
              <a:t>Klinika Prawa Wydziału Prawa i Administracji Uniwersytetu Szczecińskiego</a:t>
            </a:r>
          </a:p>
        </p:txBody>
      </p:sp>
      <p:sp>
        <p:nvSpPr>
          <p:cNvPr id="5" name="Text Box 10">
            <a:extLst>
              <a:ext uri="{FF2B5EF4-FFF2-40B4-BE49-F238E27FC236}">
                <a16:creationId xmlns:a16="http://schemas.microsoft.com/office/drawing/2014/main" id="{507E0A50-91AA-4C4E-66F0-A8F47B886777}"/>
              </a:ext>
            </a:extLst>
          </p:cNvPr>
          <p:cNvSpPr txBox="1">
            <a:spLocks noChangeArrowheads="1"/>
          </p:cNvSpPr>
          <p:nvPr/>
        </p:nvSpPr>
        <p:spPr bwMode="auto">
          <a:xfrm>
            <a:off x="755576" y="2780928"/>
            <a:ext cx="8388424" cy="2893100"/>
          </a:xfrm>
          <a:prstGeom prst="rect">
            <a:avLst/>
          </a:prstGeom>
          <a:noFill/>
          <a:ln w="9525">
            <a:noFill/>
            <a:miter lim="800000"/>
            <a:headEnd/>
            <a:tailEnd/>
          </a:ln>
        </p:spPr>
        <p:txBody>
          <a:bodyPr wrap="square">
            <a:spAutoFit/>
          </a:bodyPr>
          <a:lstStyle/>
          <a:p>
            <a:pPr defTabSz="912813">
              <a:spcBef>
                <a:spcPct val="50000"/>
              </a:spcBef>
              <a:defRPr/>
            </a:pPr>
            <a:r>
              <a:rPr lang="pl-PL" sz="1300" b="1" dirty="0">
                <a:solidFill>
                  <a:schemeClr val="accent5">
                    <a:lumMod val="25000"/>
                  </a:schemeClr>
                </a:solidFill>
                <a:latin typeface="+mn-lt"/>
              </a:rPr>
              <a:t>N</a:t>
            </a:r>
            <a:r>
              <a:rPr lang="pl-PL" sz="1300" b="1" dirty="0">
                <a:solidFill>
                  <a:schemeClr val="accent5">
                    <a:lumMod val="25000"/>
                  </a:schemeClr>
                </a:solidFill>
                <a:latin typeface="+mn-lt"/>
                <a:cs typeface="Times New Roman" pitchFamily="18" charset="0"/>
              </a:rPr>
              <a:t>ajwa</a:t>
            </a:r>
            <a:r>
              <a:rPr lang="pl-PL" sz="1300" b="1" dirty="0">
                <a:solidFill>
                  <a:schemeClr val="accent5">
                    <a:lumMod val="25000"/>
                  </a:schemeClr>
                </a:solidFill>
                <a:latin typeface="+mn-lt"/>
              </a:rPr>
              <a:t>ż</a:t>
            </a:r>
            <a:r>
              <a:rPr lang="pl-PL" sz="1300" b="1" dirty="0">
                <a:solidFill>
                  <a:schemeClr val="accent5">
                    <a:lumMod val="25000"/>
                  </a:schemeClr>
                </a:solidFill>
                <a:latin typeface="+mn-lt"/>
                <a:cs typeface="Times New Roman" pitchFamily="18" charset="0"/>
              </a:rPr>
              <a:t>niejsze osi</a:t>
            </a:r>
            <a:r>
              <a:rPr lang="pl-PL" sz="1300" b="1" dirty="0">
                <a:solidFill>
                  <a:schemeClr val="accent5">
                    <a:lumMod val="25000"/>
                  </a:schemeClr>
                </a:solidFill>
                <a:latin typeface="+mn-lt"/>
              </a:rPr>
              <a:t>ą</a:t>
            </a:r>
            <a:r>
              <a:rPr lang="pl-PL" sz="1300" b="1" dirty="0">
                <a:solidFill>
                  <a:schemeClr val="accent5">
                    <a:lumMod val="25000"/>
                  </a:schemeClr>
                </a:solidFill>
                <a:latin typeface="+mn-lt"/>
                <a:cs typeface="Times New Roman" pitchFamily="18" charset="0"/>
              </a:rPr>
              <a:t>gni</a:t>
            </a:r>
            <a:r>
              <a:rPr lang="pl-PL" sz="1300" b="1" dirty="0">
                <a:solidFill>
                  <a:schemeClr val="accent5">
                    <a:lumMod val="25000"/>
                  </a:schemeClr>
                </a:solidFill>
                <a:latin typeface="+mn-lt"/>
              </a:rPr>
              <a:t>ę</a:t>
            </a:r>
            <a:r>
              <a:rPr lang="pl-PL" sz="1300" b="1" dirty="0">
                <a:solidFill>
                  <a:schemeClr val="accent5">
                    <a:lumMod val="25000"/>
                  </a:schemeClr>
                </a:solidFill>
                <a:latin typeface="+mn-lt"/>
                <a:cs typeface="Times New Roman" pitchFamily="18" charset="0"/>
              </a:rPr>
              <a:t>cia i sukcesy Poradni c.d.:</a:t>
            </a:r>
            <a:endParaRPr lang="pl-PL" sz="1300" dirty="0">
              <a:solidFill>
                <a:schemeClr val="accent5">
                  <a:lumMod val="25000"/>
                </a:schemeClr>
              </a:solidFill>
              <a:latin typeface="+mn-lt"/>
              <a:cs typeface="Times New Roman" pitchFamily="18" charset="0"/>
            </a:endParaRPr>
          </a:p>
          <a:p>
            <a:pPr marL="171450" indent="-171450" defTabSz="912813">
              <a:spcBef>
                <a:spcPct val="50000"/>
              </a:spcBef>
              <a:buFont typeface="Wingdings" panose="05000000000000000000" pitchFamily="2" charset="2"/>
              <a:buChar char="§"/>
              <a:defRPr/>
            </a:pPr>
            <a:r>
              <a:rPr lang="pl-PL" sz="1300" dirty="0">
                <a:solidFill>
                  <a:schemeClr val="accent5">
                    <a:lumMod val="25000"/>
                  </a:schemeClr>
                </a:solidFill>
                <a:latin typeface="+mn-lt"/>
                <a:cs typeface="Times New Roman" pitchFamily="18" charset="0"/>
              </a:rPr>
              <a:t>Udział w krajowych eliminacjach do International Client </a:t>
            </a:r>
            <a:r>
              <a:rPr lang="pl-PL" sz="1300" dirty="0" err="1">
                <a:solidFill>
                  <a:schemeClr val="accent5">
                    <a:lumMod val="25000"/>
                  </a:schemeClr>
                </a:solidFill>
                <a:latin typeface="+mn-lt"/>
                <a:cs typeface="Times New Roman" pitchFamily="18" charset="0"/>
              </a:rPr>
              <a:t>Consultation</a:t>
            </a:r>
            <a:r>
              <a:rPr lang="pl-PL" sz="1300" dirty="0">
                <a:solidFill>
                  <a:schemeClr val="accent5">
                    <a:lumMod val="25000"/>
                  </a:schemeClr>
                </a:solidFill>
                <a:latin typeface="+mn-lt"/>
                <a:cs typeface="Times New Roman" pitchFamily="18" charset="0"/>
              </a:rPr>
              <a:t> </a:t>
            </a:r>
            <a:r>
              <a:rPr lang="pl-PL" sz="1300" dirty="0" err="1">
                <a:solidFill>
                  <a:schemeClr val="accent5">
                    <a:lumMod val="25000"/>
                  </a:schemeClr>
                </a:solidFill>
                <a:latin typeface="+mn-lt"/>
                <a:cs typeface="Times New Roman" pitchFamily="18" charset="0"/>
              </a:rPr>
              <a:t>Competition</a:t>
            </a:r>
            <a:r>
              <a:rPr lang="pl-PL" sz="1300" dirty="0">
                <a:solidFill>
                  <a:schemeClr val="accent5">
                    <a:lumMod val="25000"/>
                  </a:schemeClr>
                </a:solidFill>
                <a:latin typeface="+mn-lt"/>
                <a:cs typeface="Times New Roman" pitchFamily="18" charset="0"/>
              </a:rPr>
              <a:t> Brown-</a:t>
            </a:r>
            <a:r>
              <a:rPr lang="pl-PL" sz="1300" dirty="0" err="1">
                <a:solidFill>
                  <a:schemeClr val="accent5">
                    <a:lumMod val="25000"/>
                  </a:schemeClr>
                </a:solidFill>
                <a:latin typeface="+mn-lt"/>
                <a:cs typeface="Times New Roman" pitchFamily="18" charset="0"/>
              </a:rPr>
              <a:t>Mosten</a:t>
            </a:r>
            <a:r>
              <a:rPr lang="pl-PL" sz="1300" dirty="0">
                <a:solidFill>
                  <a:schemeClr val="accent5">
                    <a:lumMod val="25000"/>
                  </a:schemeClr>
                </a:solidFill>
                <a:latin typeface="+mn-lt"/>
                <a:cs typeface="Times New Roman" pitchFamily="18" charset="0"/>
              </a:rPr>
              <a:t> (zajęcie I miejsca) oraz udział w międzynarodowym finale w Lublinie (zakwalifikowanie się do półfinałów)</a:t>
            </a:r>
          </a:p>
          <a:p>
            <a:pPr marL="171450" indent="-171450" defTabSz="912813">
              <a:spcBef>
                <a:spcPct val="50000"/>
              </a:spcBef>
              <a:buFont typeface="Wingdings" panose="05000000000000000000" pitchFamily="2" charset="2"/>
              <a:buChar char="§"/>
              <a:defRPr/>
            </a:pPr>
            <a:r>
              <a:rPr lang="pl-PL" sz="1300" dirty="0">
                <a:solidFill>
                  <a:schemeClr val="accent5">
                    <a:lumMod val="25000"/>
                  </a:schemeClr>
                </a:solidFill>
                <a:latin typeface="+mn-lt"/>
                <a:cs typeface="Times New Roman" pitchFamily="18" charset="0"/>
              </a:rPr>
              <a:t>Udział w inicjatywie Spacerek na Uniwerek – inicjatywa upowszechniania działalności Uczelni w Miasteczku Akademickim na początku roku akademickiego</a:t>
            </a:r>
          </a:p>
          <a:p>
            <a:pPr marL="171450" indent="-171450" defTabSz="912813">
              <a:spcBef>
                <a:spcPct val="50000"/>
              </a:spcBef>
              <a:buFont typeface="Wingdings" panose="05000000000000000000" pitchFamily="2" charset="2"/>
              <a:buChar char="§"/>
              <a:defRPr/>
            </a:pPr>
            <a:r>
              <a:rPr lang="pl-PL" sz="1300" dirty="0">
                <a:solidFill>
                  <a:schemeClr val="accent5">
                    <a:lumMod val="25000"/>
                  </a:schemeClr>
                </a:solidFill>
                <a:latin typeface="+mn-lt"/>
                <a:cs typeface="Times New Roman" pitchFamily="18" charset="0"/>
              </a:rPr>
              <a:t>Wykłady w Międzynarodowym Ośrodku Badań Interdyscyplinarnych (MOBI) </a:t>
            </a:r>
            <a:r>
              <a:rPr lang="pl-PL" sz="1300" dirty="0" err="1">
                <a:solidFill>
                  <a:schemeClr val="accent5">
                    <a:lumMod val="25000"/>
                  </a:schemeClr>
                </a:solidFill>
                <a:latin typeface="+mn-lt"/>
                <a:cs typeface="Times New Roman" pitchFamily="18" charset="0"/>
              </a:rPr>
              <a:t>USz</a:t>
            </a:r>
            <a:r>
              <a:rPr lang="pl-PL" sz="1300" dirty="0">
                <a:solidFill>
                  <a:schemeClr val="accent5">
                    <a:lumMod val="25000"/>
                  </a:schemeClr>
                </a:solidFill>
                <a:latin typeface="+mn-lt"/>
                <a:cs typeface="Times New Roman" pitchFamily="18" charset="0"/>
              </a:rPr>
              <a:t> – problematyka praw pacjenta, prawa spadkowego – głównymi odbiorcami seniorzy z uniwersytetów trzeciego wieku w Dobrej i Nowogardzie</a:t>
            </a:r>
          </a:p>
          <a:p>
            <a:pPr marL="171450" indent="-171450" defTabSz="912813">
              <a:spcBef>
                <a:spcPct val="50000"/>
              </a:spcBef>
              <a:buFont typeface="Wingdings" panose="05000000000000000000" pitchFamily="2" charset="2"/>
              <a:buChar char="§"/>
              <a:defRPr/>
            </a:pPr>
            <a:r>
              <a:rPr lang="pl-PL" sz="1300" dirty="0">
                <a:solidFill>
                  <a:schemeClr val="accent5">
                    <a:lumMod val="25000"/>
                  </a:schemeClr>
                </a:solidFill>
                <a:latin typeface="+mn-lt"/>
                <a:cs typeface="Times New Roman" pitchFamily="18" charset="0"/>
              </a:rPr>
              <a:t>Prawniczy Pokój Zagadek – działania popularyzujące dla Zespołu Szkół w Nowogardzie i LO w Resku</a:t>
            </a:r>
          </a:p>
          <a:p>
            <a:pPr marL="171450" indent="-171450" defTabSz="912813">
              <a:spcBef>
                <a:spcPct val="50000"/>
              </a:spcBef>
              <a:buFont typeface="Wingdings" panose="05000000000000000000" pitchFamily="2" charset="2"/>
              <a:buChar char="§"/>
              <a:defRPr/>
            </a:pPr>
            <a:r>
              <a:rPr lang="pl-PL" sz="1300" dirty="0">
                <a:solidFill>
                  <a:schemeClr val="accent5">
                    <a:lumMod val="25000"/>
                  </a:schemeClr>
                </a:solidFill>
                <a:latin typeface="+mn-lt"/>
                <a:cs typeface="Times New Roman" pitchFamily="18" charset="0"/>
              </a:rPr>
              <a:t>Udział w </a:t>
            </a:r>
            <a:r>
              <a:rPr lang="pl-PL" sz="1300" dirty="0" err="1">
                <a:solidFill>
                  <a:schemeClr val="accent5">
                    <a:lumMod val="25000"/>
                  </a:schemeClr>
                </a:solidFill>
                <a:latin typeface="+mn-lt"/>
                <a:cs typeface="Times New Roman" pitchFamily="18" charset="0"/>
              </a:rPr>
              <a:t>Pol’and’Rock</a:t>
            </a:r>
            <a:r>
              <a:rPr lang="pl-PL" sz="1300" dirty="0">
                <a:solidFill>
                  <a:schemeClr val="accent5">
                    <a:lumMod val="25000"/>
                  </a:schemeClr>
                </a:solidFill>
                <a:latin typeface="+mn-lt"/>
                <a:cs typeface="Times New Roman" pitchFamily="18" charset="0"/>
              </a:rPr>
              <a:t> </a:t>
            </a:r>
            <a:r>
              <a:rPr lang="pl-PL" sz="1300" dirty="0" err="1">
                <a:solidFill>
                  <a:schemeClr val="accent5">
                    <a:lumMod val="25000"/>
                  </a:schemeClr>
                </a:solidFill>
                <a:latin typeface="+mn-lt"/>
                <a:cs typeface="Times New Roman" pitchFamily="18" charset="0"/>
              </a:rPr>
              <a:t>Festival</a:t>
            </a:r>
            <a:r>
              <a:rPr lang="pl-PL" sz="1300" dirty="0">
                <a:solidFill>
                  <a:schemeClr val="accent5">
                    <a:lumMod val="25000"/>
                  </a:schemeClr>
                </a:solidFill>
                <a:latin typeface="+mn-lt"/>
                <a:cs typeface="Times New Roman" pitchFamily="18" charset="0"/>
              </a:rPr>
              <a:t> – organizacja symulacji karnej oraz Prawniczego Escape </a:t>
            </a:r>
            <a:r>
              <a:rPr lang="pl-PL" sz="1300" dirty="0" err="1">
                <a:solidFill>
                  <a:schemeClr val="accent5">
                    <a:lumMod val="25000"/>
                  </a:schemeClr>
                </a:solidFill>
                <a:latin typeface="+mn-lt"/>
                <a:cs typeface="Times New Roman" pitchFamily="18" charset="0"/>
              </a:rPr>
              <a:t>Roomu</a:t>
            </a:r>
            <a:endParaRPr lang="pl-PL" sz="1300" dirty="0">
              <a:solidFill>
                <a:schemeClr val="accent5">
                  <a:lumMod val="25000"/>
                </a:schemeClr>
              </a:solidFill>
              <a:latin typeface="+mn-lt"/>
              <a:cs typeface="Times New Roman" pitchFamily="18" charset="0"/>
            </a:endParaRPr>
          </a:p>
          <a:p>
            <a:pPr marL="171450" indent="-171450" defTabSz="912813">
              <a:spcBef>
                <a:spcPct val="50000"/>
              </a:spcBef>
              <a:buFont typeface="Wingdings" panose="05000000000000000000" pitchFamily="2" charset="2"/>
              <a:buChar char="§"/>
              <a:defRPr/>
            </a:pPr>
            <a:endParaRPr lang="pl-PL" sz="1300" dirty="0">
              <a:solidFill>
                <a:schemeClr val="accent5">
                  <a:lumMod val="25000"/>
                </a:schemeClr>
              </a:solidFill>
              <a:latin typeface="+mn-lt"/>
              <a:cs typeface="Times New Roman" pitchFamily="18" charset="0"/>
            </a:endParaRPr>
          </a:p>
        </p:txBody>
      </p:sp>
    </p:spTree>
    <p:extLst>
      <p:ext uri="{BB962C8B-B14F-4D97-AF65-F5344CB8AC3E}">
        <p14:creationId xmlns:p14="http://schemas.microsoft.com/office/powerpoint/2010/main" val="986494836"/>
      </p:ext>
    </p:extLst>
  </p:cSld>
  <p:clrMapOvr>
    <a:masterClrMapping/>
  </p:clrMapOvr>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2"/>
          <p:cNvSpPr>
            <a:spLocks noGrp="1" noChangeArrowheads="1"/>
          </p:cNvSpPr>
          <p:nvPr>
            <p:ph type="title"/>
          </p:nvPr>
        </p:nvSpPr>
        <p:spPr>
          <a:xfrm>
            <a:off x="827584" y="762000"/>
            <a:ext cx="8001000" cy="1143000"/>
          </a:xfrm>
        </p:spPr>
        <p:txBody>
          <a:bodyPr/>
          <a:lstStyle/>
          <a:p>
            <a:pPr defTabSz="912813" eaLnBrk="1" hangingPunct="1"/>
            <a:r>
              <a:rPr lang="pl-PL" sz="2800" dirty="0"/>
              <a:t>Klinika Prawa Wydziału Prawa i Administracji Uniwersytetu Szczecińskiego 2003-2024</a:t>
            </a:r>
          </a:p>
        </p:txBody>
      </p:sp>
      <p:graphicFrame>
        <p:nvGraphicFramePr>
          <p:cNvPr id="2" name="Wykres 1">
            <a:extLst>
              <a:ext uri="{FF2B5EF4-FFF2-40B4-BE49-F238E27FC236}">
                <a16:creationId xmlns:a16="http://schemas.microsoft.com/office/drawing/2014/main" id="{3561AD74-C7BF-6FEF-DDE8-AA34CBF1696B}"/>
              </a:ext>
            </a:extLst>
          </p:cNvPr>
          <p:cNvGraphicFramePr>
            <a:graphicFrameLocks/>
          </p:cNvGraphicFramePr>
          <p:nvPr/>
        </p:nvGraphicFramePr>
        <p:xfrm flipH="1" flipV="1">
          <a:off x="4788023" y="5647287"/>
          <a:ext cx="45719" cy="45719"/>
        </p:xfrm>
        <a:graphic>
          <a:graphicData uri="http://schemas.openxmlformats.org/drawingml/2006/chart">
            <c:chart xmlns:c="http://schemas.openxmlformats.org/drawingml/2006/chart" xmlns:r="http://schemas.openxmlformats.org/officeDocument/2006/relationships" r:id="rId2"/>
          </a:graphicData>
        </a:graphic>
      </p:graphicFrame>
      <p:sp>
        <p:nvSpPr>
          <p:cNvPr id="3" name="Prostokąt 2">
            <a:extLst>
              <a:ext uri="{FF2B5EF4-FFF2-40B4-BE49-F238E27FC236}">
                <a16:creationId xmlns:a16="http://schemas.microsoft.com/office/drawing/2014/main" id="{5910EC20-775B-697E-C43B-74238AEF119D}"/>
              </a:ext>
            </a:extLst>
          </p:cNvPr>
          <p:cNvSpPr/>
          <p:nvPr/>
        </p:nvSpPr>
        <p:spPr bwMode="auto">
          <a:xfrm>
            <a:off x="4788023" y="6597353"/>
            <a:ext cx="288034" cy="45720"/>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pl-PL" sz="1050" b="1" i="0" strike="noStrike" cap="none" normalizeH="0" baseline="0" dirty="0">
              <a:ln>
                <a:noFill/>
              </a:ln>
              <a:solidFill>
                <a:srgbClr val="000000"/>
              </a:solidFill>
              <a:effectLst/>
            </a:endParaRPr>
          </a:p>
        </p:txBody>
      </p:sp>
      <p:graphicFrame>
        <p:nvGraphicFramePr>
          <p:cNvPr id="4" name="Object 7">
            <a:extLst>
              <a:ext uri="{FF2B5EF4-FFF2-40B4-BE49-F238E27FC236}">
                <a16:creationId xmlns:a16="http://schemas.microsoft.com/office/drawing/2014/main" id="{66D7FED9-A0B2-5DE7-B5B3-E03BFFEB5CA5}"/>
              </a:ext>
            </a:extLst>
          </p:cNvPr>
          <p:cNvGraphicFramePr>
            <a:graphicFrameLocks/>
          </p:cNvGraphicFramePr>
          <p:nvPr>
            <p:extLst>
              <p:ext uri="{D42A27DB-BD31-4B8C-83A1-F6EECF244321}">
                <p14:modId xmlns:p14="http://schemas.microsoft.com/office/powerpoint/2010/main" val="425969313"/>
              </p:ext>
            </p:extLst>
          </p:nvPr>
        </p:nvGraphicFramePr>
        <p:xfrm>
          <a:off x="755576" y="2584800"/>
          <a:ext cx="4320000" cy="3128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Object 8">
            <a:extLst>
              <a:ext uri="{FF2B5EF4-FFF2-40B4-BE49-F238E27FC236}">
                <a16:creationId xmlns:a16="http://schemas.microsoft.com/office/drawing/2014/main" id="{8ED2DC18-6F76-CCAE-B527-C6D35DD947B6}"/>
              </a:ext>
            </a:extLst>
          </p:cNvPr>
          <p:cNvGraphicFramePr>
            <a:graphicFrameLocks/>
          </p:cNvGraphicFramePr>
          <p:nvPr>
            <p:extLst>
              <p:ext uri="{D42A27DB-BD31-4B8C-83A1-F6EECF244321}">
                <p14:modId xmlns:p14="http://schemas.microsoft.com/office/powerpoint/2010/main" val="3918658349"/>
              </p:ext>
            </p:extLst>
          </p:nvPr>
        </p:nvGraphicFramePr>
        <p:xfrm>
          <a:off x="4788024" y="2564904"/>
          <a:ext cx="4320000" cy="3128400"/>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 Box 11">
            <a:extLst>
              <a:ext uri="{FF2B5EF4-FFF2-40B4-BE49-F238E27FC236}">
                <a16:creationId xmlns:a16="http://schemas.microsoft.com/office/drawing/2014/main" id="{34576CFF-789F-2E10-A6BE-FDB5F3A40F09}"/>
              </a:ext>
            </a:extLst>
          </p:cNvPr>
          <p:cNvSpPr txBox="1">
            <a:spLocks noChangeArrowheads="1"/>
          </p:cNvSpPr>
          <p:nvPr/>
        </p:nvSpPr>
        <p:spPr bwMode="auto">
          <a:xfrm>
            <a:off x="5580112" y="3639889"/>
            <a:ext cx="1150937" cy="274637"/>
          </a:xfrm>
          <a:prstGeom prst="rect">
            <a:avLst/>
          </a:prstGeom>
          <a:noFill/>
          <a:ln w="9525">
            <a:noFill/>
            <a:miter lim="800000"/>
            <a:headEnd/>
            <a:tailEnd/>
          </a:ln>
        </p:spPr>
        <p:txBody>
          <a:bodyPr>
            <a:spAutoFit/>
          </a:bodyPr>
          <a:lstStyle/>
          <a:p>
            <a:pPr defTabSz="912813">
              <a:spcBef>
                <a:spcPct val="50000"/>
              </a:spcBef>
            </a:pPr>
            <a:r>
              <a:rPr lang="pl-PL" sz="1200" b="1" dirty="0">
                <a:latin typeface="Arial" charset="0"/>
              </a:rPr>
              <a:t>studenci</a:t>
            </a:r>
          </a:p>
        </p:txBody>
      </p:sp>
      <p:sp>
        <p:nvSpPr>
          <p:cNvPr id="7" name="Text Box 12">
            <a:extLst>
              <a:ext uri="{FF2B5EF4-FFF2-40B4-BE49-F238E27FC236}">
                <a16:creationId xmlns:a16="http://schemas.microsoft.com/office/drawing/2014/main" id="{0807C6B7-4CFF-8BE5-1BBB-F2BFFFDFC747}"/>
              </a:ext>
            </a:extLst>
          </p:cNvPr>
          <p:cNvSpPr txBox="1">
            <a:spLocks noChangeArrowheads="1"/>
          </p:cNvSpPr>
          <p:nvPr/>
        </p:nvSpPr>
        <p:spPr bwMode="auto">
          <a:xfrm>
            <a:off x="5443948" y="4437112"/>
            <a:ext cx="1150938" cy="274638"/>
          </a:xfrm>
          <a:prstGeom prst="rect">
            <a:avLst/>
          </a:prstGeom>
          <a:noFill/>
          <a:ln w="9525">
            <a:noFill/>
            <a:miter lim="800000"/>
            <a:headEnd/>
            <a:tailEnd/>
          </a:ln>
        </p:spPr>
        <p:txBody>
          <a:bodyPr>
            <a:spAutoFit/>
          </a:bodyPr>
          <a:lstStyle/>
          <a:p>
            <a:pPr defTabSz="912813">
              <a:spcBef>
                <a:spcPct val="50000"/>
              </a:spcBef>
            </a:pPr>
            <a:r>
              <a:rPr lang="pl-PL" sz="1200" b="1" dirty="0">
                <a:latin typeface="Arial" charset="0"/>
              </a:rPr>
              <a:t>dydaktycy</a:t>
            </a:r>
          </a:p>
        </p:txBody>
      </p:sp>
      <p:sp>
        <p:nvSpPr>
          <p:cNvPr id="8" name="Text Box 13">
            <a:extLst>
              <a:ext uri="{FF2B5EF4-FFF2-40B4-BE49-F238E27FC236}">
                <a16:creationId xmlns:a16="http://schemas.microsoft.com/office/drawing/2014/main" id="{67FAABA4-9F07-8648-15E4-D5C3C80A4CCC}"/>
              </a:ext>
            </a:extLst>
          </p:cNvPr>
          <p:cNvSpPr txBox="1">
            <a:spLocks noChangeArrowheads="1"/>
          </p:cNvSpPr>
          <p:nvPr/>
        </p:nvSpPr>
        <p:spPr bwMode="auto">
          <a:xfrm>
            <a:off x="1115616" y="6021288"/>
            <a:ext cx="3095625" cy="630942"/>
          </a:xfrm>
          <a:prstGeom prst="rect">
            <a:avLst/>
          </a:prstGeom>
          <a:noFill/>
          <a:ln w="9525">
            <a:noFill/>
            <a:miter lim="800000"/>
            <a:headEnd/>
            <a:tailEnd/>
          </a:ln>
        </p:spPr>
        <p:txBody>
          <a:bodyPr wrap="square">
            <a:spAutoFit/>
          </a:bodyPr>
          <a:lstStyle/>
          <a:p>
            <a:pPr algn="ctr" defTabSz="912813">
              <a:spcBef>
                <a:spcPct val="50000"/>
              </a:spcBef>
            </a:pPr>
            <a:endParaRPr lang="pl-PL" sz="1400" b="1" dirty="0">
              <a:latin typeface="Arial" charset="0"/>
            </a:endParaRPr>
          </a:p>
          <a:p>
            <a:pPr algn="ctr" defTabSz="912813">
              <a:spcBef>
                <a:spcPct val="50000"/>
              </a:spcBef>
            </a:pPr>
            <a:r>
              <a:rPr lang="pl-PL" sz="1400" b="1" dirty="0">
                <a:latin typeface="Arial" charset="0"/>
              </a:rPr>
              <a:t>Liczba spraw w latach 2003-2024</a:t>
            </a:r>
          </a:p>
        </p:txBody>
      </p:sp>
      <p:sp>
        <p:nvSpPr>
          <p:cNvPr id="9" name="Text Box 14">
            <a:extLst>
              <a:ext uri="{FF2B5EF4-FFF2-40B4-BE49-F238E27FC236}">
                <a16:creationId xmlns:a16="http://schemas.microsoft.com/office/drawing/2014/main" id="{0DE97967-AFB7-DEED-B247-EFB21C242191}"/>
              </a:ext>
            </a:extLst>
          </p:cNvPr>
          <p:cNvSpPr txBox="1">
            <a:spLocks noChangeArrowheads="1"/>
          </p:cNvSpPr>
          <p:nvPr/>
        </p:nvSpPr>
        <p:spPr bwMode="auto">
          <a:xfrm>
            <a:off x="5364088" y="5908450"/>
            <a:ext cx="3551311" cy="846386"/>
          </a:xfrm>
          <a:prstGeom prst="rect">
            <a:avLst/>
          </a:prstGeom>
          <a:noFill/>
          <a:ln w="9525">
            <a:noFill/>
            <a:miter lim="800000"/>
            <a:headEnd/>
            <a:tailEnd/>
          </a:ln>
        </p:spPr>
        <p:txBody>
          <a:bodyPr wrap="square">
            <a:spAutoFit/>
          </a:bodyPr>
          <a:lstStyle/>
          <a:p>
            <a:pPr algn="ctr" defTabSz="912813">
              <a:spcBef>
                <a:spcPct val="50000"/>
              </a:spcBef>
            </a:pPr>
            <a:endParaRPr lang="pl-PL" sz="1400" b="1" dirty="0">
              <a:latin typeface="Arial" charset="0"/>
            </a:endParaRPr>
          </a:p>
          <a:p>
            <a:pPr algn="ctr" defTabSz="912813">
              <a:spcBef>
                <a:spcPct val="50000"/>
              </a:spcBef>
            </a:pPr>
            <a:r>
              <a:rPr lang="pl-PL" sz="1400" b="1" dirty="0">
                <a:latin typeface="Arial" charset="0"/>
              </a:rPr>
              <a:t>Liczba studentów i </a:t>
            </a:r>
            <a:r>
              <a:rPr lang="pl-PL" sz="1400" b="1" dirty="0">
                <a:solidFill>
                  <a:schemeClr val="bg2"/>
                </a:solidFill>
                <a:latin typeface="Arial" charset="0"/>
              </a:rPr>
              <a:t>personelu dydaktycznego </a:t>
            </a:r>
            <a:r>
              <a:rPr lang="pl-PL" sz="1400" b="1" dirty="0">
                <a:latin typeface="Arial" charset="0"/>
              </a:rPr>
              <a:t>w latach 2003-2024</a:t>
            </a:r>
          </a:p>
        </p:txBody>
      </p:sp>
    </p:spTree>
    <p:extLst>
      <p:ext uri="{BB962C8B-B14F-4D97-AF65-F5344CB8AC3E}">
        <p14:creationId xmlns:p14="http://schemas.microsoft.com/office/powerpoint/2010/main" val="11930203"/>
      </p:ext>
    </p:extLst>
  </p:cSld>
  <p:clrMapOvr>
    <a:masterClrMapping/>
  </p:clrMapOvr>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9">
            <a:extLst>
              <a:ext uri="{FF2B5EF4-FFF2-40B4-BE49-F238E27FC236}">
                <a16:creationId xmlns:a16="http://schemas.microsoft.com/office/drawing/2014/main" id="{8741DE0D-C3ED-EDD2-F3A1-3FBB4ABFF70E}"/>
              </a:ext>
            </a:extLst>
          </p:cNvPr>
          <p:cNvGraphicFramePr>
            <a:graphicFrameLocks noGrp="1" noChangeAspect="1"/>
          </p:cNvGraphicFramePr>
          <p:nvPr>
            <p:ph type="chart" idx="1"/>
            <p:extLst>
              <p:ext uri="{D42A27DB-BD31-4B8C-83A1-F6EECF244321}">
                <p14:modId xmlns:p14="http://schemas.microsoft.com/office/powerpoint/2010/main" val="906592730"/>
              </p:ext>
            </p:extLst>
          </p:nvPr>
        </p:nvGraphicFramePr>
        <p:xfrm>
          <a:off x="887413" y="2552700"/>
          <a:ext cx="8178800" cy="3986213"/>
        </p:xfrm>
        <a:graphic>
          <a:graphicData uri="http://schemas.openxmlformats.org/drawingml/2006/chart">
            <c:chart xmlns:c="http://schemas.openxmlformats.org/drawingml/2006/chart" xmlns:r="http://schemas.openxmlformats.org/officeDocument/2006/relationships" r:id="rId2"/>
          </a:graphicData>
        </a:graphic>
      </p:graphicFrame>
      <p:sp>
        <p:nvSpPr>
          <p:cNvPr id="23555" name="Rectangle 2"/>
          <p:cNvSpPr>
            <a:spLocks noGrp="1" noChangeArrowheads="1"/>
          </p:cNvSpPr>
          <p:nvPr>
            <p:ph type="title"/>
          </p:nvPr>
        </p:nvSpPr>
        <p:spPr>
          <a:xfrm>
            <a:off x="827584" y="773832"/>
            <a:ext cx="8001000" cy="1143000"/>
          </a:xfrm>
        </p:spPr>
        <p:txBody>
          <a:bodyPr/>
          <a:lstStyle/>
          <a:p>
            <a:pPr defTabSz="912813" eaLnBrk="1" hangingPunct="1"/>
            <a:r>
              <a:rPr lang="pl-PL" sz="2800" dirty="0"/>
              <a:t>Uniwersytecka Poradnia Prawna Uniwersytetu Mikołaja Kopernika w Toruniu</a:t>
            </a:r>
          </a:p>
        </p:txBody>
      </p:sp>
      <p:sp>
        <p:nvSpPr>
          <p:cNvPr id="23556" name="Text Box 4"/>
          <p:cNvSpPr txBox="1">
            <a:spLocks noChangeArrowheads="1"/>
          </p:cNvSpPr>
          <p:nvPr/>
        </p:nvSpPr>
        <p:spPr bwMode="auto">
          <a:xfrm>
            <a:off x="7069360" y="2276872"/>
            <a:ext cx="2039144" cy="1077218"/>
          </a:xfrm>
          <a:prstGeom prst="rect">
            <a:avLst/>
          </a:prstGeom>
          <a:noFill/>
          <a:ln w="9525">
            <a:noFill/>
            <a:miter lim="800000"/>
            <a:headEnd/>
            <a:tailEnd/>
          </a:ln>
        </p:spPr>
        <p:txBody>
          <a:bodyPr wrap="square">
            <a:spAutoFit/>
          </a:bodyPr>
          <a:lstStyle/>
          <a:p>
            <a:pPr algn="r" defTabSz="912813">
              <a:spcBef>
                <a:spcPct val="50000"/>
              </a:spcBef>
            </a:pPr>
            <a:r>
              <a:rPr lang="pl-PL" sz="1600" b="1" dirty="0">
                <a:solidFill>
                  <a:schemeClr val="tx2">
                    <a:lumMod val="50000"/>
                  </a:schemeClr>
                </a:solidFill>
                <a:latin typeface="Arial" charset="0"/>
              </a:rPr>
              <a:t>Spraw łącznie: 23 </a:t>
            </a:r>
          </a:p>
          <a:p>
            <a:pPr algn="r" defTabSz="912813">
              <a:spcBef>
                <a:spcPct val="50000"/>
              </a:spcBef>
            </a:pPr>
            <a:r>
              <a:rPr lang="pl-PL" sz="1600" b="1" dirty="0">
                <a:solidFill>
                  <a:schemeClr val="tx2">
                    <a:lumMod val="50000"/>
                  </a:schemeClr>
                </a:solidFill>
                <a:latin typeface="Arial" charset="0"/>
              </a:rPr>
              <a:t>        Studentów: 19 </a:t>
            </a:r>
          </a:p>
          <a:p>
            <a:pPr algn="r" defTabSz="912813">
              <a:spcBef>
                <a:spcPct val="50000"/>
              </a:spcBef>
            </a:pPr>
            <a:r>
              <a:rPr lang="pl-PL" sz="1600" b="1" dirty="0">
                <a:solidFill>
                  <a:schemeClr val="tx2">
                    <a:lumMod val="50000"/>
                  </a:schemeClr>
                </a:solidFill>
                <a:latin typeface="Arial" charset="0"/>
              </a:rPr>
              <a:t> Dydaktyków: 15 </a:t>
            </a:r>
          </a:p>
        </p:txBody>
      </p:sp>
      <p:sp>
        <p:nvSpPr>
          <p:cNvPr id="5" name="Text Box 10"/>
          <p:cNvSpPr txBox="1">
            <a:spLocks noChangeArrowheads="1"/>
          </p:cNvSpPr>
          <p:nvPr/>
        </p:nvSpPr>
        <p:spPr bwMode="auto">
          <a:xfrm>
            <a:off x="2915816" y="3017785"/>
            <a:ext cx="4737720" cy="1392689"/>
          </a:xfrm>
          <a:prstGeom prst="rect">
            <a:avLst/>
          </a:prstGeom>
          <a:noFill/>
          <a:ln w="9525">
            <a:noFill/>
            <a:miter lim="800000"/>
            <a:headEnd/>
            <a:tailEnd/>
          </a:ln>
        </p:spPr>
        <p:txBody>
          <a:bodyPr wrap="square">
            <a:spAutoFit/>
          </a:bodyPr>
          <a:lstStyle/>
          <a:p>
            <a:pPr defTabSz="912813">
              <a:spcBef>
                <a:spcPct val="50000"/>
              </a:spcBef>
              <a:defRPr/>
            </a:pPr>
            <a:endParaRPr lang="pl-PL" sz="1300" b="1" dirty="0">
              <a:solidFill>
                <a:srgbClr val="003366"/>
              </a:solidFill>
              <a:latin typeface="+mn-lt"/>
            </a:endParaRPr>
          </a:p>
          <a:p>
            <a:pPr defTabSz="912813">
              <a:spcBef>
                <a:spcPct val="50000"/>
              </a:spcBef>
              <a:defRPr/>
            </a:pPr>
            <a:r>
              <a:rPr lang="pl-PL" sz="1300" b="1" dirty="0">
                <a:solidFill>
                  <a:schemeClr val="accent5">
                    <a:lumMod val="25000"/>
                  </a:schemeClr>
                </a:solidFill>
                <a:latin typeface="+mn-lt"/>
              </a:rPr>
              <a:t>N</a:t>
            </a:r>
            <a:r>
              <a:rPr lang="pl-PL" sz="1300" b="1" dirty="0">
                <a:solidFill>
                  <a:schemeClr val="accent5">
                    <a:lumMod val="25000"/>
                  </a:schemeClr>
                </a:solidFill>
                <a:latin typeface="+mn-lt"/>
                <a:cs typeface="Times New Roman" pitchFamily="18" charset="0"/>
              </a:rPr>
              <a:t>ajwa</a:t>
            </a:r>
            <a:r>
              <a:rPr lang="pl-PL" sz="1300" b="1" dirty="0">
                <a:solidFill>
                  <a:schemeClr val="accent5">
                    <a:lumMod val="25000"/>
                  </a:schemeClr>
                </a:solidFill>
                <a:latin typeface="+mn-lt"/>
              </a:rPr>
              <a:t>ż</a:t>
            </a:r>
            <a:r>
              <a:rPr lang="pl-PL" sz="1300" b="1" dirty="0">
                <a:solidFill>
                  <a:schemeClr val="accent5">
                    <a:lumMod val="25000"/>
                  </a:schemeClr>
                </a:solidFill>
                <a:latin typeface="+mn-lt"/>
                <a:cs typeface="Times New Roman" pitchFamily="18" charset="0"/>
              </a:rPr>
              <a:t>niejsze osi</a:t>
            </a:r>
            <a:r>
              <a:rPr lang="pl-PL" sz="1300" b="1" dirty="0">
                <a:solidFill>
                  <a:schemeClr val="accent5">
                    <a:lumMod val="25000"/>
                  </a:schemeClr>
                </a:solidFill>
                <a:latin typeface="+mn-lt"/>
              </a:rPr>
              <a:t>ą</a:t>
            </a:r>
            <a:r>
              <a:rPr lang="pl-PL" sz="1300" b="1" dirty="0">
                <a:solidFill>
                  <a:schemeClr val="accent5">
                    <a:lumMod val="25000"/>
                  </a:schemeClr>
                </a:solidFill>
                <a:latin typeface="+mn-lt"/>
                <a:cs typeface="Times New Roman" pitchFamily="18" charset="0"/>
              </a:rPr>
              <a:t>gni</a:t>
            </a:r>
            <a:r>
              <a:rPr lang="pl-PL" sz="1300" b="1" dirty="0">
                <a:solidFill>
                  <a:schemeClr val="accent5">
                    <a:lumMod val="25000"/>
                  </a:schemeClr>
                </a:solidFill>
                <a:latin typeface="+mn-lt"/>
              </a:rPr>
              <a:t>ę</a:t>
            </a:r>
            <a:r>
              <a:rPr lang="pl-PL" sz="1300" b="1" dirty="0">
                <a:solidFill>
                  <a:schemeClr val="accent5">
                    <a:lumMod val="25000"/>
                  </a:schemeClr>
                </a:solidFill>
                <a:latin typeface="+mn-lt"/>
                <a:cs typeface="Times New Roman" pitchFamily="18" charset="0"/>
              </a:rPr>
              <a:t>cia i sukcesy Poradni:</a:t>
            </a:r>
          </a:p>
          <a:p>
            <a:pPr marL="171450" indent="-171450" defTabSz="912813">
              <a:spcBef>
                <a:spcPct val="50000"/>
              </a:spcBef>
              <a:buFont typeface="Wingdings" panose="05000000000000000000" pitchFamily="2" charset="2"/>
              <a:buChar char="§"/>
              <a:defRPr/>
            </a:pPr>
            <a:endParaRPr lang="pl-PL" sz="1300" dirty="0">
              <a:solidFill>
                <a:schemeClr val="accent5">
                  <a:lumMod val="25000"/>
                </a:schemeClr>
              </a:solidFill>
              <a:latin typeface="+mn-lt"/>
              <a:cs typeface="Times New Roman" pitchFamily="18" charset="0"/>
            </a:endParaRPr>
          </a:p>
          <a:p>
            <a:pPr marL="171450" indent="-171450" defTabSz="912813">
              <a:spcBef>
                <a:spcPct val="50000"/>
              </a:spcBef>
              <a:buFont typeface="Wingdings" panose="05000000000000000000" pitchFamily="2" charset="2"/>
              <a:buChar char="§"/>
              <a:defRPr/>
            </a:pPr>
            <a:r>
              <a:rPr lang="pl-PL" sz="1300" dirty="0">
                <a:solidFill>
                  <a:schemeClr val="accent5">
                    <a:lumMod val="25000"/>
                  </a:schemeClr>
                </a:solidFill>
                <a:latin typeface="+mn-lt"/>
                <a:cs typeface="Times New Roman" pitchFamily="18" charset="0"/>
              </a:rPr>
              <a:t>Organizacja XXXV Ogólnopolskiej Konferencji Uniwersyteckich Poradni Prawnych </a:t>
            </a:r>
          </a:p>
        </p:txBody>
      </p:sp>
    </p:spTree>
    <p:extLst>
      <p:ext uri="{BB962C8B-B14F-4D97-AF65-F5344CB8AC3E}">
        <p14:creationId xmlns:p14="http://schemas.microsoft.com/office/powerpoint/2010/main" val="2389963657"/>
      </p:ext>
    </p:extLst>
  </p:cSld>
  <p:clrMapOvr>
    <a:masterClrMapping/>
  </p:clrMapOvr>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2"/>
          <p:cNvSpPr>
            <a:spLocks noGrp="1" noChangeArrowheads="1"/>
          </p:cNvSpPr>
          <p:nvPr>
            <p:ph type="title"/>
          </p:nvPr>
        </p:nvSpPr>
        <p:spPr>
          <a:xfrm>
            <a:off x="827584" y="762000"/>
            <a:ext cx="8001000" cy="1143000"/>
          </a:xfrm>
        </p:spPr>
        <p:txBody>
          <a:bodyPr/>
          <a:lstStyle/>
          <a:p>
            <a:pPr defTabSz="912813" eaLnBrk="1" hangingPunct="1"/>
            <a:r>
              <a:rPr lang="pl-PL" sz="2800" dirty="0"/>
              <a:t>Uniwersytecka Poradnia Prawna Uniwersytetu Mikołaja Kopernika w Toruniu 2003-2024</a:t>
            </a:r>
          </a:p>
        </p:txBody>
      </p:sp>
      <p:graphicFrame>
        <p:nvGraphicFramePr>
          <p:cNvPr id="2" name="Wykres 1">
            <a:extLst>
              <a:ext uri="{FF2B5EF4-FFF2-40B4-BE49-F238E27FC236}">
                <a16:creationId xmlns:a16="http://schemas.microsoft.com/office/drawing/2014/main" id="{3561AD74-C7BF-6FEF-DDE8-AA34CBF1696B}"/>
              </a:ext>
            </a:extLst>
          </p:cNvPr>
          <p:cNvGraphicFramePr>
            <a:graphicFrameLocks/>
          </p:cNvGraphicFramePr>
          <p:nvPr/>
        </p:nvGraphicFramePr>
        <p:xfrm flipH="1" flipV="1">
          <a:off x="4788023" y="5647287"/>
          <a:ext cx="45719" cy="4571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Object 7">
            <a:extLst>
              <a:ext uri="{FF2B5EF4-FFF2-40B4-BE49-F238E27FC236}">
                <a16:creationId xmlns:a16="http://schemas.microsoft.com/office/drawing/2014/main" id="{6F5B8E48-6BE8-A08D-E266-88F8D0782238}"/>
              </a:ext>
            </a:extLst>
          </p:cNvPr>
          <p:cNvGraphicFramePr>
            <a:graphicFrameLocks/>
          </p:cNvGraphicFramePr>
          <p:nvPr>
            <p:extLst>
              <p:ext uri="{D42A27DB-BD31-4B8C-83A1-F6EECF244321}">
                <p14:modId xmlns:p14="http://schemas.microsoft.com/office/powerpoint/2010/main" val="1960597909"/>
              </p:ext>
            </p:extLst>
          </p:nvPr>
        </p:nvGraphicFramePr>
        <p:xfrm>
          <a:off x="755576" y="2584800"/>
          <a:ext cx="4320000" cy="3128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Object 8">
            <a:extLst>
              <a:ext uri="{FF2B5EF4-FFF2-40B4-BE49-F238E27FC236}">
                <a16:creationId xmlns:a16="http://schemas.microsoft.com/office/drawing/2014/main" id="{03B83D0C-4C9B-4067-1DCF-98E65DEE55D2}"/>
              </a:ext>
            </a:extLst>
          </p:cNvPr>
          <p:cNvGraphicFramePr>
            <a:graphicFrameLocks/>
          </p:cNvGraphicFramePr>
          <p:nvPr>
            <p:extLst>
              <p:ext uri="{D42A27DB-BD31-4B8C-83A1-F6EECF244321}">
                <p14:modId xmlns:p14="http://schemas.microsoft.com/office/powerpoint/2010/main" val="1493360273"/>
              </p:ext>
            </p:extLst>
          </p:nvPr>
        </p:nvGraphicFramePr>
        <p:xfrm>
          <a:off x="4860512" y="2532848"/>
          <a:ext cx="4320000" cy="3128400"/>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 Box 11">
            <a:extLst>
              <a:ext uri="{FF2B5EF4-FFF2-40B4-BE49-F238E27FC236}">
                <a16:creationId xmlns:a16="http://schemas.microsoft.com/office/drawing/2014/main" id="{B11D5050-E5A7-0A48-9325-C9DEE094EEC0}"/>
              </a:ext>
            </a:extLst>
          </p:cNvPr>
          <p:cNvSpPr txBox="1">
            <a:spLocks noChangeArrowheads="1"/>
          </p:cNvSpPr>
          <p:nvPr/>
        </p:nvSpPr>
        <p:spPr bwMode="auto">
          <a:xfrm>
            <a:off x="5364088" y="3445921"/>
            <a:ext cx="1150937" cy="274637"/>
          </a:xfrm>
          <a:prstGeom prst="rect">
            <a:avLst/>
          </a:prstGeom>
          <a:noFill/>
          <a:ln w="9525">
            <a:noFill/>
            <a:miter lim="800000"/>
            <a:headEnd/>
            <a:tailEnd/>
          </a:ln>
        </p:spPr>
        <p:txBody>
          <a:bodyPr>
            <a:spAutoFit/>
          </a:bodyPr>
          <a:lstStyle/>
          <a:p>
            <a:pPr defTabSz="912813">
              <a:spcBef>
                <a:spcPct val="50000"/>
              </a:spcBef>
            </a:pPr>
            <a:r>
              <a:rPr lang="pl-PL" sz="1200" b="1" dirty="0">
                <a:latin typeface="Arial" charset="0"/>
              </a:rPr>
              <a:t>studenci</a:t>
            </a:r>
          </a:p>
        </p:txBody>
      </p:sp>
      <p:sp>
        <p:nvSpPr>
          <p:cNvPr id="6" name="Text Box 12">
            <a:extLst>
              <a:ext uri="{FF2B5EF4-FFF2-40B4-BE49-F238E27FC236}">
                <a16:creationId xmlns:a16="http://schemas.microsoft.com/office/drawing/2014/main" id="{8425C147-A0A0-DF8E-C042-6D3E89F107F7}"/>
              </a:ext>
            </a:extLst>
          </p:cNvPr>
          <p:cNvSpPr txBox="1">
            <a:spLocks noChangeArrowheads="1"/>
          </p:cNvSpPr>
          <p:nvPr/>
        </p:nvSpPr>
        <p:spPr bwMode="auto">
          <a:xfrm>
            <a:off x="6732240" y="4149000"/>
            <a:ext cx="1150938" cy="274638"/>
          </a:xfrm>
          <a:prstGeom prst="rect">
            <a:avLst/>
          </a:prstGeom>
          <a:noFill/>
          <a:ln w="9525">
            <a:noFill/>
            <a:miter lim="800000"/>
            <a:headEnd/>
            <a:tailEnd/>
          </a:ln>
        </p:spPr>
        <p:txBody>
          <a:bodyPr>
            <a:spAutoFit/>
          </a:bodyPr>
          <a:lstStyle/>
          <a:p>
            <a:pPr defTabSz="912813">
              <a:spcBef>
                <a:spcPct val="50000"/>
              </a:spcBef>
            </a:pPr>
            <a:r>
              <a:rPr lang="pl-PL" sz="1200" b="1" dirty="0">
                <a:latin typeface="Arial" charset="0"/>
              </a:rPr>
              <a:t>dydaktycy</a:t>
            </a:r>
          </a:p>
        </p:txBody>
      </p:sp>
      <p:sp>
        <p:nvSpPr>
          <p:cNvPr id="7" name="Text Box 13">
            <a:extLst>
              <a:ext uri="{FF2B5EF4-FFF2-40B4-BE49-F238E27FC236}">
                <a16:creationId xmlns:a16="http://schemas.microsoft.com/office/drawing/2014/main" id="{16BD4B31-D48A-FE5E-C20E-F7E513822DA1}"/>
              </a:ext>
            </a:extLst>
          </p:cNvPr>
          <p:cNvSpPr txBox="1">
            <a:spLocks noChangeArrowheads="1"/>
          </p:cNvSpPr>
          <p:nvPr/>
        </p:nvSpPr>
        <p:spPr bwMode="auto">
          <a:xfrm>
            <a:off x="1115616" y="6021288"/>
            <a:ext cx="3095625" cy="630942"/>
          </a:xfrm>
          <a:prstGeom prst="rect">
            <a:avLst/>
          </a:prstGeom>
          <a:noFill/>
          <a:ln w="9525">
            <a:noFill/>
            <a:miter lim="800000"/>
            <a:headEnd/>
            <a:tailEnd/>
          </a:ln>
        </p:spPr>
        <p:txBody>
          <a:bodyPr wrap="square">
            <a:spAutoFit/>
          </a:bodyPr>
          <a:lstStyle/>
          <a:p>
            <a:pPr algn="ctr" defTabSz="912813">
              <a:spcBef>
                <a:spcPct val="50000"/>
              </a:spcBef>
            </a:pPr>
            <a:endParaRPr lang="pl-PL" sz="1400" b="1" dirty="0">
              <a:latin typeface="Arial" charset="0"/>
            </a:endParaRPr>
          </a:p>
          <a:p>
            <a:pPr algn="ctr" defTabSz="912813">
              <a:spcBef>
                <a:spcPct val="50000"/>
              </a:spcBef>
            </a:pPr>
            <a:r>
              <a:rPr lang="pl-PL" sz="1400" b="1" dirty="0">
                <a:latin typeface="Arial" charset="0"/>
              </a:rPr>
              <a:t>Liczba spraw w latach 2003-2024</a:t>
            </a:r>
          </a:p>
        </p:txBody>
      </p:sp>
      <p:sp>
        <p:nvSpPr>
          <p:cNvPr id="8" name="Text Box 14">
            <a:extLst>
              <a:ext uri="{FF2B5EF4-FFF2-40B4-BE49-F238E27FC236}">
                <a16:creationId xmlns:a16="http://schemas.microsoft.com/office/drawing/2014/main" id="{07C62DE4-8405-0A9D-D2C4-081E321082D5}"/>
              </a:ext>
            </a:extLst>
          </p:cNvPr>
          <p:cNvSpPr txBox="1">
            <a:spLocks noChangeArrowheads="1"/>
          </p:cNvSpPr>
          <p:nvPr/>
        </p:nvSpPr>
        <p:spPr bwMode="auto">
          <a:xfrm>
            <a:off x="5364088" y="5908450"/>
            <a:ext cx="3551311" cy="846386"/>
          </a:xfrm>
          <a:prstGeom prst="rect">
            <a:avLst/>
          </a:prstGeom>
          <a:noFill/>
          <a:ln w="9525">
            <a:noFill/>
            <a:miter lim="800000"/>
            <a:headEnd/>
            <a:tailEnd/>
          </a:ln>
        </p:spPr>
        <p:txBody>
          <a:bodyPr wrap="square">
            <a:spAutoFit/>
          </a:bodyPr>
          <a:lstStyle/>
          <a:p>
            <a:pPr algn="ctr" defTabSz="912813">
              <a:spcBef>
                <a:spcPct val="50000"/>
              </a:spcBef>
            </a:pPr>
            <a:endParaRPr lang="pl-PL" sz="1400" b="1" dirty="0">
              <a:latin typeface="Arial" charset="0"/>
            </a:endParaRPr>
          </a:p>
          <a:p>
            <a:pPr algn="ctr" defTabSz="912813">
              <a:spcBef>
                <a:spcPct val="50000"/>
              </a:spcBef>
            </a:pPr>
            <a:r>
              <a:rPr lang="pl-PL" sz="1400" b="1" dirty="0">
                <a:latin typeface="Arial" charset="0"/>
              </a:rPr>
              <a:t>Liczba studentów i </a:t>
            </a:r>
            <a:r>
              <a:rPr lang="pl-PL" sz="1400" b="1" dirty="0">
                <a:solidFill>
                  <a:schemeClr val="bg2"/>
                </a:solidFill>
                <a:latin typeface="Arial" charset="0"/>
              </a:rPr>
              <a:t>personelu dydaktycznego </a:t>
            </a:r>
            <a:r>
              <a:rPr lang="pl-PL" sz="1400" b="1" dirty="0">
                <a:latin typeface="Arial" charset="0"/>
              </a:rPr>
              <a:t>w latach 2003-2024</a:t>
            </a:r>
          </a:p>
        </p:txBody>
      </p:sp>
    </p:spTree>
    <p:extLst>
      <p:ext uri="{BB962C8B-B14F-4D97-AF65-F5344CB8AC3E}">
        <p14:creationId xmlns:p14="http://schemas.microsoft.com/office/powerpoint/2010/main" val="2552014235"/>
      </p:ext>
    </p:extLst>
  </p:cSld>
  <p:clrMapOvr>
    <a:masterClrMapping/>
  </p:clrMapOvr>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0F2E26-3BB7-FCE9-0BE4-2082C1F493EC}"/>
            </a:ext>
          </a:extLst>
        </p:cNvPr>
        <p:cNvGrpSpPr/>
        <p:nvPr/>
      </p:nvGrpSpPr>
      <p:grpSpPr>
        <a:xfrm>
          <a:off x="0" y="0"/>
          <a:ext cx="0" cy="0"/>
          <a:chOff x="0" y="0"/>
          <a:chExt cx="0" cy="0"/>
        </a:xfrm>
      </p:grpSpPr>
      <p:sp>
        <p:nvSpPr>
          <p:cNvPr id="6" name="Rectangle 2">
            <a:extLst>
              <a:ext uri="{FF2B5EF4-FFF2-40B4-BE49-F238E27FC236}">
                <a16:creationId xmlns:a16="http://schemas.microsoft.com/office/drawing/2014/main" id="{F98921B5-FFE4-C4F7-87E1-3008E559226D}"/>
              </a:ext>
            </a:extLst>
          </p:cNvPr>
          <p:cNvSpPr>
            <a:spLocks noGrp="1" noChangeArrowheads="1"/>
          </p:cNvSpPr>
          <p:nvPr>
            <p:ph type="title"/>
          </p:nvPr>
        </p:nvSpPr>
        <p:spPr>
          <a:xfrm>
            <a:off x="827584" y="762000"/>
            <a:ext cx="8001000" cy="1143000"/>
          </a:xfrm>
        </p:spPr>
        <p:txBody>
          <a:bodyPr/>
          <a:lstStyle/>
          <a:p>
            <a:pPr defTabSz="912813" eaLnBrk="1" hangingPunct="1"/>
            <a:r>
              <a:rPr lang="pl-PL" sz="3200" dirty="0"/>
              <a:t>Klinika Prawa – Klinika Praw Dziecka przy AEH w Warszawie</a:t>
            </a:r>
          </a:p>
        </p:txBody>
      </p:sp>
      <p:sp>
        <p:nvSpPr>
          <p:cNvPr id="7" name="Text Box 10">
            <a:extLst>
              <a:ext uri="{FF2B5EF4-FFF2-40B4-BE49-F238E27FC236}">
                <a16:creationId xmlns:a16="http://schemas.microsoft.com/office/drawing/2014/main" id="{F1ADD62F-2AC0-50C8-D76C-8DB29CB7B699}"/>
              </a:ext>
            </a:extLst>
          </p:cNvPr>
          <p:cNvSpPr txBox="1">
            <a:spLocks noChangeArrowheads="1"/>
          </p:cNvSpPr>
          <p:nvPr/>
        </p:nvSpPr>
        <p:spPr bwMode="auto">
          <a:xfrm>
            <a:off x="3456471" y="3789040"/>
            <a:ext cx="2952328" cy="715581"/>
          </a:xfrm>
          <a:prstGeom prst="rect">
            <a:avLst/>
          </a:prstGeom>
          <a:noFill/>
          <a:ln w="9525">
            <a:noFill/>
            <a:miter lim="800000"/>
            <a:headEnd/>
            <a:tailEnd/>
          </a:ln>
        </p:spPr>
        <p:txBody>
          <a:bodyPr wrap="square">
            <a:spAutoFit/>
          </a:bodyPr>
          <a:lstStyle/>
          <a:p>
            <a:pPr algn="just" defTabSz="912813">
              <a:lnSpc>
                <a:spcPct val="150000"/>
              </a:lnSpc>
              <a:spcBef>
                <a:spcPct val="50000"/>
              </a:spcBef>
              <a:defRPr/>
            </a:pPr>
            <a:r>
              <a:rPr lang="pl-PL" sz="1300" b="1" dirty="0">
                <a:solidFill>
                  <a:schemeClr val="accent5">
                    <a:lumMod val="25000"/>
                  </a:schemeClr>
                </a:solidFill>
                <a:latin typeface="+mn-lt"/>
              </a:rPr>
              <a:t>Nie przedłożono sprawozdania</a:t>
            </a:r>
            <a:endParaRPr lang="pl-PL" sz="1300" dirty="0">
              <a:solidFill>
                <a:schemeClr val="accent5">
                  <a:lumMod val="25000"/>
                </a:schemeClr>
              </a:solidFill>
              <a:effectLst/>
              <a:latin typeface="+mn-lt"/>
              <a:ea typeface="Times New Roman" panose="02020603050405020304" pitchFamily="18" charset="0"/>
            </a:endParaRPr>
          </a:p>
          <a:p>
            <a:pPr marL="171450" indent="-171450" defTabSz="912813">
              <a:spcBef>
                <a:spcPct val="50000"/>
              </a:spcBef>
              <a:buFont typeface="Wingdings" panose="05000000000000000000" pitchFamily="2" charset="2"/>
              <a:buChar char="§"/>
              <a:defRPr/>
            </a:pPr>
            <a:endParaRPr lang="pl-PL" sz="1400" b="1" dirty="0">
              <a:solidFill>
                <a:srgbClr val="003366"/>
              </a:solidFill>
              <a:latin typeface="+mn-lt"/>
              <a:cs typeface="Times New Roman" pitchFamily="18" charset="0"/>
            </a:endParaRPr>
          </a:p>
        </p:txBody>
      </p:sp>
    </p:spTree>
    <p:extLst>
      <p:ext uri="{BB962C8B-B14F-4D97-AF65-F5344CB8AC3E}">
        <p14:creationId xmlns:p14="http://schemas.microsoft.com/office/powerpoint/2010/main" val="2533055255"/>
      </p:ext>
    </p:extLst>
  </p:cSld>
  <p:clrMapOvr>
    <a:masterClrMapping/>
  </p:clrMapOvr>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2">
            <a:extLst>
              <a:ext uri="{FF2B5EF4-FFF2-40B4-BE49-F238E27FC236}">
                <a16:creationId xmlns:a16="http://schemas.microsoft.com/office/drawing/2014/main" id="{9804650E-B1A3-3DCE-877C-3B88400CA040}"/>
              </a:ext>
            </a:extLst>
          </p:cNvPr>
          <p:cNvGraphicFramePr>
            <a:graphicFrameLocks noGrp="1" noChangeAspect="1"/>
          </p:cNvGraphicFramePr>
          <p:nvPr>
            <p:ph type="chart" idx="1"/>
            <p:extLst>
              <p:ext uri="{D42A27DB-BD31-4B8C-83A1-F6EECF244321}">
                <p14:modId xmlns:p14="http://schemas.microsoft.com/office/powerpoint/2010/main" val="1326603776"/>
              </p:ext>
            </p:extLst>
          </p:nvPr>
        </p:nvGraphicFramePr>
        <p:xfrm>
          <a:off x="836613" y="2501900"/>
          <a:ext cx="8154987" cy="4079875"/>
        </p:xfrm>
        <a:graphic>
          <a:graphicData uri="http://schemas.openxmlformats.org/drawingml/2006/chart">
            <c:chart xmlns:c="http://schemas.openxmlformats.org/drawingml/2006/chart" xmlns:r="http://schemas.openxmlformats.org/officeDocument/2006/relationships" r:id="rId2"/>
          </a:graphicData>
        </a:graphic>
      </p:graphicFrame>
      <p:sp>
        <p:nvSpPr>
          <p:cNvPr id="60419" name="Rectangle 3"/>
          <p:cNvSpPr>
            <a:spLocks noGrp="1" noChangeArrowheads="1"/>
          </p:cNvSpPr>
          <p:nvPr>
            <p:ph type="title"/>
          </p:nvPr>
        </p:nvSpPr>
        <p:spPr>
          <a:xfrm>
            <a:off x="827584" y="773832"/>
            <a:ext cx="8001000" cy="1143000"/>
          </a:xfrm>
        </p:spPr>
        <p:txBody>
          <a:bodyPr/>
          <a:lstStyle/>
          <a:p>
            <a:pPr defTabSz="912813" eaLnBrk="1" hangingPunct="1"/>
            <a:r>
              <a:rPr lang="pl-PL" sz="3400" dirty="0"/>
              <a:t>Uniwersytecka Studencka Poradnia Prawna </a:t>
            </a:r>
            <a:r>
              <a:rPr lang="pl-PL" sz="3400" dirty="0" err="1"/>
              <a:t>WPiA</a:t>
            </a:r>
            <a:r>
              <a:rPr lang="pl-PL" sz="3400" dirty="0"/>
              <a:t> UKSW w Warszawie </a:t>
            </a:r>
          </a:p>
        </p:txBody>
      </p:sp>
      <p:sp>
        <p:nvSpPr>
          <p:cNvPr id="60420" name="Text Box 5"/>
          <p:cNvSpPr txBox="1">
            <a:spLocks noChangeArrowheads="1"/>
          </p:cNvSpPr>
          <p:nvPr/>
        </p:nvSpPr>
        <p:spPr bwMode="auto">
          <a:xfrm>
            <a:off x="7164288" y="2276872"/>
            <a:ext cx="1944216" cy="1077218"/>
          </a:xfrm>
          <a:prstGeom prst="rect">
            <a:avLst/>
          </a:prstGeom>
          <a:noFill/>
          <a:ln w="9525">
            <a:noFill/>
            <a:miter lim="800000"/>
            <a:headEnd/>
            <a:tailEnd/>
          </a:ln>
        </p:spPr>
        <p:txBody>
          <a:bodyPr wrap="square">
            <a:spAutoFit/>
          </a:bodyPr>
          <a:lstStyle/>
          <a:p>
            <a:pPr algn="r" defTabSz="912813">
              <a:spcBef>
                <a:spcPct val="50000"/>
              </a:spcBef>
            </a:pPr>
            <a:r>
              <a:rPr lang="pl-PL" sz="1600" b="1" dirty="0">
                <a:solidFill>
                  <a:schemeClr val="accent5">
                    <a:lumMod val="25000"/>
                  </a:schemeClr>
                </a:solidFill>
                <a:latin typeface="Arial" charset="0"/>
              </a:rPr>
              <a:t>Spraw łącznie: 75</a:t>
            </a:r>
          </a:p>
          <a:p>
            <a:pPr algn="r" defTabSz="912813">
              <a:spcBef>
                <a:spcPct val="50000"/>
              </a:spcBef>
            </a:pPr>
            <a:r>
              <a:rPr lang="pl-PL" sz="1600" b="1" dirty="0">
                <a:solidFill>
                  <a:schemeClr val="accent5">
                    <a:lumMod val="25000"/>
                  </a:schemeClr>
                </a:solidFill>
                <a:latin typeface="Arial" charset="0"/>
              </a:rPr>
              <a:t>Studentów: 53</a:t>
            </a:r>
          </a:p>
          <a:p>
            <a:pPr algn="r" defTabSz="912813">
              <a:spcBef>
                <a:spcPct val="50000"/>
              </a:spcBef>
            </a:pPr>
            <a:r>
              <a:rPr lang="pl-PL" sz="1600" b="1" dirty="0">
                <a:solidFill>
                  <a:schemeClr val="tx2">
                    <a:lumMod val="50000"/>
                  </a:schemeClr>
                </a:solidFill>
                <a:latin typeface="Arial" charset="0"/>
              </a:rPr>
              <a:t>Dydaktyków</a:t>
            </a:r>
            <a:r>
              <a:rPr lang="pl-PL" sz="1600" b="1" dirty="0">
                <a:solidFill>
                  <a:schemeClr val="accent5">
                    <a:lumMod val="25000"/>
                  </a:schemeClr>
                </a:solidFill>
                <a:latin typeface="Arial" charset="0"/>
              </a:rPr>
              <a:t>: 13</a:t>
            </a:r>
          </a:p>
        </p:txBody>
      </p:sp>
    </p:spTree>
    <p:extLst>
      <p:ext uri="{BB962C8B-B14F-4D97-AF65-F5344CB8AC3E}">
        <p14:creationId xmlns:p14="http://schemas.microsoft.com/office/powerpoint/2010/main" val="2905092337"/>
      </p:ext>
    </p:extLst>
  </p:cSld>
  <p:clrMapOvr>
    <a:masterClrMapping/>
  </p:clrMapOvr>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3"/>
          <p:cNvSpPr>
            <a:spLocks noGrp="1" noChangeArrowheads="1"/>
          </p:cNvSpPr>
          <p:nvPr>
            <p:ph type="title"/>
          </p:nvPr>
        </p:nvSpPr>
        <p:spPr>
          <a:xfrm>
            <a:off x="827584" y="773832"/>
            <a:ext cx="8001000" cy="1143000"/>
          </a:xfrm>
        </p:spPr>
        <p:txBody>
          <a:bodyPr/>
          <a:lstStyle/>
          <a:p>
            <a:pPr defTabSz="912813" eaLnBrk="1" hangingPunct="1"/>
            <a:r>
              <a:rPr lang="pl-PL" sz="3400" dirty="0"/>
              <a:t>Uniwersytecka Studencka Poradnia Prawna </a:t>
            </a:r>
            <a:r>
              <a:rPr lang="pl-PL" sz="3400" dirty="0" err="1"/>
              <a:t>WPiA</a:t>
            </a:r>
            <a:r>
              <a:rPr lang="pl-PL" sz="3400" dirty="0"/>
              <a:t> UKSW w Warszawie </a:t>
            </a:r>
          </a:p>
        </p:txBody>
      </p:sp>
      <p:sp>
        <p:nvSpPr>
          <p:cNvPr id="6" name="pole tekstowe 5">
            <a:extLst>
              <a:ext uri="{FF2B5EF4-FFF2-40B4-BE49-F238E27FC236}">
                <a16:creationId xmlns:a16="http://schemas.microsoft.com/office/drawing/2014/main" id="{CFFC97C8-0763-E915-C035-D0CC0E765B00}"/>
              </a:ext>
            </a:extLst>
          </p:cNvPr>
          <p:cNvSpPr txBox="1"/>
          <p:nvPr/>
        </p:nvSpPr>
        <p:spPr>
          <a:xfrm>
            <a:off x="755576" y="2644021"/>
            <a:ext cx="8388424" cy="3793346"/>
          </a:xfrm>
          <a:prstGeom prst="rect">
            <a:avLst/>
          </a:prstGeom>
          <a:noFill/>
        </p:spPr>
        <p:txBody>
          <a:bodyPr wrap="square">
            <a:spAutoFit/>
          </a:bodyPr>
          <a:lstStyle/>
          <a:p>
            <a:pPr defTabSz="912813">
              <a:spcBef>
                <a:spcPct val="50000"/>
              </a:spcBef>
              <a:defRPr/>
            </a:pPr>
            <a:r>
              <a:rPr lang="pl-PL" sz="1300" b="1" dirty="0">
                <a:solidFill>
                  <a:schemeClr val="accent5">
                    <a:lumMod val="25000"/>
                  </a:schemeClr>
                </a:solidFill>
                <a:latin typeface="+mn-lt"/>
              </a:rPr>
              <a:t>N</a:t>
            </a:r>
            <a:r>
              <a:rPr lang="pl-PL" sz="1300" b="1" dirty="0">
                <a:solidFill>
                  <a:schemeClr val="accent5">
                    <a:lumMod val="25000"/>
                  </a:schemeClr>
                </a:solidFill>
                <a:latin typeface="+mn-lt"/>
                <a:cs typeface="Times New Roman" pitchFamily="18" charset="0"/>
              </a:rPr>
              <a:t>ajwa</a:t>
            </a:r>
            <a:r>
              <a:rPr lang="pl-PL" sz="1300" b="1" dirty="0">
                <a:solidFill>
                  <a:schemeClr val="accent5">
                    <a:lumMod val="25000"/>
                  </a:schemeClr>
                </a:solidFill>
                <a:latin typeface="+mn-lt"/>
              </a:rPr>
              <a:t>ż</a:t>
            </a:r>
            <a:r>
              <a:rPr lang="pl-PL" sz="1300" b="1" dirty="0">
                <a:solidFill>
                  <a:schemeClr val="accent5">
                    <a:lumMod val="25000"/>
                  </a:schemeClr>
                </a:solidFill>
                <a:latin typeface="+mn-lt"/>
                <a:cs typeface="Times New Roman" pitchFamily="18" charset="0"/>
              </a:rPr>
              <a:t>niejsze osi</a:t>
            </a:r>
            <a:r>
              <a:rPr lang="pl-PL" sz="1300" b="1" dirty="0">
                <a:solidFill>
                  <a:schemeClr val="accent5">
                    <a:lumMod val="25000"/>
                  </a:schemeClr>
                </a:solidFill>
                <a:latin typeface="+mn-lt"/>
              </a:rPr>
              <a:t>ą</a:t>
            </a:r>
            <a:r>
              <a:rPr lang="pl-PL" sz="1300" b="1" dirty="0">
                <a:solidFill>
                  <a:schemeClr val="accent5">
                    <a:lumMod val="25000"/>
                  </a:schemeClr>
                </a:solidFill>
                <a:latin typeface="+mn-lt"/>
                <a:cs typeface="Times New Roman" pitchFamily="18" charset="0"/>
              </a:rPr>
              <a:t>gni</a:t>
            </a:r>
            <a:r>
              <a:rPr lang="pl-PL" sz="1300" b="1" dirty="0">
                <a:solidFill>
                  <a:schemeClr val="accent5">
                    <a:lumMod val="25000"/>
                  </a:schemeClr>
                </a:solidFill>
                <a:latin typeface="+mn-lt"/>
              </a:rPr>
              <a:t>ę</a:t>
            </a:r>
            <a:r>
              <a:rPr lang="pl-PL" sz="1300" b="1" dirty="0">
                <a:solidFill>
                  <a:schemeClr val="accent5">
                    <a:lumMod val="25000"/>
                  </a:schemeClr>
                </a:solidFill>
                <a:latin typeface="+mn-lt"/>
                <a:cs typeface="Times New Roman" pitchFamily="18" charset="0"/>
              </a:rPr>
              <a:t>cia i sukcesy Poradni:</a:t>
            </a:r>
            <a:r>
              <a:rPr lang="pl-PL" sz="1300" dirty="0">
                <a:solidFill>
                  <a:schemeClr val="accent5">
                    <a:lumMod val="25000"/>
                  </a:schemeClr>
                </a:solidFill>
                <a:latin typeface="+mn-lt"/>
              </a:rPr>
              <a:t> </a:t>
            </a:r>
          </a:p>
          <a:p>
            <a:pPr marL="285750" indent="-285750" defTabSz="912813">
              <a:spcBef>
                <a:spcPct val="50000"/>
              </a:spcBef>
              <a:buFont typeface="Wingdings" panose="05000000000000000000" pitchFamily="2" charset="2"/>
              <a:buChar char="§"/>
              <a:defRPr/>
            </a:pPr>
            <a:r>
              <a:rPr lang="pl-PL" sz="1300" dirty="0">
                <a:solidFill>
                  <a:schemeClr val="accent5">
                    <a:lumMod val="25000"/>
                  </a:schemeClr>
                </a:solidFill>
                <a:latin typeface="+mn-lt"/>
              </a:rPr>
              <a:t>Objęcie patronatem naukowym V Konferencji Naukowej „Współczesne problemy prawa zobowiązań”</a:t>
            </a:r>
          </a:p>
          <a:p>
            <a:pPr marL="285750" indent="-285750" defTabSz="912813">
              <a:spcBef>
                <a:spcPct val="50000"/>
              </a:spcBef>
              <a:buFont typeface="Wingdings" panose="05000000000000000000" pitchFamily="2" charset="2"/>
              <a:buChar char="§"/>
              <a:defRPr/>
            </a:pPr>
            <a:r>
              <a:rPr lang="pl-PL" sz="1300" dirty="0">
                <a:solidFill>
                  <a:schemeClr val="accent5">
                    <a:lumMod val="25000"/>
                  </a:schemeClr>
                </a:solidFill>
                <a:latin typeface="+mn-lt"/>
              </a:rPr>
              <a:t>Wystąpienia członków Poradni na ogólnopolskich konferencjach naukowych z zakresu: praw dziecka, prawa medycznego, prawa karnego oraz prawa konstytucyjnego</a:t>
            </a:r>
          </a:p>
          <a:p>
            <a:pPr marL="285750" indent="-285750" defTabSz="912813">
              <a:spcBef>
                <a:spcPct val="50000"/>
              </a:spcBef>
              <a:buFont typeface="Wingdings" panose="05000000000000000000" pitchFamily="2" charset="2"/>
              <a:buChar char="§"/>
              <a:defRPr/>
            </a:pPr>
            <a:r>
              <a:rPr lang="pl-PL" sz="1300" dirty="0">
                <a:solidFill>
                  <a:schemeClr val="accent5">
                    <a:lumMod val="25000"/>
                  </a:schemeClr>
                </a:solidFill>
                <a:latin typeface="+mn-lt"/>
              </a:rPr>
              <a:t>Współorganizowanie spotkań z prokuratorami Prokuratury Krajowej specjalizującymi się w zakresie przestępczości zorganizowanej oraz </a:t>
            </a:r>
            <a:r>
              <a:rPr lang="pl-PL" sz="1300" dirty="0" err="1">
                <a:solidFill>
                  <a:schemeClr val="accent5">
                    <a:lumMod val="25000"/>
                  </a:schemeClr>
                </a:solidFill>
                <a:latin typeface="+mn-lt"/>
              </a:rPr>
              <a:t>cyberbezpieczeństwa</a:t>
            </a:r>
            <a:endParaRPr lang="pl-PL" sz="1300" dirty="0">
              <a:solidFill>
                <a:schemeClr val="accent5">
                  <a:lumMod val="25000"/>
                </a:schemeClr>
              </a:solidFill>
              <a:latin typeface="+mn-lt"/>
            </a:endParaRPr>
          </a:p>
          <a:p>
            <a:pPr marL="285750" indent="-285750" defTabSz="912813">
              <a:spcBef>
                <a:spcPct val="50000"/>
              </a:spcBef>
              <a:buFont typeface="Wingdings" panose="05000000000000000000" pitchFamily="2" charset="2"/>
              <a:buChar char="§"/>
              <a:defRPr/>
            </a:pPr>
            <a:r>
              <a:rPr lang="pl-PL" sz="1300" dirty="0">
                <a:solidFill>
                  <a:schemeClr val="accent5">
                    <a:lumMod val="25000"/>
                  </a:schemeClr>
                </a:solidFill>
                <a:latin typeface="+mn-lt"/>
              </a:rPr>
              <a:t>Współorganizowanie spotkania z Moniką </a:t>
            </a:r>
            <a:r>
              <a:rPr lang="pl-PL" sz="1300" dirty="0" err="1">
                <a:solidFill>
                  <a:schemeClr val="accent5">
                    <a:lumMod val="25000"/>
                  </a:schemeClr>
                </a:solidFill>
                <a:latin typeface="+mn-lt"/>
              </a:rPr>
              <a:t>Horną</a:t>
            </a:r>
            <a:r>
              <a:rPr lang="pl-PL" sz="1300" dirty="0">
                <a:solidFill>
                  <a:schemeClr val="accent5">
                    <a:lumMod val="25000"/>
                  </a:schemeClr>
                </a:solidFill>
                <a:latin typeface="+mn-lt"/>
              </a:rPr>
              <a:t>-Cieślak – nową Rzeczniczką Praw Dziecka (założycielką Poradni)</a:t>
            </a:r>
          </a:p>
          <a:p>
            <a:pPr marL="285750" indent="-285750" defTabSz="912813">
              <a:spcBef>
                <a:spcPct val="50000"/>
              </a:spcBef>
              <a:buFont typeface="Wingdings" panose="05000000000000000000" pitchFamily="2" charset="2"/>
              <a:buChar char="§"/>
              <a:defRPr/>
            </a:pPr>
            <a:r>
              <a:rPr lang="pl-PL" sz="1300" dirty="0">
                <a:solidFill>
                  <a:schemeClr val="accent5">
                    <a:lumMod val="25000"/>
                  </a:schemeClr>
                </a:solidFill>
                <a:latin typeface="+mn-lt"/>
                <a:cs typeface="Times New Roman" pitchFamily="18" charset="0"/>
              </a:rPr>
              <a:t>Współpraca z uczelnianymi kołami naukowymi: Prawa Karnego Materialnego, Prawa Konstytucyjnego, Prawa Karnego Procesowego, Prawa Procesowego Cywilnego, Prawa Medycznego i Farmaceutycznego, Prawa Prywatnego, Interdyscyplinarnym Kołem Naukowym Prawa Korporacyjnego (udział w organizacji wydarzeń) </a:t>
            </a:r>
          </a:p>
          <a:p>
            <a:pPr marL="285750" indent="-285750" defTabSz="912813">
              <a:spcBef>
                <a:spcPct val="50000"/>
              </a:spcBef>
              <a:buFont typeface="Wingdings" panose="05000000000000000000" pitchFamily="2" charset="2"/>
              <a:buChar char="§"/>
              <a:defRPr/>
            </a:pPr>
            <a:r>
              <a:rPr lang="pl-PL" sz="1300" dirty="0">
                <a:solidFill>
                  <a:schemeClr val="accent5">
                    <a:lumMod val="25000"/>
                  </a:schemeClr>
                </a:solidFill>
                <a:latin typeface="+mn-lt"/>
                <a:cs typeface="Times New Roman" pitchFamily="18" charset="0"/>
              </a:rPr>
              <a:t>Współpraca z Zakładami Karnymi i Aresztami Śledczymi (m.in. Warszawa-Białołęka, Warszawa-Grochów, Barczewo, Olsztyn. Łowicz, </a:t>
            </a:r>
            <a:r>
              <a:rPr lang="pl-PL" sz="1300" dirty="0" err="1">
                <a:solidFill>
                  <a:schemeClr val="accent5">
                    <a:lumMod val="25000"/>
                  </a:schemeClr>
                </a:solidFill>
                <a:latin typeface="+mn-lt"/>
                <a:cs typeface="Times New Roman" pitchFamily="18" charset="0"/>
              </a:rPr>
              <a:t>Kamińsk</a:t>
            </a:r>
            <a:r>
              <a:rPr lang="pl-PL" sz="1300" dirty="0">
                <a:solidFill>
                  <a:schemeClr val="accent5">
                    <a:lumMod val="25000"/>
                  </a:schemeClr>
                </a:solidFill>
                <a:latin typeface="+mn-lt"/>
                <a:cs typeface="Times New Roman" pitchFamily="18" charset="0"/>
              </a:rPr>
              <a:t>) – wysyłanie ulotek i plakatów, przyjmowanie spraw osadzonych</a:t>
            </a:r>
          </a:p>
          <a:p>
            <a:pPr marL="285750" indent="-285750" defTabSz="912813">
              <a:spcBef>
                <a:spcPct val="50000"/>
              </a:spcBef>
              <a:buFont typeface="Wingdings" panose="05000000000000000000" pitchFamily="2" charset="2"/>
              <a:buChar char="§"/>
              <a:defRPr/>
            </a:pPr>
            <a:r>
              <a:rPr lang="pl-PL" sz="1300" dirty="0">
                <a:solidFill>
                  <a:schemeClr val="accent5">
                    <a:lumMod val="25000"/>
                  </a:schemeClr>
                </a:solidFill>
                <a:latin typeface="+mn-lt"/>
                <a:cs typeface="Times New Roman" pitchFamily="18" charset="0"/>
              </a:rPr>
              <a:t>Uzyskanie nagrody Diamentu UKSW dla najaktywniejszego koła naukowego na Uczelni</a:t>
            </a:r>
          </a:p>
        </p:txBody>
      </p:sp>
    </p:spTree>
    <p:extLst>
      <p:ext uri="{BB962C8B-B14F-4D97-AF65-F5344CB8AC3E}">
        <p14:creationId xmlns:p14="http://schemas.microsoft.com/office/powerpoint/2010/main" val="4284278102"/>
      </p:ext>
    </p:extLst>
  </p:cSld>
  <p:clrMapOvr>
    <a:masterClrMapping/>
  </p:clrMapOvr>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Wykres 1">
            <a:extLst>
              <a:ext uri="{FF2B5EF4-FFF2-40B4-BE49-F238E27FC236}">
                <a16:creationId xmlns:a16="http://schemas.microsoft.com/office/drawing/2014/main" id="{3561AD74-C7BF-6FEF-DDE8-AA34CBF1696B}"/>
              </a:ext>
            </a:extLst>
          </p:cNvPr>
          <p:cNvGraphicFramePr>
            <a:graphicFrameLocks/>
          </p:cNvGraphicFramePr>
          <p:nvPr/>
        </p:nvGraphicFramePr>
        <p:xfrm flipH="1" flipV="1">
          <a:off x="4788023" y="5647287"/>
          <a:ext cx="45719" cy="45719"/>
        </p:xfrm>
        <a:graphic>
          <a:graphicData uri="http://schemas.openxmlformats.org/drawingml/2006/chart">
            <c:chart xmlns:c="http://schemas.openxmlformats.org/drawingml/2006/chart" xmlns:r="http://schemas.openxmlformats.org/officeDocument/2006/relationships" r:id="rId2"/>
          </a:graphicData>
        </a:graphic>
      </p:graphicFrame>
      <p:sp>
        <p:nvSpPr>
          <p:cNvPr id="3" name="Prostokąt 2">
            <a:extLst>
              <a:ext uri="{FF2B5EF4-FFF2-40B4-BE49-F238E27FC236}">
                <a16:creationId xmlns:a16="http://schemas.microsoft.com/office/drawing/2014/main" id="{5910EC20-775B-697E-C43B-74238AEF119D}"/>
              </a:ext>
            </a:extLst>
          </p:cNvPr>
          <p:cNvSpPr/>
          <p:nvPr/>
        </p:nvSpPr>
        <p:spPr bwMode="auto">
          <a:xfrm>
            <a:off x="4788023" y="6597353"/>
            <a:ext cx="288034" cy="45720"/>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pl-PL" sz="1050" b="1" i="0" strike="noStrike" cap="none" normalizeH="0" baseline="0" dirty="0">
              <a:ln>
                <a:noFill/>
              </a:ln>
              <a:solidFill>
                <a:srgbClr val="000000"/>
              </a:solidFill>
              <a:effectLst/>
            </a:endParaRPr>
          </a:p>
        </p:txBody>
      </p:sp>
      <p:graphicFrame>
        <p:nvGraphicFramePr>
          <p:cNvPr id="6" name="Object 7">
            <a:extLst>
              <a:ext uri="{FF2B5EF4-FFF2-40B4-BE49-F238E27FC236}">
                <a16:creationId xmlns:a16="http://schemas.microsoft.com/office/drawing/2014/main" id="{6D5E76E0-8915-4FED-21F7-35CD3B52D9DB}"/>
              </a:ext>
            </a:extLst>
          </p:cNvPr>
          <p:cNvGraphicFramePr>
            <a:graphicFrameLocks noChangeAspect="1"/>
          </p:cNvGraphicFramePr>
          <p:nvPr>
            <p:extLst>
              <p:ext uri="{D42A27DB-BD31-4B8C-83A1-F6EECF244321}">
                <p14:modId xmlns:p14="http://schemas.microsoft.com/office/powerpoint/2010/main" val="1882110518"/>
              </p:ext>
            </p:extLst>
          </p:nvPr>
        </p:nvGraphicFramePr>
        <p:xfrm>
          <a:off x="874712" y="2633663"/>
          <a:ext cx="3193231" cy="304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Object 8">
            <a:extLst>
              <a:ext uri="{FF2B5EF4-FFF2-40B4-BE49-F238E27FC236}">
                <a16:creationId xmlns:a16="http://schemas.microsoft.com/office/drawing/2014/main" id="{A324F1C0-EE47-06BA-CF06-EE2A03DB3F1B}"/>
              </a:ext>
            </a:extLst>
          </p:cNvPr>
          <p:cNvGraphicFramePr>
            <a:graphicFrameLocks noChangeAspect="1"/>
          </p:cNvGraphicFramePr>
          <p:nvPr>
            <p:extLst>
              <p:ext uri="{D42A27DB-BD31-4B8C-83A1-F6EECF244321}">
                <p14:modId xmlns:p14="http://schemas.microsoft.com/office/powerpoint/2010/main" val="2000583197"/>
              </p:ext>
            </p:extLst>
          </p:nvPr>
        </p:nvGraphicFramePr>
        <p:xfrm>
          <a:off x="4932040" y="2650432"/>
          <a:ext cx="3600400" cy="3010593"/>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 Box 11">
            <a:extLst>
              <a:ext uri="{FF2B5EF4-FFF2-40B4-BE49-F238E27FC236}">
                <a16:creationId xmlns:a16="http://schemas.microsoft.com/office/drawing/2014/main" id="{46935703-2BAF-9FD6-0E0F-92A0DBBA7E24}"/>
              </a:ext>
            </a:extLst>
          </p:cNvPr>
          <p:cNvSpPr txBox="1">
            <a:spLocks noChangeArrowheads="1"/>
          </p:cNvSpPr>
          <p:nvPr/>
        </p:nvSpPr>
        <p:spPr bwMode="auto">
          <a:xfrm>
            <a:off x="6156771" y="3291681"/>
            <a:ext cx="1150937" cy="274637"/>
          </a:xfrm>
          <a:prstGeom prst="rect">
            <a:avLst/>
          </a:prstGeom>
          <a:noFill/>
          <a:ln w="9525">
            <a:noFill/>
            <a:miter lim="800000"/>
            <a:headEnd/>
            <a:tailEnd/>
          </a:ln>
        </p:spPr>
        <p:txBody>
          <a:bodyPr>
            <a:spAutoFit/>
          </a:bodyPr>
          <a:lstStyle/>
          <a:p>
            <a:pPr defTabSz="912813">
              <a:spcBef>
                <a:spcPct val="50000"/>
              </a:spcBef>
            </a:pPr>
            <a:r>
              <a:rPr lang="pl-PL" sz="1200" b="1" dirty="0">
                <a:latin typeface="Arial" charset="0"/>
              </a:rPr>
              <a:t>studenci</a:t>
            </a:r>
          </a:p>
        </p:txBody>
      </p:sp>
      <p:sp>
        <p:nvSpPr>
          <p:cNvPr id="5" name="Text Box 12">
            <a:extLst>
              <a:ext uri="{FF2B5EF4-FFF2-40B4-BE49-F238E27FC236}">
                <a16:creationId xmlns:a16="http://schemas.microsoft.com/office/drawing/2014/main" id="{1A1A7F08-1768-6338-FC17-83B283B6F744}"/>
              </a:ext>
            </a:extLst>
          </p:cNvPr>
          <p:cNvSpPr txBox="1">
            <a:spLocks noChangeArrowheads="1"/>
          </p:cNvSpPr>
          <p:nvPr/>
        </p:nvSpPr>
        <p:spPr bwMode="auto">
          <a:xfrm>
            <a:off x="4788023" y="4573640"/>
            <a:ext cx="1150938" cy="274638"/>
          </a:xfrm>
          <a:prstGeom prst="rect">
            <a:avLst/>
          </a:prstGeom>
          <a:noFill/>
          <a:ln w="9525">
            <a:noFill/>
            <a:miter lim="800000"/>
            <a:headEnd/>
            <a:tailEnd/>
          </a:ln>
        </p:spPr>
        <p:txBody>
          <a:bodyPr>
            <a:spAutoFit/>
          </a:bodyPr>
          <a:lstStyle/>
          <a:p>
            <a:pPr defTabSz="912813">
              <a:spcBef>
                <a:spcPct val="50000"/>
              </a:spcBef>
            </a:pPr>
            <a:r>
              <a:rPr lang="pl-PL" sz="1200" b="1" dirty="0">
                <a:latin typeface="Arial" charset="0"/>
              </a:rPr>
              <a:t>dydaktycy</a:t>
            </a:r>
          </a:p>
        </p:txBody>
      </p:sp>
      <p:sp>
        <p:nvSpPr>
          <p:cNvPr id="10" name="Text Box 13">
            <a:extLst>
              <a:ext uri="{FF2B5EF4-FFF2-40B4-BE49-F238E27FC236}">
                <a16:creationId xmlns:a16="http://schemas.microsoft.com/office/drawing/2014/main" id="{3CEDE9AC-EF98-108B-8B4C-C8FEEE408A8B}"/>
              </a:ext>
            </a:extLst>
          </p:cNvPr>
          <p:cNvSpPr txBox="1">
            <a:spLocks noChangeArrowheads="1"/>
          </p:cNvSpPr>
          <p:nvPr/>
        </p:nvSpPr>
        <p:spPr bwMode="auto">
          <a:xfrm>
            <a:off x="1115616" y="6021288"/>
            <a:ext cx="3095625" cy="630942"/>
          </a:xfrm>
          <a:prstGeom prst="rect">
            <a:avLst/>
          </a:prstGeom>
          <a:noFill/>
          <a:ln w="9525">
            <a:noFill/>
            <a:miter lim="800000"/>
            <a:headEnd/>
            <a:tailEnd/>
          </a:ln>
        </p:spPr>
        <p:txBody>
          <a:bodyPr wrap="square">
            <a:spAutoFit/>
          </a:bodyPr>
          <a:lstStyle/>
          <a:p>
            <a:pPr algn="ctr" defTabSz="912813">
              <a:spcBef>
                <a:spcPct val="50000"/>
              </a:spcBef>
            </a:pPr>
            <a:endParaRPr lang="pl-PL" sz="1400" b="1" dirty="0">
              <a:latin typeface="Arial" charset="0"/>
            </a:endParaRPr>
          </a:p>
          <a:p>
            <a:pPr algn="ctr" defTabSz="912813">
              <a:spcBef>
                <a:spcPct val="50000"/>
              </a:spcBef>
            </a:pPr>
            <a:r>
              <a:rPr lang="pl-PL" sz="1400" b="1" dirty="0">
                <a:latin typeface="Arial" charset="0"/>
              </a:rPr>
              <a:t>Liczba spraw w latach 2012-2024</a:t>
            </a:r>
          </a:p>
        </p:txBody>
      </p:sp>
      <p:sp>
        <p:nvSpPr>
          <p:cNvPr id="11" name="Text Box 14">
            <a:extLst>
              <a:ext uri="{FF2B5EF4-FFF2-40B4-BE49-F238E27FC236}">
                <a16:creationId xmlns:a16="http://schemas.microsoft.com/office/drawing/2014/main" id="{D75BA1B2-E90B-F02D-DE53-55C5B88E8A9D}"/>
              </a:ext>
            </a:extLst>
          </p:cNvPr>
          <p:cNvSpPr txBox="1">
            <a:spLocks noChangeArrowheads="1"/>
          </p:cNvSpPr>
          <p:nvPr/>
        </p:nvSpPr>
        <p:spPr bwMode="auto">
          <a:xfrm>
            <a:off x="5364088" y="5908450"/>
            <a:ext cx="3551311" cy="846386"/>
          </a:xfrm>
          <a:prstGeom prst="rect">
            <a:avLst/>
          </a:prstGeom>
          <a:noFill/>
          <a:ln w="9525">
            <a:noFill/>
            <a:miter lim="800000"/>
            <a:headEnd/>
            <a:tailEnd/>
          </a:ln>
        </p:spPr>
        <p:txBody>
          <a:bodyPr wrap="square">
            <a:spAutoFit/>
          </a:bodyPr>
          <a:lstStyle/>
          <a:p>
            <a:pPr algn="ctr" defTabSz="912813">
              <a:spcBef>
                <a:spcPct val="50000"/>
              </a:spcBef>
            </a:pPr>
            <a:endParaRPr lang="pl-PL" sz="1400" b="1" dirty="0">
              <a:latin typeface="Arial" charset="0"/>
            </a:endParaRPr>
          </a:p>
          <a:p>
            <a:pPr algn="ctr" defTabSz="912813">
              <a:spcBef>
                <a:spcPct val="50000"/>
              </a:spcBef>
            </a:pPr>
            <a:r>
              <a:rPr lang="pl-PL" sz="1400" b="1" dirty="0">
                <a:latin typeface="Arial" charset="0"/>
              </a:rPr>
              <a:t>Liczba studentów i </a:t>
            </a:r>
            <a:r>
              <a:rPr lang="pl-PL" sz="1400" b="1" dirty="0">
                <a:solidFill>
                  <a:schemeClr val="bg2"/>
                </a:solidFill>
                <a:latin typeface="Arial" charset="0"/>
              </a:rPr>
              <a:t>personelu dydaktycznego </a:t>
            </a:r>
            <a:r>
              <a:rPr lang="pl-PL" sz="1400" b="1" dirty="0">
                <a:latin typeface="Arial" charset="0"/>
              </a:rPr>
              <a:t>w latach 2012-2024</a:t>
            </a:r>
          </a:p>
        </p:txBody>
      </p:sp>
      <p:sp>
        <p:nvSpPr>
          <p:cNvPr id="14" name="Rectangle 3">
            <a:extLst>
              <a:ext uri="{FF2B5EF4-FFF2-40B4-BE49-F238E27FC236}">
                <a16:creationId xmlns:a16="http://schemas.microsoft.com/office/drawing/2014/main" id="{657300D7-EC39-49EE-4B04-EA00CE867CCD}"/>
              </a:ext>
            </a:extLst>
          </p:cNvPr>
          <p:cNvSpPr>
            <a:spLocks noGrp="1" noChangeArrowheads="1"/>
          </p:cNvSpPr>
          <p:nvPr>
            <p:ph type="title"/>
          </p:nvPr>
        </p:nvSpPr>
        <p:spPr>
          <a:xfrm>
            <a:off x="827584" y="773832"/>
            <a:ext cx="8001000" cy="1143000"/>
          </a:xfrm>
        </p:spPr>
        <p:txBody>
          <a:bodyPr/>
          <a:lstStyle/>
          <a:p>
            <a:pPr defTabSz="912813" eaLnBrk="1" hangingPunct="1"/>
            <a:r>
              <a:rPr lang="pl-PL" sz="3400" dirty="0"/>
              <a:t>Uniwersytecka Studencka Poradnia Prawna </a:t>
            </a:r>
            <a:r>
              <a:rPr lang="pl-PL" sz="3400" dirty="0" err="1"/>
              <a:t>WPiA</a:t>
            </a:r>
            <a:r>
              <a:rPr lang="pl-PL" sz="3400" dirty="0"/>
              <a:t> UKSW 2012-2024</a:t>
            </a:r>
          </a:p>
        </p:txBody>
      </p:sp>
    </p:spTree>
    <p:extLst>
      <p:ext uri="{BB962C8B-B14F-4D97-AF65-F5344CB8AC3E}">
        <p14:creationId xmlns:p14="http://schemas.microsoft.com/office/powerpoint/2010/main" val="3815317837"/>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D2F808-174B-5FA7-31E2-B47140618345}"/>
            </a:ext>
          </a:extLst>
        </p:cNvPr>
        <p:cNvGrpSpPr/>
        <p:nvPr/>
      </p:nvGrpSpPr>
      <p:grpSpPr>
        <a:xfrm>
          <a:off x="0" y="0"/>
          <a:ext cx="0" cy="0"/>
          <a:chOff x="0" y="0"/>
          <a:chExt cx="0" cy="0"/>
        </a:xfrm>
      </p:grpSpPr>
      <p:grpSp>
        <p:nvGrpSpPr>
          <p:cNvPr id="2" name="Group 210">
            <a:extLst>
              <a:ext uri="{FF2B5EF4-FFF2-40B4-BE49-F238E27FC236}">
                <a16:creationId xmlns:a16="http://schemas.microsoft.com/office/drawing/2014/main" id="{C10392D4-0EA3-D83C-BE1A-08836C55BE8C}"/>
              </a:ext>
            </a:extLst>
          </p:cNvPr>
          <p:cNvGrpSpPr>
            <a:grpSpLocks/>
          </p:cNvGrpSpPr>
          <p:nvPr/>
        </p:nvGrpSpPr>
        <p:grpSpPr bwMode="auto">
          <a:xfrm>
            <a:off x="746125" y="2687638"/>
            <a:ext cx="8578850" cy="4129088"/>
            <a:chOff x="470" y="1738"/>
            <a:chExt cx="5404" cy="2601"/>
          </a:xfrm>
        </p:grpSpPr>
        <p:sp useBgFill="1">
          <p:nvSpPr>
            <p:cNvPr id="4" name="Text Box 517">
              <a:extLst>
                <a:ext uri="{FF2B5EF4-FFF2-40B4-BE49-F238E27FC236}">
                  <a16:creationId xmlns:a16="http://schemas.microsoft.com/office/drawing/2014/main" id="{C1865C8A-54A6-064A-CB8B-8FA78EE5E218}"/>
                </a:ext>
              </a:extLst>
            </p:cNvPr>
            <p:cNvSpPr txBox="1">
              <a:spLocks noChangeArrowheads="1"/>
            </p:cNvSpPr>
            <p:nvPr/>
          </p:nvSpPr>
          <p:spPr bwMode="auto">
            <a:xfrm>
              <a:off x="3742" y="2750"/>
              <a:ext cx="2132" cy="814"/>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sz="2400">
                  <a:solidFill>
                    <a:schemeClr val="tx1"/>
                  </a:solidFill>
                  <a:latin typeface="Times New Roman" pitchFamily="18" charset="0"/>
                </a:defRPr>
              </a:lvl1pPr>
              <a:lvl2pPr marL="742950" indent="-285750" defTabSz="912813" eaLnBrk="0" hangingPunct="0">
                <a:defRPr sz="2400">
                  <a:solidFill>
                    <a:schemeClr val="tx1"/>
                  </a:solidFill>
                  <a:latin typeface="Times New Roman" pitchFamily="18" charset="0"/>
                </a:defRPr>
              </a:lvl2pPr>
              <a:lvl3pPr marL="1143000" indent="-228600" defTabSz="912813" eaLnBrk="0" hangingPunct="0">
                <a:defRPr sz="2400">
                  <a:solidFill>
                    <a:schemeClr val="tx1"/>
                  </a:solidFill>
                  <a:latin typeface="Times New Roman" pitchFamily="18" charset="0"/>
                </a:defRPr>
              </a:lvl3pPr>
              <a:lvl4pPr marL="1600200" indent="-228600" defTabSz="912813" eaLnBrk="0" hangingPunct="0">
                <a:defRPr sz="2400">
                  <a:solidFill>
                    <a:schemeClr val="tx1"/>
                  </a:solidFill>
                  <a:latin typeface="Times New Roman" pitchFamily="18" charset="0"/>
                </a:defRPr>
              </a:lvl4pPr>
              <a:lvl5pPr marL="2057400" indent="-228600" defTabSz="912813" eaLnBrk="0" hangingPunct="0">
                <a:defRPr sz="2400">
                  <a:solidFill>
                    <a:schemeClr val="tx1"/>
                  </a:solidFill>
                  <a:latin typeface="Times New Roman" pitchFamily="18" charset="0"/>
                </a:defRPr>
              </a:lvl5pPr>
              <a:lvl6pPr marL="2514600" indent="-228600" defTabSz="912813" eaLnBrk="0" fontAlgn="base" hangingPunct="0">
                <a:spcBef>
                  <a:spcPct val="0"/>
                </a:spcBef>
                <a:spcAft>
                  <a:spcPct val="0"/>
                </a:spcAft>
                <a:defRPr sz="2400">
                  <a:solidFill>
                    <a:schemeClr val="tx1"/>
                  </a:solidFill>
                  <a:latin typeface="Times New Roman" pitchFamily="18" charset="0"/>
                </a:defRPr>
              </a:lvl6pPr>
              <a:lvl7pPr marL="2971800" indent="-228600" defTabSz="912813" eaLnBrk="0" fontAlgn="base" hangingPunct="0">
                <a:spcBef>
                  <a:spcPct val="0"/>
                </a:spcBef>
                <a:spcAft>
                  <a:spcPct val="0"/>
                </a:spcAft>
                <a:defRPr sz="2400">
                  <a:solidFill>
                    <a:schemeClr val="tx1"/>
                  </a:solidFill>
                  <a:latin typeface="Times New Roman" pitchFamily="18" charset="0"/>
                </a:defRPr>
              </a:lvl7pPr>
              <a:lvl8pPr marL="3429000" indent="-228600" defTabSz="912813" eaLnBrk="0" fontAlgn="base" hangingPunct="0">
                <a:spcBef>
                  <a:spcPct val="0"/>
                </a:spcBef>
                <a:spcAft>
                  <a:spcPct val="0"/>
                </a:spcAft>
                <a:defRPr sz="2400">
                  <a:solidFill>
                    <a:schemeClr val="tx1"/>
                  </a:solidFill>
                  <a:latin typeface="Times New Roman" pitchFamily="18" charset="0"/>
                </a:defRPr>
              </a:lvl8pPr>
              <a:lvl9pPr marL="3886200" indent="-228600" defTabSz="912813"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pl-PL" altLang="pl-PL" dirty="0">
                  <a:solidFill>
                    <a:srgbClr val="003366"/>
                  </a:solidFill>
                  <a:latin typeface="Arial" charset="0"/>
                </a:rPr>
                <a:t>Rok akademicki 2012/2013</a:t>
              </a:r>
            </a:p>
            <a:p>
              <a:pPr eaLnBrk="1" hangingPunct="1">
                <a:spcBef>
                  <a:spcPct val="50000"/>
                </a:spcBef>
              </a:pPr>
              <a:r>
                <a:rPr lang="pl-PL" altLang="pl-PL" sz="2000" dirty="0">
                  <a:solidFill>
                    <a:srgbClr val="003366"/>
                  </a:solidFill>
                  <a:latin typeface="Arial" charset="0"/>
                </a:rPr>
                <a:t>25 poradni w 15 miastach</a:t>
              </a:r>
            </a:p>
          </p:txBody>
        </p:sp>
        <p:graphicFrame>
          <p:nvGraphicFramePr>
            <p:cNvPr id="5" name="Object 518">
              <a:extLst>
                <a:ext uri="{FF2B5EF4-FFF2-40B4-BE49-F238E27FC236}">
                  <a16:creationId xmlns:a16="http://schemas.microsoft.com/office/drawing/2014/main" id="{955512C7-4C68-D152-2F5F-88BBFA651E7F}"/>
                </a:ext>
              </a:extLst>
            </p:cNvPr>
            <p:cNvGraphicFramePr>
              <a:graphicFrameLocks noChangeAspect="1"/>
            </p:cNvGraphicFramePr>
            <p:nvPr/>
          </p:nvGraphicFramePr>
          <p:xfrm>
            <a:off x="538" y="1738"/>
            <a:ext cx="2695" cy="2601"/>
          </p:xfrm>
          <a:graphic>
            <a:graphicData uri="http://schemas.openxmlformats.org/presentationml/2006/ole">
              <mc:AlternateContent xmlns:mc="http://schemas.openxmlformats.org/markup-compatibility/2006">
                <mc:Choice xmlns:v="urn:schemas-microsoft-com:vml" Requires="v">
                  <p:oleObj name="Bitmap Image" r:id="rId2" imgW="4352381" imgH="4200000" progId="PBrush">
                    <p:embed/>
                  </p:oleObj>
                </mc:Choice>
                <mc:Fallback>
                  <p:oleObj name="Bitmap Image" r:id="rId2" imgW="4352381" imgH="4200000" progId="PBrush">
                    <p:embed/>
                    <p:pic>
                      <p:nvPicPr>
                        <p:cNvPr id="5" name="Object 5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 y="1738"/>
                          <a:ext cx="2695" cy="2601"/>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6" name="Picture 519" descr="logo-małe">
              <a:extLst>
                <a:ext uri="{FF2B5EF4-FFF2-40B4-BE49-F238E27FC236}">
                  <a16:creationId xmlns:a16="http://schemas.microsoft.com/office/drawing/2014/main" id="{69804C31-186F-8542-A7FA-87497442A60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68" y="2662"/>
              <a:ext cx="144"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20" descr="logo-małe">
              <a:extLst>
                <a:ext uri="{FF2B5EF4-FFF2-40B4-BE49-F238E27FC236}">
                  <a16:creationId xmlns:a16="http://schemas.microsoft.com/office/drawing/2014/main" id="{34BC6B2C-0072-DAFF-87B3-32E4974A2D2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6" y="2341"/>
              <a:ext cx="145"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21" descr="logo-małe">
              <a:extLst>
                <a:ext uri="{FF2B5EF4-FFF2-40B4-BE49-F238E27FC236}">
                  <a16:creationId xmlns:a16="http://schemas.microsoft.com/office/drawing/2014/main" id="{45FC24FE-348B-586B-8BD3-653D2E1523E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82" y="1943"/>
              <a:ext cx="145" cy="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22" descr="logo-małe">
              <a:extLst>
                <a:ext uri="{FF2B5EF4-FFF2-40B4-BE49-F238E27FC236}">
                  <a16:creationId xmlns:a16="http://schemas.microsoft.com/office/drawing/2014/main" id="{AA71284D-66F9-E0D9-3ACE-267A7F1D7AB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09" y="2478"/>
              <a:ext cx="145"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523" descr="logo-małe">
              <a:extLst>
                <a:ext uri="{FF2B5EF4-FFF2-40B4-BE49-F238E27FC236}">
                  <a16:creationId xmlns:a16="http://schemas.microsoft.com/office/drawing/2014/main" id="{B756AAE8-F8BD-6BB7-C19A-15CF74A63CD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45" y="2354"/>
              <a:ext cx="144"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524" descr="logo-małe">
              <a:extLst>
                <a:ext uri="{FF2B5EF4-FFF2-40B4-BE49-F238E27FC236}">
                  <a16:creationId xmlns:a16="http://schemas.microsoft.com/office/drawing/2014/main" id="{38C86495-C597-6F49-37BA-CBECB8C78C6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69" y="2354"/>
              <a:ext cx="144"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525" descr="logo-małe">
              <a:extLst>
                <a:ext uri="{FF2B5EF4-FFF2-40B4-BE49-F238E27FC236}">
                  <a16:creationId xmlns:a16="http://schemas.microsoft.com/office/drawing/2014/main" id="{0E050BDF-112E-76A4-0FE7-119D20C1C53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13" y="3258"/>
              <a:ext cx="144" cy="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26" descr="logo-małe">
              <a:extLst>
                <a:ext uri="{FF2B5EF4-FFF2-40B4-BE49-F238E27FC236}">
                  <a16:creationId xmlns:a16="http://schemas.microsoft.com/office/drawing/2014/main" id="{6DB2A491-341C-3373-D658-8725DB1FB5F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30" y="3784"/>
              <a:ext cx="144"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527" descr="logo-małe">
              <a:extLst>
                <a:ext uri="{FF2B5EF4-FFF2-40B4-BE49-F238E27FC236}">
                  <a16:creationId xmlns:a16="http://schemas.microsoft.com/office/drawing/2014/main" id="{0143C777-231B-2363-EBA0-7D5A2E1923E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05" y="3784"/>
              <a:ext cx="144"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528" descr="logo-małe">
              <a:extLst>
                <a:ext uri="{FF2B5EF4-FFF2-40B4-BE49-F238E27FC236}">
                  <a16:creationId xmlns:a16="http://schemas.microsoft.com/office/drawing/2014/main" id="{31FFC2F7-C406-7170-6135-A7F6A6E015C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54" y="3626"/>
              <a:ext cx="144"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529" descr="logo-małe">
              <a:extLst>
                <a:ext uri="{FF2B5EF4-FFF2-40B4-BE49-F238E27FC236}">
                  <a16:creationId xmlns:a16="http://schemas.microsoft.com/office/drawing/2014/main" id="{1B5D29EB-4D1E-79E7-9F16-136AE93BDB5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89" y="3424"/>
              <a:ext cx="144"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530" descr="logo-małe">
              <a:extLst>
                <a:ext uri="{FF2B5EF4-FFF2-40B4-BE49-F238E27FC236}">
                  <a16:creationId xmlns:a16="http://schemas.microsoft.com/office/drawing/2014/main" id="{0AD451C0-83CD-78ED-0984-EB3D699A3DE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86" y="3075"/>
              <a:ext cx="144"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531" descr="logo-małe">
              <a:extLst>
                <a:ext uri="{FF2B5EF4-FFF2-40B4-BE49-F238E27FC236}">
                  <a16:creationId xmlns:a16="http://schemas.microsoft.com/office/drawing/2014/main" id="{DC3CDD63-6757-38D5-AFB5-4062B73F97E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2" y="3256"/>
              <a:ext cx="144"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532" descr="logo-małe">
              <a:extLst>
                <a:ext uri="{FF2B5EF4-FFF2-40B4-BE49-F238E27FC236}">
                  <a16:creationId xmlns:a16="http://schemas.microsoft.com/office/drawing/2014/main" id="{DA1E8A1C-AF97-3580-13D6-C2276436848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89" y="3258"/>
              <a:ext cx="145" cy="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533" descr="logo-małe">
              <a:extLst>
                <a:ext uri="{FF2B5EF4-FFF2-40B4-BE49-F238E27FC236}">
                  <a16:creationId xmlns:a16="http://schemas.microsoft.com/office/drawing/2014/main" id="{7F7B2212-EF8D-0D3B-48CB-1CCE05078EC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5" y="2800"/>
              <a:ext cx="144"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Box 534">
              <a:extLst>
                <a:ext uri="{FF2B5EF4-FFF2-40B4-BE49-F238E27FC236}">
                  <a16:creationId xmlns:a16="http://schemas.microsoft.com/office/drawing/2014/main" id="{EE857A04-7E3D-AE7D-085F-DDA3BB450438}"/>
                </a:ext>
              </a:extLst>
            </p:cNvPr>
            <p:cNvSpPr txBox="1">
              <a:spLocks noChangeArrowheads="1"/>
            </p:cNvSpPr>
            <p:nvPr/>
          </p:nvSpPr>
          <p:spPr bwMode="auto">
            <a:xfrm>
              <a:off x="2582" y="2536"/>
              <a:ext cx="6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sz="2400">
                  <a:solidFill>
                    <a:schemeClr val="tx1"/>
                  </a:solidFill>
                  <a:latin typeface="Times New Roman" pitchFamily="18" charset="0"/>
                </a:defRPr>
              </a:lvl1pPr>
              <a:lvl2pPr marL="742950" indent="-285750" defTabSz="912813" eaLnBrk="0" hangingPunct="0">
                <a:defRPr sz="2400">
                  <a:solidFill>
                    <a:schemeClr val="tx1"/>
                  </a:solidFill>
                  <a:latin typeface="Times New Roman" pitchFamily="18" charset="0"/>
                </a:defRPr>
              </a:lvl2pPr>
              <a:lvl3pPr marL="1143000" indent="-228600" defTabSz="912813" eaLnBrk="0" hangingPunct="0">
                <a:defRPr sz="2400">
                  <a:solidFill>
                    <a:schemeClr val="tx1"/>
                  </a:solidFill>
                  <a:latin typeface="Times New Roman" pitchFamily="18" charset="0"/>
                </a:defRPr>
              </a:lvl3pPr>
              <a:lvl4pPr marL="1600200" indent="-228600" defTabSz="912813" eaLnBrk="0" hangingPunct="0">
                <a:defRPr sz="2400">
                  <a:solidFill>
                    <a:schemeClr val="tx1"/>
                  </a:solidFill>
                  <a:latin typeface="Times New Roman" pitchFamily="18" charset="0"/>
                </a:defRPr>
              </a:lvl4pPr>
              <a:lvl5pPr marL="2057400" indent="-228600" defTabSz="912813" eaLnBrk="0" hangingPunct="0">
                <a:defRPr sz="2400">
                  <a:solidFill>
                    <a:schemeClr val="tx1"/>
                  </a:solidFill>
                  <a:latin typeface="Times New Roman" pitchFamily="18" charset="0"/>
                </a:defRPr>
              </a:lvl5pPr>
              <a:lvl6pPr marL="2514600" indent="-228600" defTabSz="912813" eaLnBrk="0" fontAlgn="base" hangingPunct="0">
                <a:spcBef>
                  <a:spcPct val="0"/>
                </a:spcBef>
                <a:spcAft>
                  <a:spcPct val="0"/>
                </a:spcAft>
                <a:defRPr sz="2400">
                  <a:solidFill>
                    <a:schemeClr val="tx1"/>
                  </a:solidFill>
                  <a:latin typeface="Times New Roman" pitchFamily="18" charset="0"/>
                </a:defRPr>
              </a:lvl6pPr>
              <a:lvl7pPr marL="2971800" indent="-228600" defTabSz="912813" eaLnBrk="0" fontAlgn="base" hangingPunct="0">
                <a:spcBef>
                  <a:spcPct val="0"/>
                </a:spcBef>
                <a:spcAft>
                  <a:spcPct val="0"/>
                </a:spcAft>
                <a:defRPr sz="2400">
                  <a:solidFill>
                    <a:schemeClr val="tx1"/>
                  </a:solidFill>
                  <a:latin typeface="Times New Roman" pitchFamily="18" charset="0"/>
                </a:defRPr>
              </a:lvl7pPr>
              <a:lvl8pPr marL="3429000" indent="-228600" defTabSz="912813" eaLnBrk="0" fontAlgn="base" hangingPunct="0">
                <a:spcBef>
                  <a:spcPct val="0"/>
                </a:spcBef>
                <a:spcAft>
                  <a:spcPct val="0"/>
                </a:spcAft>
                <a:defRPr sz="2400">
                  <a:solidFill>
                    <a:schemeClr val="tx1"/>
                  </a:solidFill>
                  <a:latin typeface="Times New Roman" pitchFamily="18" charset="0"/>
                </a:defRPr>
              </a:lvl8pPr>
              <a:lvl9pPr marL="3886200" indent="-228600" defTabSz="912813"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pl-PL" altLang="pl-PL" sz="1200" b="1">
                  <a:solidFill>
                    <a:schemeClr val="bg1"/>
                  </a:solidFill>
                  <a:latin typeface="Arial" charset="0"/>
                </a:rPr>
                <a:t>Białystok</a:t>
              </a:r>
            </a:p>
          </p:txBody>
        </p:sp>
        <p:sp>
          <p:nvSpPr>
            <p:cNvPr id="22" name="Text Box 535">
              <a:extLst>
                <a:ext uri="{FF2B5EF4-FFF2-40B4-BE49-F238E27FC236}">
                  <a16:creationId xmlns:a16="http://schemas.microsoft.com/office/drawing/2014/main" id="{F68720F1-E2A7-BEC3-ED90-CBDFF7051C1C}"/>
                </a:ext>
              </a:extLst>
            </p:cNvPr>
            <p:cNvSpPr txBox="1">
              <a:spLocks noChangeArrowheads="1"/>
            </p:cNvSpPr>
            <p:nvPr/>
          </p:nvSpPr>
          <p:spPr bwMode="auto">
            <a:xfrm>
              <a:off x="2150" y="2939"/>
              <a:ext cx="6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sz="2400">
                  <a:solidFill>
                    <a:schemeClr val="tx1"/>
                  </a:solidFill>
                  <a:latin typeface="Times New Roman" pitchFamily="18" charset="0"/>
                </a:defRPr>
              </a:lvl1pPr>
              <a:lvl2pPr marL="742950" indent="-285750" defTabSz="912813" eaLnBrk="0" hangingPunct="0">
                <a:defRPr sz="2400">
                  <a:solidFill>
                    <a:schemeClr val="tx1"/>
                  </a:solidFill>
                  <a:latin typeface="Times New Roman" pitchFamily="18" charset="0"/>
                </a:defRPr>
              </a:lvl2pPr>
              <a:lvl3pPr marL="1143000" indent="-228600" defTabSz="912813" eaLnBrk="0" hangingPunct="0">
                <a:defRPr sz="2400">
                  <a:solidFill>
                    <a:schemeClr val="tx1"/>
                  </a:solidFill>
                  <a:latin typeface="Times New Roman" pitchFamily="18" charset="0"/>
                </a:defRPr>
              </a:lvl3pPr>
              <a:lvl4pPr marL="1600200" indent="-228600" defTabSz="912813" eaLnBrk="0" hangingPunct="0">
                <a:defRPr sz="2400">
                  <a:solidFill>
                    <a:schemeClr val="tx1"/>
                  </a:solidFill>
                  <a:latin typeface="Times New Roman" pitchFamily="18" charset="0"/>
                </a:defRPr>
              </a:lvl4pPr>
              <a:lvl5pPr marL="2057400" indent="-228600" defTabSz="912813" eaLnBrk="0" hangingPunct="0">
                <a:defRPr sz="2400">
                  <a:solidFill>
                    <a:schemeClr val="tx1"/>
                  </a:solidFill>
                  <a:latin typeface="Times New Roman" pitchFamily="18" charset="0"/>
                </a:defRPr>
              </a:lvl5pPr>
              <a:lvl6pPr marL="2514600" indent="-228600" defTabSz="912813" eaLnBrk="0" fontAlgn="base" hangingPunct="0">
                <a:spcBef>
                  <a:spcPct val="0"/>
                </a:spcBef>
                <a:spcAft>
                  <a:spcPct val="0"/>
                </a:spcAft>
                <a:defRPr sz="2400">
                  <a:solidFill>
                    <a:schemeClr val="tx1"/>
                  </a:solidFill>
                  <a:latin typeface="Times New Roman" pitchFamily="18" charset="0"/>
                </a:defRPr>
              </a:lvl6pPr>
              <a:lvl7pPr marL="2971800" indent="-228600" defTabSz="912813" eaLnBrk="0" fontAlgn="base" hangingPunct="0">
                <a:spcBef>
                  <a:spcPct val="0"/>
                </a:spcBef>
                <a:spcAft>
                  <a:spcPct val="0"/>
                </a:spcAft>
                <a:defRPr sz="2400">
                  <a:solidFill>
                    <a:schemeClr val="tx1"/>
                  </a:solidFill>
                  <a:latin typeface="Times New Roman" pitchFamily="18" charset="0"/>
                </a:defRPr>
              </a:lvl7pPr>
              <a:lvl8pPr marL="3429000" indent="-228600" defTabSz="912813" eaLnBrk="0" fontAlgn="base" hangingPunct="0">
                <a:spcBef>
                  <a:spcPct val="0"/>
                </a:spcBef>
                <a:spcAft>
                  <a:spcPct val="0"/>
                </a:spcAft>
                <a:defRPr sz="2400">
                  <a:solidFill>
                    <a:schemeClr val="tx1"/>
                  </a:solidFill>
                  <a:latin typeface="Times New Roman" pitchFamily="18" charset="0"/>
                </a:defRPr>
              </a:lvl8pPr>
              <a:lvl9pPr marL="3886200" indent="-228600" defTabSz="912813"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pl-PL" altLang="pl-PL" sz="1200" b="1">
                  <a:solidFill>
                    <a:schemeClr val="bg1"/>
                  </a:solidFill>
                  <a:latin typeface="Arial" charset="0"/>
                </a:rPr>
                <a:t>Warszawa</a:t>
              </a:r>
            </a:p>
          </p:txBody>
        </p:sp>
        <p:sp>
          <p:nvSpPr>
            <p:cNvPr id="23" name="Text Box 536">
              <a:extLst>
                <a:ext uri="{FF2B5EF4-FFF2-40B4-BE49-F238E27FC236}">
                  <a16:creationId xmlns:a16="http://schemas.microsoft.com/office/drawing/2014/main" id="{4275DC42-9CA3-4C6A-8FD2-71127FFEEAC1}"/>
                </a:ext>
              </a:extLst>
            </p:cNvPr>
            <p:cNvSpPr txBox="1">
              <a:spLocks noChangeArrowheads="1"/>
            </p:cNvSpPr>
            <p:nvPr/>
          </p:nvSpPr>
          <p:spPr bwMode="auto">
            <a:xfrm>
              <a:off x="2630" y="3448"/>
              <a:ext cx="6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sz="2400">
                  <a:solidFill>
                    <a:schemeClr val="tx1"/>
                  </a:solidFill>
                  <a:latin typeface="Times New Roman" pitchFamily="18" charset="0"/>
                </a:defRPr>
              </a:lvl1pPr>
              <a:lvl2pPr marL="742950" indent="-285750" defTabSz="912813" eaLnBrk="0" hangingPunct="0">
                <a:defRPr sz="2400">
                  <a:solidFill>
                    <a:schemeClr val="tx1"/>
                  </a:solidFill>
                  <a:latin typeface="Times New Roman" pitchFamily="18" charset="0"/>
                </a:defRPr>
              </a:lvl2pPr>
              <a:lvl3pPr marL="1143000" indent="-228600" defTabSz="912813" eaLnBrk="0" hangingPunct="0">
                <a:defRPr sz="2400">
                  <a:solidFill>
                    <a:schemeClr val="tx1"/>
                  </a:solidFill>
                  <a:latin typeface="Times New Roman" pitchFamily="18" charset="0"/>
                </a:defRPr>
              </a:lvl3pPr>
              <a:lvl4pPr marL="1600200" indent="-228600" defTabSz="912813" eaLnBrk="0" hangingPunct="0">
                <a:defRPr sz="2400">
                  <a:solidFill>
                    <a:schemeClr val="tx1"/>
                  </a:solidFill>
                  <a:latin typeface="Times New Roman" pitchFamily="18" charset="0"/>
                </a:defRPr>
              </a:lvl4pPr>
              <a:lvl5pPr marL="2057400" indent="-228600" defTabSz="912813" eaLnBrk="0" hangingPunct="0">
                <a:defRPr sz="2400">
                  <a:solidFill>
                    <a:schemeClr val="tx1"/>
                  </a:solidFill>
                  <a:latin typeface="Times New Roman" pitchFamily="18" charset="0"/>
                </a:defRPr>
              </a:lvl5pPr>
              <a:lvl6pPr marL="2514600" indent="-228600" defTabSz="912813" eaLnBrk="0" fontAlgn="base" hangingPunct="0">
                <a:spcBef>
                  <a:spcPct val="0"/>
                </a:spcBef>
                <a:spcAft>
                  <a:spcPct val="0"/>
                </a:spcAft>
                <a:defRPr sz="2400">
                  <a:solidFill>
                    <a:schemeClr val="tx1"/>
                  </a:solidFill>
                  <a:latin typeface="Times New Roman" pitchFamily="18" charset="0"/>
                </a:defRPr>
              </a:lvl6pPr>
              <a:lvl7pPr marL="2971800" indent="-228600" defTabSz="912813" eaLnBrk="0" fontAlgn="base" hangingPunct="0">
                <a:spcBef>
                  <a:spcPct val="0"/>
                </a:spcBef>
                <a:spcAft>
                  <a:spcPct val="0"/>
                </a:spcAft>
                <a:defRPr sz="2400">
                  <a:solidFill>
                    <a:schemeClr val="tx1"/>
                  </a:solidFill>
                  <a:latin typeface="Times New Roman" pitchFamily="18" charset="0"/>
                </a:defRPr>
              </a:lvl7pPr>
              <a:lvl8pPr marL="3429000" indent="-228600" defTabSz="912813" eaLnBrk="0" fontAlgn="base" hangingPunct="0">
                <a:spcBef>
                  <a:spcPct val="0"/>
                </a:spcBef>
                <a:spcAft>
                  <a:spcPct val="0"/>
                </a:spcAft>
                <a:defRPr sz="2400">
                  <a:solidFill>
                    <a:schemeClr val="tx1"/>
                  </a:solidFill>
                  <a:latin typeface="Times New Roman" pitchFamily="18" charset="0"/>
                </a:defRPr>
              </a:lvl8pPr>
              <a:lvl9pPr marL="3886200" indent="-228600" defTabSz="912813"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pl-PL" altLang="pl-PL" sz="1200" b="1">
                  <a:solidFill>
                    <a:schemeClr val="bg1"/>
                  </a:solidFill>
                  <a:latin typeface="Arial" charset="0"/>
                </a:rPr>
                <a:t>Lublin</a:t>
              </a:r>
            </a:p>
          </p:txBody>
        </p:sp>
        <p:sp>
          <p:nvSpPr>
            <p:cNvPr id="24" name="Text Box 537">
              <a:extLst>
                <a:ext uri="{FF2B5EF4-FFF2-40B4-BE49-F238E27FC236}">
                  <a16:creationId xmlns:a16="http://schemas.microsoft.com/office/drawing/2014/main" id="{8261BD51-0F52-2791-C10A-1114DB0CE141}"/>
                </a:ext>
              </a:extLst>
            </p:cNvPr>
            <p:cNvSpPr txBox="1">
              <a:spLocks noChangeArrowheads="1"/>
            </p:cNvSpPr>
            <p:nvPr/>
          </p:nvSpPr>
          <p:spPr bwMode="auto">
            <a:xfrm>
              <a:off x="2342" y="3947"/>
              <a:ext cx="6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sz="2400">
                  <a:solidFill>
                    <a:schemeClr val="tx1"/>
                  </a:solidFill>
                  <a:latin typeface="Times New Roman" pitchFamily="18" charset="0"/>
                </a:defRPr>
              </a:lvl1pPr>
              <a:lvl2pPr marL="742950" indent="-285750" defTabSz="912813" eaLnBrk="0" hangingPunct="0">
                <a:defRPr sz="2400">
                  <a:solidFill>
                    <a:schemeClr val="tx1"/>
                  </a:solidFill>
                  <a:latin typeface="Times New Roman" pitchFamily="18" charset="0"/>
                </a:defRPr>
              </a:lvl2pPr>
              <a:lvl3pPr marL="1143000" indent="-228600" defTabSz="912813" eaLnBrk="0" hangingPunct="0">
                <a:defRPr sz="2400">
                  <a:solidFill>
                    <a:schemeClr val="tx1"/>
                  </a:solidFill>
                  <a:latin typeface="Times New Roman" pitchFamily="18" charset="0"/>
                </a:defRPr>
              </a:lvl3pPr>
              <a:lvl4pPr marL="1600200" indent="-228600" defTabSz="912813" eaLnBrk="0" hangingPunct="0">
                <a:defRPr sz="2400">
                  <a:solidFill>
                    <a:schemeClr val="tx1"/>
                  </a:solidFill>
                  <a:latin typeface="Times New Roman" pitchFamily="18" charset="0"/>
                </a:defRPr>
              </a:lvl4pPr>
              <a:lvl5pPr marL="2057400" indent="-228600" defTabSz="912813" eaLnBrk="0" hangingPunct="0">
                <a:defRPr sz="2400">
                  <a:solidFill>
                    <a:schemeClr val="tx1"/>
                  </a:solidFill>
                  <a:latin typeface="Times New Roman" pitchFamily="18" charset="0"/>
                </a:defRPr>
              </a:lvl5pPr>
              <a:lvl6pPr marL="2514600" indent="-228600" defTabSz="912813" eaLnBrk="0" fontAlgn="base" hangingPunct="0">
                <a:spcBef>
                  <a:spcPct val="0"/>
                </a:spcBef>
                <a:spcAft>
                  <a:spcPct val="0"/>
                </a:spcAft>
                <a:defRPr sz="2400">
                  <a:solidFill>
                    <a:schemeClr val="tx1"/>
                  </a:solidFill>
                  <a:latin typeface="Times New Roman" pitchFamily="18" charset="0"/>
                </a:defRPr>
              </a:lvl6pPr>
              <a:lvl7pPr marL="2971800" indent="-228600" defTabSz="912813" eaLnBrk="0" fontAlgn="base" hangingPunct="0">
                <a:spcBef>
                  <a:spcPct val="0"/>
                </a:spcBef>
                <a:spcAft>
                  <a:spcPct val="0"/>
                </a:spcAft>
                <a:defRPr sz="2400">
                  <a:solidFill>
                    <a:schemeClr val="tx1"/>
                  </a:solidFill>
                  <a:latin typeface="Times New Roman" pitchFamily="18" charset="0"/>
                </a:defRPr>
              </a:lvl7pPr>
              <a:lvl8pPr marL="3429000" indent="-228600" defTabSz="912813" eaLnBrk="0" fontAlgn="base" hangingPunct="0">
                <a:spcBef>
                  <a:spcPct val="0"/>
                </a:spcBef>
                <a:spcAft>
                  <a:spcPct val="0"/>
                </a:spcAft>
                <a:defRPr sz="2400">
                  <a:solidFill>
                    <a:schemeClr val="tx1"/>
                  </a:solidFill>
                  <a:latin typeface="Times New Roman" pitchFamily="18" charset="0"/>
                </a:defRPr>
              </a:lvl8pPr>
              <a:lvl9pPr marL="3886200" indent="-228600" defTabSz="912813"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pl-PL" altLang="pl-PL" sz="1200" b="1">
                  <a:solidFill>
                    <a:schemeClr val="bg1"/>
                  </a:solidFill>
                  <a:latin typeface="Arial" charset="0"/>
                </a:rPr>
                <a:t>Rzeszów</a:t>
              </a:r>
            </a:p>
          </p:txBody>
        </p:sp>
        <p:sp>
          <p:nvSpPr>
            <p:cNvPr id="25" name="Text Box 538">
              <a:extLst>
                <a:ext uri="{FF2B5EF4-FFF2-40B4-BE49-F238E27FC236}">
                  <a16:creationId xmlns:a16="http://schemas.microsoft.com/office/drawing/2014/main" id="{24A7BF83-3369-1ED8-36FA-E7D474675D17}"/>
                </a:ext>
              </a:extLst>
            </p:cNvPr>
            <p:cNvSpPr txBox="1">
              <a:spLocks noChangeArrowheads="1"/>
            </p:cNvSpPr>
            <p:nvPr/>
          </p:nvSpPr>
          <p:spPr bwMode="auto">
            <a:xfrm>
              <a:off x="1862" y="3947"/>
              <a:ext cx="6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sz="2400">
                  <a:solidFill>
                    <a:schemeClr val="tx1"/>
                  </a:solidFill>
                  <a:latin typeface="Times New Roman" pitchFamily="18" charset="0"/>
                </a:defRPr>
              </a:lvl1pPr>
              <a:lvl2pPr marL="742950" indent="-285750" defTabSz="912813" eaLnBrk="0" hangingPunct="0">
                <a:defRPr sz="2400">
                  <a:solidFill>
                    <a:schemeClr val="tx1"/>
                  </a:solidFill>
                  <a:latin typeface="Times New Roman" pitchFamily="18" charset="0"/>
                </a:defRPr>
              </a:lvl2pPr>
              <a:lvl3pPr marL="1143000" indent="-228600" defTabSz="912813" eaLnBrk="0" hangingPunct="0">
                <a:defRPr sz="2400">
                  <a:solidFill>
                    <a:schemeClr val="tx1"/>
                  </a:solidFill>
                  <a:latin typeface="Times New Roman" pitchFamily="18" charset="0"/>
                </a:defRPr>
              </a:lvl3pPr>
              <a:lvl4pPr marL="1600200" indent="-228600" defTabSz="912813" eaLnBrk="0" hangingPunct="0">
                <a:defRPr sz="2400">
                  <a:solidFill>
                    <a:schemeClr val="tx1"/>
                  </a:solidFill>
                  <a:latin typeface="Times New Roman" pitchFamily="18" charset="0"/>
                </a:defRPr>
              </a:lvl4pPr>
              <a:lvl5pPr marL="2057400" indent="-228600" defTabSz="912813" eaLnBrk="0" hangingPunct="0">
                <a:defRPr sz="2400">
                  <a:solidFill>
                    <a:schemeClr val="tx1"/>
                  </a:solidFill>
                  <a:latin typeface="Times New Roman" pitchFamily="18" charset="0"/>
                </a:defRPr>
              </a:lvl5pPr>
              <a:lvl6pPr marL="2514600" indent="-228600" defTabSz="912813" eaLnBrk="0" fontAlgn="base" hangingPunct="0">
                <a:spcBef>
                  <a:spcPct val="0"/>
                </a:spcBef>
                <a:spcAft>
                  <a:spcPct val="0"/>
                </a:spcAft>
                <a:defRPr sz="2400">
                  <a:solidFill>
                    <a:schemeClr val="tx1"/>
                  </a:solidFill>
                  <a:latin typeface="Times New Roman" pitchFamily="18" charset="0"/>
                </a:defRPr>
              </a:lvl6pPr>
              <a:lvl7pPr marL="2971800" indent="-228600" defTabSz="912813" eaLnBrk="0" fontAlgn="base" hangingPunct="0">
                <a:spcBef>
                  <a:spcPct val="0"/>
                </a:spcBef>
                <a:spcAft>
                  <a:spcPct val="0"/>
                </a:spcAft>
                <a:defRPr sz="2400">
                  <a:solidFill>
                    <a:schemeClr val="tx1"/>
                  </a:solidFill>
                  <a:latin typeface="Times New Roman" pitchFamily="18" charset="0"/>
                </a:defRPr>
              </a:lvl7pPr>
              <a:lvl8pPr marL="3429000" indent="-228600" defTabSz="912813" eaLnBrk="0" fontAlgn="base" hangingPunct="0">
                <a:spcBef>
                  <a:spcPct val="0"/>
                </a:spcBef>
                <a:spcAft>
                  <a:spcPct val="0"/>
                </a:spcAft>
                <a:defRPr sz="2400">
                  <a:solidFill>
                    <a:schemeClr val="tx1"/>
                  </a:solidFill>
                  <a:latin typeface="Times New Roman" pitchFamily="18" charset="0"/>
                </a:defRPr>
              </a:lvl8pPr>
              <a:lvl9pPr marL="3886200" indent="-228600" defTabSz="912813"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pl-PL" altLang="pl-PL" sz="1200" b="1">
                  <a:solidFill>
                    <a:schemeClr val="bg1"/>
                  </a:solidFill>
                  <a:latin typeface="Arial" charset="0"/>
                </a:rPr>
                <a:t>Kraków</a:t>
              </a:r>
            </a:p>
          </p:txBody>
        </p:sp>
        <p:sp>
          <p:nvSpPr>
            <p:cNvPr id="26" name="Text Box 539">
              <a:extLst>
                <a:ext uri="{FF2B5EF4-FFF2-40B4-BE49-F238E27FC236}">
                  <a16:creationId xmlns:a16="http://schemas.microsoft.com/office/drawing/2014/main" id="{0B14D1B2-78D6-616E-C5BC-0EF94A7399B3}"/>
                </a:ext>
              </a:extLst>
            </p:cNvPr>
            <p:cNvSpPr txBox="1">
              <a:spLocks noChangeArrowheads="1"/>
            </p:cNvSpPr>
            <p:nvPr/>
          </p:nvSpPr>
          <p:spPr bwMode="auto">
            <a:xfrm>
              <a:off x="1526" y="3784"/>
              <a:ext cx="6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sz="2400">
                  <a:solidFill>
                    <a:schemeClr val="tx1"/>
                  </a:solidFill>
                  <a:latin typeface="Times New Roman" pitchFamily="18" charset="0"/>
                </a:defRPr>
              </a:lvl1pPr>
              <a:lvl2pPr marL="742950" indent="-285750" defTabSz="912813" eaLnBrk="0" hangingPunct="0">
                <a:defRPr sz="2400">
                  <a:solidFill>
                    <a:schemeClr val="tx1"/>
                  </a:solidFill>
                  <a:latin typeface="Times New Roman" pitchFamily="18" charset="0"/>
                </a:defRPr>
              </a:lvl2pPr>
              <a:lvl3pPr marL="1143000" indent="-228600" defTabSz="912813" eaLnBrk="0" hangingPunct="0">
                <a:defRPr sz="2400">
                  <a:solidFill>
                    <a:schemeClr val="tx1"/>
                  </a:solidFill>
                  <a:latin typeface="Times New Roman" pitchFamily="18" charset="0"/>
                </a:defRPr>
              </a:lvl3pPr>
              <a:lvl4pPr marL="1600200" indent="-228600" defTabSz="912813" eaLnBrk="0" hangingPunct="0">
                <a:defRPr sz="2400">
                  <a:solidFill>
                    <a:schemeClr val="tx1"/>
                  </a:solidFill>
                  <a:latin typeface="Times New Roman" pitchFamily="18" charset="0"/>
                </a:defRPr>
              </a:lvl4pPr>
              <a:lvl5pPr marL="2057400" indent="-228600" defTabSz="912813" eaLnBrk="0" hangingPunct="0">
                <a:defRPr sz="2400">
                  <a:solidFill>
                    <a:schemeClr val="tx1"/>
                  </a:solidFill>
                  <a:latin typeface="Times New Roman" pitchFamily="18" charset="0"/>
                </a:defRPr>
              </a:lvl5pPr>
              <a:lvl6pPr marL="2514600" indent="-228600" defTabSz="912813" eaLnBrk="0" fontAlgn="base" hangingPunct="0">
                <a:spcBef>
                  <a:spcPct val="0"/>
                </a:spcBef>
                <a:spcAft>
                  <a:spcPct val="0"/>
                </a:spcAft>
                <a:defRPr sz="2400">
                  <a:solidFill>
                    <a:schemeClr val="tx1"/>
                  </a:solidFill>
                  <a:latin typeface="Times New Roman" pitchFamily="18" charset="0"/>
                </a:defRPr>
              </a:lvl6pPr>
              <a:lvl7pPr marL="2971800" indent="-228600" defTabSz="912813" eaLnBrk="0" fontAlgn="base" hangingPunct="0">
                <a:spcBef>
                  <a:spcPct val="0"/>
                </a:spcBef>
                <a:spcAft>
                  <a:spcPct val="0"/>
                </a:spcAft>
                <a:defRPr sz="2400">
                  <a:solidFill>
                    <a:schemeClr val="tx1"/>
                  </a:solidFill>
                  <a:latin typeface="Times New Roman" pitchFamily="18" charset="0"/>
                </a:defRPr>
              </a:lvl7pPr>
              <a:lvl8pPr marL="3429000" indent="-228600" defTabSz="912813" eaLnBrk="0" fontAlgn="base" hangingPunct="0">
                <a:spcBef>
                  <a:spcPct val="0"/>
                </a:spcBef>
                <a:spcAft>
                  <a:spcPct val="0"/>
                </a:spcAft>
                <a:defRPr sz="2400">
                  <a:solidFill>
                    <a:schemeClr val="tx1"/>
                  </a:solidFill>
                  <a:latin typeface="Times New Roman" pitchFamily="18" charset="0"/>
                </a:defRPr>
              </a:lvl8pPr>
              <a:lvl9pPr marL="3886200" indent="-228600" defTabSz="912813"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pl-PL" altLang="pl-PL" sz="1200" b="1">
                  <a:solidFill>
                    <a:schemeClr val="bg1"/>
                  </a:solidFill>
                  <a:latin typeface="Arial" charset="0"/>
                </a:rPr>
                <a:t>Katowice</a:t>
              </a:r>
            </a:p>
          </p:txBody>
        </p:sp>
        <p:sp>
          <p:nvSpPr>
            <p:cNvPr id="27" name="Text Box 540">
              <a:extLst>
                <a:ext uri="{FF2B5EF4-FFF2-40B4-BE49-F238E27FC236}">
                  <a16:creationId xmlns:a16="http://schemas.microsoft.com/office/drawing/2014/main" id="{71D74550-51A0-D676-25BE-CC8F01735C23}"/>
                </a:ext>
              </a:extLst>
            </p:cNvPr>
            <p:cNvSpPr txBox="1">
              <a:spLocks noChangeArrowheads="1"/>
            </p:cNvSpPr>
            <p:nvPr/>
          </p:nvSpPr>
          <p:spPr bwMode="auto">
            <a:xfrm>
              <a:off x="1190" y="3592"/>
              <a:ext cx="6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sz="2400">
                  <a:solidFill>
                    <a:schemeClr val="tx1"/>
                  </a:solidFill>
                  <a:latin typeface="Times New Roman" pitchFamily="18" charset="0"/>
                </a:defRPr>
              </a:lvl1pPr>
              <a:lvl2pPr marL="742950" indent="-285750" defTabSz="912813" eaLnBrk="0" hangingPunct="0">
                <a:defRPr sz="2400">
                  <a:solidFill>
                    <a:schemeClr val="tx1"/>
                  </a:solidFill>
                  <a:latin typeface="Times New Roman" pitchFamily="18" charset="0"/>
                </a:defRPr>
              </a:lvl2pPr>
              <a:lvl3pPr marL="1143000" indent="-228600" defTabSz="912813" eaLnBrk="0" hangingPunct="0">
                <a:defRPr sz="2400">
                  <a:solidFill>
                    <a:schemeClr val="tx1"/>
                  </a:solidFill>
                  <a:latin typeface="Times New Roman" pitchFamily="18" charset="0"/>
                </a:defRPr>
              </a:lvl3pPr>
              <a:lvl4pPr marL="1600200" indent="-228600" defTabSz="912813" eaLnBrk="0" hangingPunct="0">
                <a:defRPr sz="2400">
                  <a:solidFill>
                    <a:schemeClr val="tx1"/>
                  </a:solidFill>
                  <a:latin typeface="Times New Roman" pitchFamily="18" charset="0"/>
                </a:defRPr>
              </a:lvl4pPr>
              <a:lvl5pPr marL="2057400" indent="-228600" defTabSz="912813" eaLnBrk="0" hangingPunct="0">
                <a:defRPr sz="2400">
                  <a:solidFill>
                    <a:schemeClr val="tx1"/>
                  </a:solidFill>
                  <a:latin typeface="Times New Roman" pitchFamily="18" charset="0"/>
                </a:defRPr>
              </a:lvl5pPr>
              <a:lvl6pPr marL="2514600" indent="-228600" defTabSz="912813" eaLnBrk="0" fontAlgn="base" hangingPunct="0">
                <a:spcBef>
                  <a:spcPct val="0"/>
                </a:spcBef>
                <a:spcAft>
                  <a:spcPct val="0"/>
                </a:spcAft>
                <a:defRPr sz="2400">
                  <a:solidFill>
                    <a:schemeClr val="tx1"/>
                  </a:solidFill>
                  <a:latin typeface="Times New Roman" pitchFamily="18" charset="0"/>
                </a:defRPr>
              </a:lvl6pPr>
              <a:lvl7pPr marL="2971800" indent="-228600" defTabSz="912813" eaLnBrk="0" fontAlgn="base" hangingPunct="0">
                <a:spcBef>
                  <a:spcPct val="0"/>
                </a:spcBef>
                <a:spcAft>
                  <a:spcPct val="0"/>
                </a:spcAft>
                <a:defRPr sz="2400">
                  <a:solidFill>
                    <a:schemeClr val="tx1"/>
                  </a:solidFill>
                  <a:latin typeface="Times New Roman" pitchFamily="18" charset="0"/>
                </a:defRPr>
              </a:lvl7pPr>
              <a:lvl8pPr marL="3429000" indent="-228600" defTabSz="912813" eaLnBrk="0" fontAlgn="base" hangingPunct="0">
                <a:spcBef>
                  <a:spcPct val="0"/>
                </a:spcBef>
                <a:spcAft>
                  <a:spcPct val="0"/>
                </a:spcAft>
                <a:defRPr sz="2400">
                  <a:solidFill>
                    <a:schemeClr val="tx1"/>
                  </a:solidFill>
                  <a:latin typeface="Times New Roman" pitchFamily="18" charset="0"/>
                </a:defRPr>
              </a:lvl8pPr>
              <a:lvl9pPr marL="3886200" indent="-228600" defTabSz="912813"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pl-PL" altLang="pl-PL" sz="1200" b="1">
                  <a:solidFill>
                    <a:schemeClr val="bg1"/>
                  </a:solidFill>
                  <a:latin typeface="Arial" charset="0"/>
                </a:rPr>
                <a:t>Opole</a:t>
              </a:r>
            </a:p>
          </p:txBody>
        </p:sp>
        <p:sp>
          <p:nvSpPr>
            <p:cNvPr id="28" name="Text Box 541">
              <a:extLst>
                <a:ext uri="{FF2B5EF4-FFF2-40B4-BE49-F238E27FC236}">
                  <a16:creationId xmlns:a16="http://schemas.microsoft.com/office/drawing/2014/main" id="{1F3A4D58-A0A5-37B7-2A95-4100DDA23E37}"/>
                </a:ext>
              </a:extLst>
            </p:cNvPr>
            <p:cNvSpPr txBox="1">
              <a:spLocks noChangeArrowheads="1"/>
            </p:cNvSpPr>
            <p:nvPr/>
          </p:nvSpPr>
          <p:spPr bwMode="auto">
            <a:xfrm>
              <a:off x="854" y="3419"/>
              <a:ext cx="6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sz="2400">
                  <a:solidFill>
                    <a:schemeClr val="tx1"/>
                  </a:solidFill>
                  <a:latin typeface="Times New Roman" pitchFamily="18" charset="0"/>
                </a:defRPr>
              </a:lvl1pPr>
              <a:lvl2pPr marL="742950" indent="-285750" defTabSz="912813" eaLnBrk="0" hangingPunct="0">
                <a:defRPr sz="2400">
                  <a:solidFill>
                    <a:schemeClr val="tx1"/>
                  </a:solidFill>
                  <a:latin typeface="Times New Roman" pitchFamily="18" charset="0"/>
                </a:defRPr>
              </a:lvl2pPr>
              <a:lvl3pPr marL="1143000" indent="-228600" defTabSz="912813" eaLnBrk="0" hangingPunct="0">
                <a:defRPr sz="2400">
                  <a:solidFill>
                    <a:schemeClr val="tx1"/>
                  </a:solidFill>
                  <a:latin typeface="Times New Roman" pitchFamily="18" charset="0"/>
                </a:defRPr>
              </a:lvl3pPr>
              <a:lvl4pPr marL="1600200" indent="-228600" defTabSz="912813" eaLnBrk="0" hangingPunct="0">
                <a:defRPr sz="2400">
                  <a:solidFill>
                    <a:schemeClr val="tx1"/>
                  </a:solidFill>
                  <a:latin typeface="Times New Roman" pitchFamily="18" charset="0"/>
                </a:defRPr>
              </a:lvl4pPr>
              <a:lvl5pPr marL="2057400" indent="-228600" defTabSz="912813" eaLnBrk="0" hangingPunct="0">
                <a:defRPr sz="2400">
                  <a:solidFill>
                    <a:schemeClr val="tx1"/>
                  </a:solidFill>
                  <a:latin typeface="Times New Roman" pitchFamily="18" charset="0"/>
                </a:defRPr>
              </a:lvl5pPr>
              <a:lvl6pPr marL="2514600" indent="-228600" defTabSz="912813" eaLnBrk="0" fontAlgn="base" hangingPunct="0">
                <a:spcBef>
                  <a:spcPct val="0"/>
                </a:spcBef>
                <a:spcAft>
                  <a:spcPct val="0"/>
                </a:spcAft>
                <a:defRPr sz="2400">
                  <a:solidFill>
                    <a:schemeClr val="tx1"/>
                  </a:solidFill>
                  <a:latin typeface="Times New Roman" pitchFamily="18" charset="0"/>
                </a:defRPr>
              </a:lvl6pPr>
              <a:lvl7pPr marL="2971800" indent="-228600" defTabSz="912813" eaLnBrk="0" fontAlgn="base" hangingPunct="0">
                <a:spcBef>
                  <a:spcPct val="0"/>
                </a:spcBef>
                <a:spcAft>
                  <a:spcPct val="0"/>
                </a:spcAft>
                <a:defRPr sz="2400">
                  <a:solidFill>
                    <a:schemeClr val="tx1"/>
                  </a:solidFill>
                  <a:latin typeface="Times New Roman" pitchFamily="18" charset="0"/>
                </a:defRPr>
              </a:lvl7pPr>
              <a:lvl8pPr marL="3429000" indent="-228600" defTabSz="912813" eaLnBrk="0" fontAlgn="base" hangingPunct="0">
                <a:spcBef>
                  <a:spcPct val="0"/>
                </a:spcBef>
                <a:spcAft>
                  <a:spcPct val="0"/>
                </a:spcAft>
                <a:defRPr sz="2400">
                  <a:solidFill>
                    <a:schemeClr val="tx1"/>
                  </a:solidFill>
                  <a:latin typeface="Times New Roman" pitchFamily="18" charset="0"/>
                </a:defRPr>
              </a:lvl8pPr>
              <a:lvl9pPr marL="3886200" indent="-228600" defTabSz="912813"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pl-PL" altLang="pl-PL" sz="1200" b="1">
                  <a:solidFill>
                    <a:schemeClr val="bg1"/>
                  </a:solidFill>
                  <a:latin typeface="Arial" charset="0"/>
                </a:rPr>
                <a:t>Wrocław</a:t>
              </a:r>
            </a:p>
          </p:txBody>
        </p:sp>
        <p:sp>
          <p:nvSpPr>
            <p:cNvPr id="29" name="Text Box 542">
              <a:extLst>
                <a:ext uri="{FF2B5EF4-FFF2-40B4-BE49-F238E27FC236}">
                  <a16:creationId xmlns:a16="http://schemas.microsoft.com/office/drawing/2014/main" id="{DDC3A450-68E8-D666-1E24-0A034A92B5A0}"/>
                </a:ext>
              </a:extLst>
            </p:cNvPr>
            <p:cNvSpPr txBox="1">
              <a:spLocks noChangeArrowheads="1"/>
            </p:cNvSpPr>
            <p:nvPr/>
          </p:nvSpPr>
          <p:spPr bwMode="auto">
            <a:xfrm>
              <a:off x="1622" y="3256"/>
              <a:ext cx="6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sz="2400">
                  <a:solidFill>
                    <a:schemeClr val="tx1"/>
                  </a:solidFill>
                  <a:latin typeface="Times New Roman" pitchFamily="18" charset="0"/>
                </a:defRPr>
              </a:lvl1pPr>
              <a:lvl2pPr marL="742950" indent="-285750" defTabSz="912813" eaLnBrk="0" hangingPunct="0">
                <a:defRPr sz="2400">
                  <a:solidFill>
                    <a:schemeClr val="tx1"/>
                  </a:solidFill>
                  <a:latin typeface="Times New Roman" pitchFamily="18" charset="0"/>
                </a:defRPr>
              </a:lvl2pPr>
              <a:lvl3pPr marL="1143000" indent="-228600" defTabSz="912813" eaLnBrk="0" hangingPunct="0">
                <a:defRPr sz="2400">
                  <a:solidFill>
                    <a:schemeClr val="tx1"/>
                  </a:solidFill>
                  <a:latin typeface="Times New Roman" pitchFamily="18" charset="0"/>
                </a:defRPr>
              </a:lvl3pPr>
              <a:lvl4pPr marL="1600200" indent="-228600" defTabSz="912813" eaLnBrk="0" hangingPunct="0">
                <a:defRPr sz="2400">
                  <a:solidFill>
                    <a:schemeClr val="tx1"/>
                  </a:solidFill>
                  <a:latin typeface="Times New Roman" pitchFamily="18" charset="0"/>
                </a:defRPr>
              </a:lvl4pPr>
              <a:lvl5pPr marL="2057400" indent="-228600" defTabSz="912813" eaLnBrk="0" hangingPunct="0">
                <a:defRPr sz="2400">
                  <a:solidFill>
                    <a:schemeClr val="tx1"/>
                  </a:solidFill>
                  <a:latin typeface="Times New Roman" pitchFamily="18" charset="0"/>
                </a:defRPr>
              </a:lvl5pPr>
              <a:lvl6pPr marL="2514600" indent="-228600" defTabSz="912813" eaLnBrk="0" fontAlgn="base" hangingPunct="0">
                <a:spcBef>
                  <a:spcPct val="0"/>
                </a:spcBef>
                <a:spcAft>
                  <a:spcPct val="0"/>
                </a:spcAft>
                <a:defRPr sz="2400">
                  <a:solidFill>
                    <a:schemeClr val="tx1"/>
                  </a:solidFill>
                  <a:latin typeface="Times New Roman" pitchFamily="18" charset="0"/>
                </a:defRPr>
              </a:lvl6pPr>
              <a:lvl7pPr marL="2971800" indent="-228600" defTabSz="912813" eaLnBrk="0" fontAlgn="base" hangingPunct="0">
                <a:spcBef>
                  <a:spcPct val="0"/>
                </a:spcBef>
                <a:spcAft>
                  <a:spcPct val="0"/>
                </a:spcAft>
                <a:defRPr sz="2400">
                  <a:solidFill>
                    <a:schemeClr val="tx1"/>
                  </a:solidFill>
                  <a:latin typeface="Times New Roman" pitchFamily="18" charset="0"/>
                </a:defRPr>
              </a:lvl7pPr>
              <a:lvl8pPr marL="3429000" indent="-228600" defTabSz="912813" eaLnBrk="0" fontAlgn="base" hangingPunct="0">
                <a:spcBef>
                  <a:spcPct val="0"/>
                </a:spcBef>
                <a:spcAft>
                  <a:spcPct val="0"/>
                </a:spcAft>
                <a:defRPr sz="2400">
                  <a:solidFill>
                    <a:schemeClr val="tx1"/>
                  </a:solidFill>
                  <a:latin typeface="Times New Roman" pitchFamily="18" charset="0"/>
                </a:defRPr>
              </a:lvl8pPr>
              <a:lvl9pPr marL="3886200" indent="-228600" defTabSz="912813"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pl-PL" altLang="pl-PL" sz="1200" b="1">
                  <a:solidFill>
                    <a:schemeClr val="bg1"/>
                  </a:solidFill>
                  <a:latin typeface="Arial" charset="0"/>
                </a:rPr>
                <a:t>Łódź</a:t>
              </a:r>
            </a:p>
          </p:txBody>
        </p:sp>
        <p:sp>
          <p:nvSpPr>
            <p:cNvPr id="30" name="Text Box 543">
              <a:extLst>
                <a:ext uri="{FF2B5EF4-FFF2-40B4-BE49-F238E27FC236}">
                  <a16:creationId xmlns:a16="http://schemas.microsoft.com/office/drawing/2014/main" id="{D11D6994-E239-DE71-6360-F524CEC08BF4}"/>
                </a:ext>
              </a:extLst>
            </p:cNvPr>
            <p:cNvSpPr txBox="1">
              <a:spLocks noChangeArrowheads="1"/>
            </p:cNvSpPr>
            <p:nvPr/>
          </p:nvSpPr>
          <p:spPr bwMode="auto">
            <a:xfrm>
              <a:off x="902" y="2824"/>
              <a:ext cx="6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sz="2400">
                  <a:solidFill>
                    <a:schemeClr val="tx1"/>
                  </a:solidFill>
                  <a:latin typeface="Times New Roman" pitchFamily="18" charset="0"/>
                </a:defRPr>
              </a:lvl1pPr>
              <a:lvl2pPr marL="742950" indent="-285750" defTabSz="912813" eaLnBrk="0" hangingPunct="0">
                <a:defRPr sz="2400">
                  <a:solidFill>
                    <a:schemeClr val="tx1"/>
                  </a:solidFill>
                  <a:latin typeface="Times New Roman" pitchFamily="18" charset="0"/>
                </a:defRPr>
              </a:lvl2pPr>
              <a:lvl3pPr marL="1143000" indent="-228600" defTabSz="912813" eaLnBrk="0" hangingPunct="0">
                <a:defRPr sz="2400">
                  <a:solidFill>
                    <a:schemeClr val="tx1"/>
                  </a:solidFill>
                  <a:latin typeface="Times New Roman" pitchFamily="18" charset="0"/>
                </a:defRPr>
              </a:lvl3pPr>
              <a:lvl4pPr marL="1600200" indent="-228600" defTabSz="912813" eaLnBrk="0" hangingPunct="0">
                <a:defRPr sz="2400">
                  <a:solidFill>
                    <a:schemeClr val="tx1"/>
                  </a:solidFill>
                  <a:latin typeface="Times New Roman" pitchFamily="18" charset="0"/>
                </a:defRPr>
              </a:lvl4pPr>
              <a:lvl5pPr marL="2057400" indent="-228600" defTabSz="912813" eaLnBrk="0" hangingPunct="0">
                <a:defRPr sz="2400">
                  <a:solidFill>
                    <a:schemeClr val="tx1"/>
                  </a:solidFill>
                  <a:latin typeface="Times New Roman" pitchFamily="18" charset="0"/>
                </a:defRPr>
              </a:lvl5pPr>
              <a:lvl6pPr marL="2514600" indent="-228600" defTabSz="912813" eaLnBrk="0" fontAlgn="base" hangingPunct="0">
                <a:spcBef>
                  <a:spcPct val="0"/>
                </a:spcBef>
                <a:spcAft>
                  <a:spcPct val="0"/>
                </a:spcAft>
                <a:defRPr sz="2400">
                  <a:solidFill>
                    <a:schemeClr val="tx1"/>
                  </a:solidFill>
                  <a:latin typeface="Times New Roman" pitchFamily="18" charset="0"/>
                </a:defRPr>
              </a:lvl6pPr>
              <a:lvl7pPr marL="2971800" indent="-228600" defTabSz="912813" eaLnBrk="0" fontAlgn="base" hangingPunct="0">
                <a:spcBef>
                  <a:spcPct val="0"/>
                </a:spcBef>
                <a:spcAft>
                  <a:spcPct val="0"/>
                </a:spcAft>
                <a:defRPr sz="2400">
                  <a:solidFill>
                    <a:schemeClr val="tx1"/>
                  </a:solidFill>
                  <a:latin typeface="Times New Roman" pitchFamily="18" charset="0"/>
                </a:defRPr>
              </a:lvl7pPr>
              <a:lvl8pPr marL="3429000" indent="-228600" defTabSz="912813" eaLnBrk="0" fontAlgn="base" hangingPunct="0">
                <a:spcBef>
                  <a:spcPct val="0"/>
                </a:spcBef>
                <a:spcAft>
                  <a:spcPct val="0"/>
                </a:spcAft>
                <a:defRPr sz="2400">
                  <a:solidFill>
                    <a:schemeClr val="tx1"/>
                  </a:solidFill>
                  <a:latin typeface="Times New Roman" pitchFamily="18" charset="0"/>
                </a:defRPr>
              </a:lvl8pPr>
              <a:lvl9pPr marL="3886200" indent="-228600" defTabSz="912813"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pl-PL" altLang="pl-PL" sz="1200" b="1">
                  <a:solidFill>
                    <a:schemeClr val="bg1"/>
                  </a:solidFill>
                  <a:latin typeface="Arial" charset="0"/>
                </a:rPr>
                <a:t>Poznań</a:t>
              </a:r>
            </a:p>
          </p:txBody>
        </p:sp>
        <p:sp>
          <p:nvSpPr>
            <p:cNvPr id="31" name="Text Box 544">
              <a:extLst>
                <a:ext uri="{FF2B5EF4-FFF2-40B4-BE49-F238E27FC236}">
                  <a16:creationId xmlns:a16="http://schemas.microsoft.com/office/drawing/2014/main" id="{B29E023B-4BD5-9A42-5371-727C1E8BCEC6}"/>
                </a:ext>
              </a:extLst>
            </p:cNvPr>
            <p:cNvSpPr txBox="1">
              <a:spLocks noChangeArrowheads="1"/>
            </p:cNvSpPr>
            <p:nvPr/>
          </p:nvSpPr>
          <p:spPr bwMode="auto">
            <a:xfrm>
              <a:off x="1430" y="2651"/>
              <a:ext cx="6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sz="2400">
                  <a:solidFill>
                    <a:schemeClr val="tx1"/>
                  </a:solidFill>
                  <a:latin typeface="Times New Roman" pitchFamily="18" charset="0"/>
                </a:defRPr>
              </a:lvl1pPr>
              <a:lvl2pPr marL="742950" indent="-285750" defTabSz="912813" eaLnBrk="0" hangingPunct="0">
                <a:defRPr sz="2400">
                  <a:solidFill>
                    <a:schemeClr val="tx1"/>
                  </a:solidFill>
                  <a:latin typeface="Times New Roman" pitchFamily="18" charset="0"/>
                </a:defRPr>
              </a:lvl2pPr>
              <a:lvl3pPr marL="1143000" indent="-228600" defTabSz="912813" eaLnBrk="0" hangingPunct="0">
                <a:defRPr sz="2400">
                  <a:solidFill>
                    <a:schemeClr val="tx1"/>
                  </a:solidFill>
                  <a:latin typeface="Times New Roman" pitchFamily="18" charset="0"/>
                </a:defRPr>
              </a:lvl3pPr>
              <a:lvl4pPr marL="1600200" indent="-228600" defTabSz="912813" eaLnBrk="0" hangingPunct="0">
                <a:defRPr sz="2400">
                  <a:solidFill>
                    <a:schemeClr val="tx1"/>
                  </a:solidFill>
                  <a:latin typeface="Times New Roman" pitchFamily="18" charset="0"/>
                </a:defRPr>
              </a:lvl4pPr>
              <a:lvl5pPr marL="2057400" indent="-228600" defTabSz="912813" eaLnBrk="0" hangingPunct="0">
                <a:defRPr sz="2400">
                  <a:solidFill>
                    <a:schemeClr val="tx1"/>
                  </a:solidFill>
                  <a:latin typeface="Times New Roman" pitchFamily="18" charset="0"/>
                </a:defRPr>
              </a:lvl5pPr>
              <a:lvl6pPr marL="2514600" indent="-228600" defTabSz="912813" eaLnBrk="0" fontAlgn="base" hangingPunct="0">
                <a:spcBef>
                  <a:spcPct val="0"/>
                </a:spcBef>
                <a:spcAft>
                  <a:spcPct val="0"/>
                </a:spcAft>
                <a:defRPr sz="2400">
                  <a:solidFill>
                    <a:schemeClr val="tx1"/>
                  </a:solidFill>
                  <a:latin typeface="Times New Roman" pitchFamily="18" charset="0"/>
                </a:defRPr>
              </a:lvl6pPr>
              <a:lvl7pPr marL="2971800" indent="-228600" defTabSz="912813" eaLnBrk="0" fontAlgn="base" hangingPunct="0">
                <a:spcBef>
                  <a:spcPct val="0"/>
                </a:spcBef>
                <a:spcAft>
                  <a:spcPct val="0"/>
                </a:spcAft>
                <a:defRPr sz="2400">
                  <a:solidFill>
                    <a:schemeClr val="tx1"/>
                  </a:solidFill>
                  <a:latin typeface="Times New Roman" pitchFamily="18" charset="0"/>
                </a:defRPr>
              </a:lvl7pPr>
              <a:lvl8pPr marL="3429000" indent="-228600" defTabSz="912813" eaLnBrk="0" fontAlgn="base" hangingPunct="0">
                <a:spcBef>
                  <a:spcPct val="0"/>
                </a:spcBef>
                <a:spcAft>
                  <a:spcPct val="0"/>
                </a:spcAft>
                <a:defRPr sz="2400">
                  <a:solidFill>
                    <a:schemeClr val="tx1"/>
                  </a:solidFill>
                  <a:latin typeface="Times New Roman" pitchFamily="18" charset="0"/>
                </a:defRPr>
              </a:lvl8pPr>
              <a:lvl9pPr marL="3886200" indent="-228600" defTabSz="912813"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pl-PL" altLang="pl-PL" sz="1200" b="1">
                  <a:solidFill>
                    <a:schemeClr val="bg1"/>
                  </a:solidFill>
                  <a:latin typeface="Arial" charset="0"/>
                </a:rPr>
                <a:t>Toruń</a:t>
              </a:r>
            </a:p>
          </p:txBody>
        </p:sp>
        <p:sp>
          <p:nvSpPr>
            <p:cNvPr id="32" name="Text Box 545">
              <a:extLst>
                <a:ext uri="{FF2B5EF4-FFF2-40B4-BE49-F238E27FC236}">
                  <a16:creationId xmlns:a16="http://schemas.microsoft.com/office/drawing/2014/main" id="{A20BEF97-1D86-34FD-4393-601A21D81617}"/>
                </a:ext>
              </a:extLst>
            </p:cNvPr>
            <p:cNvSpPr txBox="1">
              <a:spLocks noChangeArrowheads="1"/>
            </p:cNvSpPr>
            <p:nvPr/>
          </p:nvSpPr>
          <p:spPr bwMode="auto">
            <a:xfrm>
              <a:off x="1430" y="2104"/>
              <a:ext cx="6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sz="2400">
                  <a:solidFill>
                    <a:schemeClr val="tx1"/>
                  </a:solidFill>
                  <a:latin typeface="Times New Roman" pitchFamily="18" charset="0"/>
                </a:defRPr>
              </a:lvl1pPr>
              <a:lvl2pPr marL="742950" indent="-285750" defTabSz="912813" eaLnBrk="0" hangingPunct="0">
                <a:defRPr sz="2400">
                  <a:solidFill>
                    <a:schemeClr val="tx1"/>
                  </a:solidFill>
                  <a:latin typeface="Times New Roman" pitchFamily="18" charset="0"/>
                </a:defRPr>
              </a:lvl2pPr>
              <a:lvl3pPr marL="1143000" indent="-228600" defTabSz="912813" eaLnBrk="0" hangingPunct="0">
                <a:defRPr sz="2400">
                  <a:solidFill>
                    <a:schemeClr val="tx1"/>
                  </a:solidFill>
                  <a:latin typeface="Times New Roman" pitchFamily="18" charset="0"/>
                </a:defRPr>
              </a:lvl3pPr>
              <a:lvl4pPr marL="1600200" indent="-228600" defTabSz="912813" eaLnBrk="0" hangingPunct="0">
                <a:defRPr sz="2400">
                  <a:solidFill>
                    <a:schemeClr val="tx1"/>
                  </a:solidFill>
                  <a:latin typeface="Times New Roman" pitchFamily="18" charset="0"/>
                </a:defRPr>
              </a:lvl4pPr>
              <a:lvl5pPr marL="2057400" indent="-228600" defTabSz="912813" eaLnBrk="0" hangingPunct="0">
                <a:defRPr sz="2400">
                  <a:solidFill>
                    <a:schemeClr val="tx1"/>
                  </a:solidFill>
                  <a:latin typeface="Times New Roman" pitchFamily="18" charset="0"/>
                </a:defRPr>
              </a:lvl5pPr>
              <a:lvl6pPr marL="2514600" indent="-228600" defTabSz="912813" eaLnBrk="0" fontAlgn="base" hangingPunct="0">
                <a:spcBef>
                  <a:spcPct val="0"/>
                </a:spcBef>
                <a:spcAft>
                  <a:spcPct val="0"/>
                </a:spcAft>
                <a:defRPr sz="2400">
                  <a:solidFill>
                    <a:schemeClr val="tx1"/>
                  </a:solidFill>
                  <a:latin typeface="Times New Roman" pitchFamily="18" charset="0"/>
                </a:defRPr>
              </a:lvl6pPr>
              <a:lvl7pPr marL="2971800" indent="-228600" defTabSz="912813" eaLnBrk="0" fontAlgn="base" hangingPunct="0">
                <a:spcBef>
                  <a:spcPct val="0"/>
                </a:spcBef>
                <a:spcAft>
                  <a:spcPct val="0"/>
                </a:spcAft>
                <a:defRPr sz="2400">
                  <a:solidFill>
                    <a:schemeClr val="tx1"/>
                  </a:solidFill>
                  <a:latin typeface="Times New Roman" pitchFamily="18" charset="0"/>
                </a:defRPr>
              </a:lvl7pPr>
              <a:lvl8pPr marL="3429000" indent="-228600" defTabSz="912813" eaLnBrk="0" fontAlgn="base" hangingPunct="0">
                <a:spcBef>
                  <a:spcPct val="0"/>
                </a:spcBef>
                <a:spcAft>
                  <a:spcPct val="0"/>
                </a:spcAft>
                <a:defRPr sz="2400">
                  <a:solidFill>
                    <a:schemeClr val="tx1"/>
                  </a:solidFill>
                  <a:latin typeface="Times New Roman" pitchFamily="18" charset="0"/>
                </a:defRPr>
              </a:lvl8pPr>
              <a:lvl9pPr marL="3886200" indent="-228600" defTabSz="912813"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pl-PL" altLang="pl-PL" sz="1200" b="1">
                  <a:solidFill>
                    <a:schemeClr val="bg1"/>
                  </a:solidFill>
                  <a:latin typeface="Arial" charset="0"/>
                </a:rPr>
                <a:t>Gdańsk</a:t>
              </a:r>
            </a:p>
          </p:txBody>
        </p:sp>
        <p:sp>
          <p:nvSpPr>
            <p:cNvPr id="33" name="Text Box 546">
              <a:extLst>
                <a:ext uri="{FF2B5EF4-FFF2-40B4-BE49-F238E27FC236}">
                  <a16:creationId xmlns:a16="http://schemas.microsoft.com/office/drawing/2014/main" id="{25AA7D90-6616-D2E2-33EC-0546E7FDA12E}"/>
                </a:ext>
              </a:extLst>
            </p:cNvPr>
            <p:cNvSpPr txBox="1">
              <a:spLocks noChangeArrowheads="1"/>
            </p:cNvSpPr>
            <p:nvPr/>
          </p:nvSpPr>
          <p:spPr bwMode="auto">
            <a:xfrm>
              <a:off x="470" y="2507"/>
              <a:ext cx="6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sz="2400">
                  <a:solidFill>
                    <a:schemeClr val="tx1"/>
                  </a:solidFill>
                  <a:latin typeface="Times New Roman" pitchFamily="18" charset="0"/>
                </a:defRPr>
              </a:lvl1pPr>
              <a:lvl2pPr marL="742950" indent="-285750" defTabSz="912813" eaLnBrk="0" hangingPunct="0">
                <a:defRPr sz="2400">
                  <a:solidFill>
                    <a:schemeClr val="tx1"/>
                  </a:solidFill>
                  <a:latin typeface="Times New Roman" pitchFamily="18" charset="0"/>
                </a:defRPr>
              </a:lvl2pPr>
              <a:lvl3pPr marL="1143000" indent="-228600" defTabSz="912813" eaLnBrk="0" hangingPunct="0">
                <a:defRPr sz="2400">
                  <a:solidFill>
                    <a:schemeClr val="tx1"/>
                  </a:solidFill>
                  <a:latin typeface="Times New Roman" pitchFamily="18" charset="0"/>
                </a:defRPr>
              </a:lvl3pPr>
              <a:lvl4pPr marL="1600200" indent="-228600" defTabSz="912813" eaLnBrk="0" hangingPunct="0">
                <a:defRPr sz="2400">
                  <a:solidFill>
                    <a:schemeClr val="tx1"/>
                  </a:solidFill>
                  <a:latin typeface="Times New Roman" pitchFamily="18" charset="0"/>
                </a:defRPr>
              </a:lvl4pPr>
              <a:lvl5pPr marL="2057400" indent="-228600" defTabSz="912813" eaLnBrk="0" hangingPunct="0">
                <a:defRPr sz="2400">
                  <a:solidFill>
                    <a:schemeClr val="tx1"/>
                  </a:solidFill>
                  <a:latin typeface="Times New Roman" pitchFamily="18" charset="0"/>
                </a:defRPr>
              </a:lvl5pPr>
              <a:lvl6pPr marL="2514600" indent="-228600" defTabSz="912813" eaLnBrk="0" fontAlgn="base" hangingPunct="0">
                <a:spcBef>
                  <a:spcPct val="0"/>
                </a:spcBef>
                <a:spcAft>
                  <a:spcPct val="0"/>
                </a:spcAft>
                <a:defRPr sz="2400">
                  <a:solidFill>
                    <a:schemeClr val="tx1"/>
                  </a:solidFill>
                  <a:latin typeface="Times New Roman" pitchFamily="18" charset="0"/>
                </a:defRPr>
              </a:lvl6pPr>
              <a:lvl7pPr marL="2971800" indent="-228600" defTabSz="912813" eaLnBrk="0" fontAlgn="base" hangingPunct="0">
                <a:spcBef>
                  <a:spcPct val="0"/>
                </a:spcBef>
                <a:spcAft>
                  <a:spcPct val="0"/>
                </a:spcAft>
                <a:defRPr sz="2400">
                  <a:solidFill>
                    <a:schemeClr val="tx1"/>
                  </a:solidFill>
                  <a:latin typeface="Times New Roman" pitchFamily="18" charset="0"/>
                </a:defRPr>
              </a:lvl7pPr>
              <a:lvl8pPr marL="3429000" indent="-228600" defTabSz="912813" eaLnBrk="0" fontAlgn="base" hangingPunct="0">
                <a:spcBef>
                  <a:spcPct val="0"/>
                </a:spcBef>
                <a:spcAft>
                  <a:spcPct val="0"/>
                </a:spcAft>
                <a:defRPr sz="2400">
                  <a:solidFill>
                    <a:schemeClr val="tx1"/>
                  </a:solidFill>
                  <a:latin typeface="Times New Roman" pitchFamily="18" charset="0"/>
                </a:defRPr>
              </a:lvl8pPr>
              <a:lvl9pPr marL="3886200" indent="-228600" defTabSz="912813"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pl-PL" altLang="pl-PL" sz="1200" b="1">
                  <a:solidFill>
                    <a:schemeClr val="bg1"/>
                  </a:solidFill>
                  <a:latin typeface="Arial" charset="0"/>
                </a:rPr>
                <a:t>Szczecin</a:t>
              </a:r>
            </a:p>
          </p:txBody>
        </p:sp>
        <p:sp>
          <p:nvSpPr>
            <p:cNvPr id="34" name="Text Box 547">
              <a:extLst>
                <a:ext uri="{FF2B5EF4-FFF2-40B4-BE49-F238E27FC236}">
                  <a16:creationId xmlns:a16="http://schemas.microsoft.com/office/drawing/2014/main" id="{D1EC6D5F-93DE-9898-81CC-9316C10813E5}"/>
                </a:ext>
              </a:extLst>
            </p:cNvPr>
            <p:cNvSpPr txBox="1">
              <a:spLocks noChangeArrowheads="1"/>
            </p:cNvSpPr>
            <p:nvPr/>
          </p:nvSpPr>
          <p:spPr bwMode="auto">
            <a:xfrm>
              <a:off x="566" y="2987"/>
              <a:ext cx="6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sz="2400">
                  <a:solidFill>
                    <a:schemeClr val="tx1"/>
                  </a:solidFill>
                  <a:latin typeface="Times New Roman" pitchFamily="18" charset="0"/>
                </a:defRPr>
              </a:lvl1pPr>
              <a:lvl2pPr marL="742950" indent="-285750" defTabSz="912813" eaLnBrk="0" hangingPunct="0">
                <a:defRPr sz="2400">
                  <a:solidFill>
                    <a:schemeClr val="tx1"/>
                  </a:solidFill>
                  <a:latin typeface="Times New Roman" pitchFamily="18" charset="0"/>
                </a:defRPr>
              </a:lvl2pPr>
              <a:lvl3pPr marL="1143000" indent="-228600" defTabSz="912813" eaLnBrk="0" hangingPunct="0">
                <a:defRPr sz="2400">
                  <a:solidFill>
                    <a:schemeClr val="tx1"/>
                  </a:solidFill>
                  <a:latin typeface="Times New Roman" pitchFamily="18" charset="0"/>
                </a:defRPr>
              </a:lvl3pPr>
              <a:lvl4pPr marL="1600200" indent="-228600" defTabSz="912813" eaLnBrk="0" hangingPunct="0">
                <a:defRPr sz="2400">
                  <a:solidFill>
                    <a:schemeClr val="tx1"/>
                  </a:solidFill>
                  <a:latin typeface="Times New Roman" pitchFamily="18" charset="0"/>
                </a:defRPr>
              </a:lvl4pPr>
              <a:lvl5pPr marL="2057400" indent="-228600" defTabSz="912813" eaLnBrk="0" hangingPunct="0">
                <a:defRPr sz="2400">
                  <a:solidFill>
                    <a:schemeClr val="tx1"/>
                  </a:solidFill>
                  <a:latin typeface="Times New Roman" pitchFamily="18" charset="0"/>
                </a:defRPr>
              </a:lvl5pPr>
              <a:lvl6pPr marL="2514600" indent="-228600" defTabSz="912813" eaLnBrk="0" fontAlgn="base" hangingPunct="0">
                <a:spcBef>
                  <a:spcPct val="0"/>
                </a:spcBef>
                <a:spcAft>
                  <a:spcPct val="0"/>
                </a:spcAft>
                <a:defRPr sz="2400">
                  <a:solidFill>
                    <a:schemeClr val="tx1"/>
                  </a:solidFill>
                  <a:latin typeface="Times New Roman" pitchFamily="18" charset="0"/>
                </a:defRPr>
              </a:lvl6pPr>
              <a:lvl7pPr marL="2971800" indent="-228600" defTabSz="912813" eaLnBrk="0" fontAlgn="base" hangingPunct="0">
                <a:spcBef>
                  <a:spcPct val="0"/>
                </a:spcBef>
                <a:spcAft>
                  <a:spcPct val="0"/>
                </a:spcAft>
                <a:defRPr sz="2400">
                  <a:solidFill>
                    <a:schemeClr val="tx1"/>
                  </a:solidFill>
                  <a:latin typeface="Times New Roman" pitchFamily="18" charset="0"/>
                </a:defRPr>
              </a:lvl7pPr>
              <a:lvl8pPr marL="3429000" indent="-228600" defTabSz="912813" eaLnBrk="0" fontAlgn="base" hangingPunct="0">
                <a:spcBef>
                  <a:spcPct val="0"/>
                </a:spcBef>
                <a:spcAft>
                  <a:spcPct val="0"/>
                </a:spcAft>
                <a:defRPr sz="2400">
                  <a:solidFill>
                    <a:schemeClr val="tx1"/>
                  </a:solidFill>
                  <a:latin typeface="Times New Roman" pitchFamily="18" charset="0"/>
                </a:defRPr>
              </a:lvl8pPr>
              <a:lvl9pPr marL="3886200" indent="-228600" defTabSz="912813"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pl-PL" altLang="pl-PL" sz="1200" b="1" dirty="0">
                  <a:solidFill>
                    <a:schemeClr val="bg1"/>
                  </a:solidFill>
                  <a:latin typeface="Arial" charset="0"/>
                </a:rPr>
                <a:t>Słubice</a:t>
              </a:r>
            </a:p>
          </p:txBody>
        </p:sp>
        <p:pic>
          <p:nvPicPr>
            <p:cNvPr id="35" name="Picture 548" descr="logo-małe">
              <a:extLst>
                <a:ext uri="{FF2B5EF4-FFF2-40B4-BE49-F238E27FC236}">
                  <a16:creationId xmlns:a16="http://schemas.microsoft.com/office/drawing/2014/main" id="{24766A29-030C-A212-E655-4D7B2F4FFC8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59" y="2069"/>
              <a:ext cx="144"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Text Box 550">
              <a:extLst>
                <a:ext uri="{FF2B5EF4-FFF2-40B4-BE49-F238E27FC236}">
                  <a16:creationId xmlns:a16="http://schemas.microsoft.com/office/drawing/2014/main" id="{D16A89A0-125C-C163-7F2A-E73309F0EEAA}"/>
                </a:ext>
              </a:extLst>
            </p:cNvPr>
            <p:cNvSpPr txBox="1">
              <a:spLocks noChangeArrowheads="1"/>
            </p:cNvSpPr>
            <p:nvPr/>
          </p:nvSpPr>
          <p:spPr bwMode="auto">
            <a:xfrm>
              <a:off x="2110" y="2299"/>
              <a:ext cx="6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sz="2400">
                  <a:solidFill>
                    <a:schemeClr val="tx1"/>
                  </a:solidFill>
                  <a:latin typeface="Times New Roman" pitchFamily="18" charset="0"/>
                </a:defRPr>
              </a:lvl1pPr>
              <a:lvl2pPr marL="742950" indent="-285750" defTabSz="912813" eaLnBrk="0" hangingPunct="0">
                <a:defRPr sz="2400">
                  <a:solidFill>
                    <a:schemeClr val="tx1"/>
                  </a:solidFill>
                  <a:latin typeface="Times New Roman" pitchFamily="18" charset="0"/>
                </a:defRPr>
              </a:lvl2pPr>
              <a:lvl3pPr marL="1143000" indent="-228600" defTabSz="912813" eaLnBrk="0" hangingPunct="0">
                <a:defRPr sz="2400">
                  <a:solidFill>
                    <a:schemeClr val="tx1"/>
                  </a:solidFill>
                  <a:latin typeface="Times New Roman" pitchFamily="18" charset="0"/>
                </a:defRPr>
              </a:lvl3pPr>
              <a:lvl4pPr marL="1600200" indent="-228600" defTabSz="912813" eaLnBrk="0" hangingPunct="0">
                <a:defRPr sz="2400">
                  <a:solidFill>
                    <a:schemeClr val="tx1"/>
                  </a:solidFill>
                  <a:latin typeface="Times New Roman" pitchFamily="18" charset="0"/>
                </a:defRPr>
              </a:lvl4pPr>
              <a:lvl5pPr marL="2057400" indent="-228600" defTabSz="912813" eaLnBrk="0" hangingPunct="0">
                <a:defRPr sz="2400">
                  <a:solidFill>
                    <a:schemeClr val="tx1"/>
                  </a:solidFill>
                  <a:latin typeface="Times New Roman" pitchFamily="18" charset="0"/>
                </a:defRPr>
              </a:lvl5pPr>
              <a:lvl6pPr marL="2514600" indent="-228600" defTabSz="912813" eaLnBrk="0" fontAlgn="base" hangingPunct="0">
                <a:spcBef>
                  <a:spcPct val="0"/>
                </a:spcBef>
                <a:spcAft>
                  <a:spcPct val="0"/>
                </a:spcAft>
                <a:defRPr sz="2400">
                  <a:solidFill>
                    <a:schemeClr val="tx1"/>
                  </a:solidFill>
                  <a:latin typeface="Times New Roman" pitchFamily="18" charset="0"/>
                </a:defRPr>
              </a:lvl6pPr>
              <a:lvl7pPr marL="2971800" indent="-228600" defTabSz="912813" eaLnBrk="0" fontAlgn="base" hangingPunct="0">
                <a:spcBef>
                  <a:spcPct val="0"/>
                </a:spcBef>
                <a:spcAft>
                  <a:spcPct val="0"/>
                </a:spcAft>
                <a:defRPr sz="2400">
                  <a:solidFill>
                    <a:schemeClr val="tx1"/>
                  </a:solidFill>
                  <a:latin typeface="Times New Roman" pitchFamily="18" charset="0"/>
                </a:defRPr>
              </a:lvl7pPr>
              <a:lvl8pPr marL="3429000" indent="-228600" defTabSz="912813" eaLnBrk="0" fontAlgn="base" hangingPunct="0">
                <a:spcBef>
                  <a:spcPct val="0"/>
                </a:spcBef>
                <a:spcAft>
                  <a:spcPct val="0"/>
                </a:spcAft>
                <a:defRPr sz="2400">
                  <a:solidFill>
                    <a:schemeClr val="tx1"/>
                  </a:solidFill>
                  <a:latin typeface="Times New Roman" pitchFamily="18" charset="0"/>
                </a:defRPr>
              </a:lvl8pPr>
              <a:lvl9pPr marL="3886200" indent="-228600" defTabSz="912813"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pl-PL" altLang="pl-PL" sz="1200" b="1">
                  <a:solidFill>
                    <a:schemeClr val="bg1"/>
                  </a:solidFill>
                  <a:latin typeface="Arial" charset="0"/>
                </a:rPr>
                <a:t>Olsztyn</a:t>
              </a:r>
            </a:p>
          </p:txBody>
        </p:sp>
        <p:pic>
          <p:nvPicPr>
            <p:cNvPr id="37" name="Picture 551" descr="logo-małe">
              <a:extLst>
                <a:ext uri="{FF2B5EF4-FFF2-40B4-BE49-F238E27FC236}">
                  <a16:creationId xmlns:a16="http://schemas.microsoft.com/office/drawing/2014/main" id="{EB1D57EF-7067-BA79-4C9D-4FA25D936CD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02" y="1933"/>
              <a:ext cx="144"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552" descr="logo-małe">
              <a:extLst>
                <a:ext uri="{FF2B5EF4-FFF2-40B4-BE49-F238E27FC236}">
                  <a16:creationId xmlns:a16="http://schemas.microsoft.com/office/drawing/2014/main" id="{CAD2CA87-7825-BE1E-A0B4-453B99722B8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00" y="3103"/>
              <a:ext cx="144"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553" descr="logo-małe">
              <a:extLst>
                <a:ext uri="{FF2B5EF4-FFF2-40B4-BE49-F238E27FC236}">
                  <a16:creationId xmlns:a16="http://schemas.microsoft.com/office/drawing/2014/main" id="{E8962969-B4D4-5007-DDEA-773B93C3623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27" y="3103"/>
              <a:ext cx="144"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554" descr="logo-małe">
              <a:extLst>
                <a:ext uri="{FF2B5EF4-FFF2-40B4-BE49-F238E27FC236}">
                  <a16:creationId xmlns:a16="http://schemas.microsoft.com/office/drawing/2014/main" id="{9D721DFC-DAE7-FE04-4E67-787ADFF6A13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45" y="3103"/>
              <a:ext cx="144"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555" descr="logo-małe">
              <a:extLst>
                <a:ext uri="{FF2B5EF4-FFF2-40B4-BE49-F238E27FC236}">
                  <a16:creationId xmlns:a16="http://schemas.microsoft.com/office/drawing/2014/main" id="{F2B9DDC2-ED56-7623-B8AC-8F30860AC6C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54" y="2762"/>
              <a:ext cx="144"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556" descr="logo-małe">
              <a:extLst>
                <a:ext uri="{FF2B5EF4-FFF2-40B4-BE49-F238E27FC236}">
                  <a16:creationId xmlns:a16="http://schemas.microsoft.com/office/drawing/2014/main" id="{918D9794-0881-7671-E5F7-9045AB24586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28" y="2762"/>
              <a:ext cx="144"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557" descr="logo-małe">
              <a:extLst>
                <a:ext uri="{FF2B5EF4-FFF2-40B4-BE49-F238E27FC236}">
                  <a16:creationId xmlns:a16="http://schemas.microsoft.com/office/drawing/2014/main" id="{4AB82C5D-C438-0441-59AC-7C2F69D87D6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09" y="2762"/>
              <a:ext cx="144"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558" descr="logo-małe">
              <a:extLst>
                <a:ext uri="{FF2B5EF4-FFF2-40B4-BE49-F238E27FC236}">
                  <a16:creationId xmlns:a16="http://schemas.microsoft.com/office/drawing/2014/main" id="{EB5280F4-CDB6-2F57-57E4-0080BA5CB3C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1" y="2762"/>
              <a:ext cx="144"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6" name="Rectangle 560">
            <a:extLst>
              <a:ext uri="{FF2B5EF4-FFF2-40B4-BE49-F238E27FC236}">
                <a16:creationId xmlns:a16="http://schemas.microsoft.com/office/drawing/2014/main" id="{8B051DBF-1DC4-3A3A-C4FE-E7A370584DCD}"/>
              </a:ext>
            </a:extLst>
          </p:cNvPr>
          <p:cNvSpPr txBox="1">
            <a:spLocks noChangeArrowheads="1"/>
          </p:cNvSpPr>
          <p:nvPr/>
        </p:nvSpPr>
        <p:spPr bwMode="auto">
          <a:xfrm>
            <a:off x="914400" y="762000"/>
            <a:ext cx="80010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lnSpc>
                <a:spcPct val="90000"/>
              </a:lnSpc>
              <a:spcBef>
                <a:spcPct val="0"/>
              </a:spcBef>
              <a:spcAft>
                <a:spcPct val="0"/>
              </a:spcAft>
              <a:defRPr sz="3600" b="1">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Arial" charset="0"/>
              </a:defRPr>
            </a:lvl2pPr>
            <a:lvl3pPr algn="l" rtl="0" eaLnBrk="0" fontAlgn="base" hangingPunct="0">
              <a:lnSpc>
                <a:spcPct val="90000"/>
              </a:lnSpc>
              <a:spcBef>
                <a:spcPct val="0"/>
              </a:spcBef>
              <a:spcAft>
                <a:spcPct val="0"/>
              </a:spcAft>
              <a:defRPr sz="3600" b="1">
                <a:solidFill>
                  <a:schemeClr val="tx2"/>
                </a:solidFill>
                <a:latin typeface="Arial" charset="0"/>
              </a:defRPr>
            </a:lvl3pPr>
            <a:lvl4pPr algn="l" rtl="0" eaLnBrk="0" fontAlgn="base" hangingPunct="0">
              <a:lnSpc>
                <a:spcPct val="90000"/>
              </a:lnSpc>
              <a:spcBef>
                <a:spcPct val="0"/>
              </a:spcBef>
              <a:spcAft>
                <a:spcPct val="0"/>
              </a:spcAft>
              <a:defRPr sz="3600" b="1">
                <a:solidFill>
                  <a:schemeClr val="tx2"/>
                </a:solidFill>
                <a:latin typeface="Arial" charset="0"/>
              </a:defRPr>
            </a:lvl4pPr>
            <a:lvl5pPr algn="l" rtl="0" eaLnBrk="0" fontAlgn="base" hangingPunct="0">
              <a:lnSpc>
                <a:spcPct val="90000"/>
              </a:lnSpc>
              <a:spcBef>
                <a:spcPct val="0"/>
              </a:spcBef>
              <a:spcAft>
                <a:spcPct val="0"/>
              </a:spcAft>
              <a:defRPr sz="3600" b="1">
                <a:solidFill>
                  <a:schemeClr val="tx2"/>
                </a:solidFill>
                <a:latin typeface="Arial" charset="0"/>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a:lstStyle>
          <a:p>
            <a:pPr defTabSz="912813" eaLnBrk="1" hangingPunct="1"/>
            <a:r>
              <a:rPr lang="pl-PL" kern="0" dirty="0"/>
              <a:t>Poradnie w Polsce 2003-2024</a:t>
            </a:r>
          </a:p>
        </p:txBody>
      </p:sp>
    </p:spTree>
    <p:extLst>
      <p:ext uri="{BB962C8B-B14F-4D97-AF65-F5344CB8AC3E}">
        <p14:creationId xmlns:p14="http://schemas.microsoft.com/office/powerpoint/2010/main" val="2455196656"/>
      </p:ext>
    </p:extLst>
  </p:cSld>
  <p:clrMapOvr>
    <a:masterClrMapping/>
  </p:clrMapOvr>
  <mc:AlternateContent xmlns:mc="http://schemas.openxmlformats.org/markup-compatibility/2006">
    <mc:Choice xmlns:p14="http://schemas.microsoft.com/office/powerpoint/2010/main" Requires="p14">
      <p:transition spd="med" p14:dur="700" advClick="0" advTm="1000">
        <p:fade/>
      </p:transition>
    </mc:Choice>
    <mc:Fallback>
      <p:transition spd="med" advClick="0" advTm="1000">
        <p:fade/>
      </p:transition>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3"/>
          <p:cNvSpPr>
            <a:spLocks noGrp="1" noChangeArrowheads="1"/>
          </p:cNvSpPr>
          <p:nvPr>
            <p:ph type="title"/>
          </p:nvPr>
        </p:nvSpPr>
        <p:spPr>
          <a:xfrm>
            <a:off x="827584" y="764704"/>
            <a:ext cx="8212137" cy="1143000"/>
          </a:xfrm>
        </p:spPr>
        <p:txBody>
          <a:bodyPr/>
          <a:lstStyle/>
          <a:p>
            <a:pPr defTabSz="912813" eaLnBrk="1" hangingPunct="1"/>
            <a:r>
              <a:rPr lang="pl-PL" sz="3200" dirty="0"/>
              <a:t>Studencka Poradnia Prawna WPK UKSW w Warszawie</a:t>
            </a:r>
          </a:p>
        </p:txBody>
      </p:sp>
      <p:sp>
        <p:nvSpPr>
          <p:cNvPr id="60420" name="Text Box 5"/>
          <p:cNvSpPr txBox="1">
            <a:spLocks noChangeArrowheads="1"/>
          </p:cNvSpPr>
          <p:nvPr/>
        </p:nvSpPr>
        <p:spPr bwMode="auto">
          <a:xfrm>
            <a:off x="6660232" y="2276872"/>
            <a:ext cx="2448272" cy="1077218"/>
          </a:xfrm>
          <a:prstGeom prst="rect">
            <a:avLst/>
          </a:prstGeom>
          <a:noFill/>
          <a:ln w="9525">
            <a:noFill/>
            <a:miter lim="800000"/>
            <a:headEnd/>
            <a:tailEnd/>
          </a:ln>
        </p:spPr>
        <p:txBody>
          <a:bodyPr wrap="square">
            <a:spAutoFit/>
          </a:bodyPr>
          <a:lstStyle/>
          <a:p>
            <a:pPr algn="r" defTabSz="912813">
              <a:spcBef>
                <a:spcPct val="50000"/>
              </a:spcBef>
            </a:pPr>
            <a:r>
              <a:rPr lang="pl-PL" sz="1600" b="1" dirty="0">
                <a:solidFill>
                  <a:schemeClr val="accent5">
                    <a:lumMod val="25000"/>
                  </a:schemeClr>
                </a:solidFill>
                <a:latin typeface="Arial" charset="0"/>
              </a:rPr>
              <a:t>Spraw łącznie: 0</a:t>
            </a:r>
          </a:p>
          <a:p>
            <a:pPr algn="r" defTabSz="912813">
              <a:spcBef>
                <a:spcPct val="50000"/>
              </a:spcBef>
            </a:pPr>
            <a:r>
              <a:rPr lang="pl-PL" sz="1600" b="1" dirty="0">
                <a:solidFill>
                  <a:schemeClr val="accent5">
                    <a:lumMod val="25000"/>
                  </a:schemeClr>
                </a:solidFill>
                <a:latin typeface="Arial" charset="0"/>
              </a:rPr>
              <a:t>            Studentów: 11</a:t>
            </a:r>
          </a:p>
          <a:p>
            <a:pPr algn="r" defTabSz="912813">
              <a:spcBef>
                <a:spcPct val="50000"/>
              </a:spcBef>
            </a:pPr>
            <a:r>
              <a:rPr lang="pl-PL" sz="1600" b="1" dirty="0">
                <a:solidFill>
                  <a:schemeClr val="accent5">
                    <a:lumMod val="25000"/>
                  </a:schemeClr>
                </a:solidFill>
                <a:latin typeface="Arial" charset="0"/>
              </a:rPr>
              <a:t> </a:t>
            </a:r>
            <a:r>
              <a:rPr lang="pl-PL" sz="1600" b="1" dirty="0">
                <a:solidFill>
                  <a:schemeClr val="tx2">
                    <a:lumMod val="50000"/>
                  </a:schemeClr>
                </a:solidFill>
                <a:latin typeface="Arial" charset="0"/>
              </a:rPr>
              <a:t>Dydaktyków</a:t>
            </a:r>
            <a:r>
              <a:rPr lang="pl-PL" sz="1600" b="1" dirty="0">
                <a:solidFill>
                  <a:schemeClr val="accent5">
                    <a:lumMod val="25000"/>
                  </a:schemeClr>
                </a:solidFill>
                <a:latin typeface="Arial" charset="0"/>
              </a:rPr>
              <a:t>: 2</a:t>
            </a:r>
          </a:p>
        </p:txBody>
      </p:sp>
      <p:sp>
        <p:nvSpPr>
          <p:cNvPr id="3" name="Prostokąt 2">
            <a:extLst>
              <a:ext uri="{FF2B5EF4-FFF2-40B4-BE49-F238E27FC236}">
                <a16:creationId xmlns:a16="http://schemas.microsoft.com/office/drawing/2014/main" id="{0360B98A-5254-BEA6-F6D4-ABB8B101C8E2}"/>
              </a:ext>
            </a:extLst>
          </p:cNvPr>
          <p:cNvSpPr/>
          <p:nvPr/>
        </p:nvSpPr>
        <p:spPr bwMode="auto">
          <a:xfrm>
            <a:off x="1512268" y="3294113"/>
            <a:ext cx="6842768" cy="1656184"/>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none" lIns="91440" tIns="45720" rIns="91440" bIns="45720" numCol="1" rtlCol="0" anchor="t" anchorCtr="0" compatLnSpc="1">
            <a:prstTxWarp prst="textNoShape">
              <a:avLst/>
            </a:prstTxWarp>
          </a:bodyPr>
          <a:lstStyle/>
          <a:p>
            <a:pPr algn="just" defTabSz="912813">
              <a:spcBef>
                <a:spcPct val="50000"/>
              </a:spcBef>
              <a:defRPr/>
            </a:pPr>
            <a:endParaRPr lang="pl-PL" sz="1300" b="1" dirty="0">
              <a:solidFill>
                <a:srgbClr val="003366"/>
              </a:solidFill>
            </a:endParaRPr>
          </a:p>
          <a:p>
            <a:pPr algn="just" defTabSz="912813">
              <a:spcBef>
                <a:spcPct val="50000"/>
              </a:spcBef>
              <a:defRPr/>
            </a:pPr>
            <a:r>
              <a:rPr lang="pl-PL" sz="1300" b="1" dirty="0">
                <a:solidFill>
                  <a:srgbClr val="003366"/>
                </a:solidFill>
              </a:rPr>
              <a:t>N</a:t>
            </a:r>
            <a:r>
              <a:rPr lang="pl-PL" sz="1300" b="1" dirty="0">
                <a:solidFill>
                  <a:srgbClr val="003366"/>
                </a:solidFill>
                <a:cs typeface="Times New Roman" pitchFamily="18" charset="0"/>
              </a:rPr>
              <a:t>ajwa</a:t>
            </a:r>
            <a:r>
              <a:rPr lang="pl-PL" sz="1300" b="1" dirty="0">
                <a:solidFill>
                  <a:srgbClr val="003366"/>
                </a:solidFill>
              </a:rPr>
              <a:t>ż</a:t>
            </a:r>
            <a:r>
              <a:rPr lang="pl-PL" sz="1300" b="1" dirty="0">
                <a:solidFill>
                  <a:srgbClr val="003366"/>
                </a:solidFill>
                <a:cs typeface="Times New Roman" pitchFamily="18" charset="0"/>
              </a:rPr>
              <a:t>niejsze osi</a:t>
            </a:r>
            <a:r>
              <a:rPr lang="pl-PL" sz="1300" b="1" dirty="0">
                <a:solidFill>
                  <a:srgbClr val="003366"/>
                </a:solidFill>
              </a:rPr>
              <a:t>ą</a:t>
            </a:r>
            <a:r>
              <a:rPr lang="pl-PL" sz="1300" b="1" dirty="0">
                <a:solidFill>
                  <a:srgbClr val="003366"/>
                </a:solidFill>
                <a:cs typeface="Times New Roman" pitchFamily="18" charset="0"/>
              </a:rPr>
              <a:t>gni</a:t>
            </a:r>
            <a:r>
              <a:rPr lang="pl-PL" sz="1300" b="1" dirty="0">
                <a:solidFill>
                  <a:srgbClr val="003366"/>
                </a:solidFill>
              </a:rPr>
              <a:t>ę</a:t>
            </a:r>
            <a:r>
              <a:rPr lang="pl-PL" sz="1300" b="1" dirty="0">
                <a:solidFill>
                  <a:srgbClr val="003366"/>
                </a:solidFill>
                <a:cs typeface="Times New Roman" pitchFamily="18" charset="0"/>
              </a:rPr>
              <a:t>cia i sukcesy Poradni:</a:t>
            </a:r>
          </a:p>
          <a:p>
            <a:pPr marL="285750" indent="-285750" algn="just" defTabSz="912813">
              <a:spcBef>
                <a:spcPct val="50000"/>
              </a:spcBef>
              <a:buFont typeface="Wingdings" panose="05000000000000000000" pitchFamily="2" charset="2"/>
              <a:buChar char="§"/>
              <a:defRPr/>
            </a:pPr>
            <a:r>
              <a:rPr lang="pl-PL" sz="1300" dirty="0">
                <a:solidFill>
                  <a:srgbClr val="003366"/>
                </a:solidFill>
                <a:cs typeface="Times New Roman" pitchFamily="18" charset="0"/>
              </a:rPr>
              <a:t>Prowadzenie wykładów i warsztatów z zakresu prawa karnego i prawa cywilnego </a:t>
            </a:r>
            <a:br>
              <a:rPr lang="pl-PL" sz="1300" dirty="0">
                <a:solidFill>
                  <a:srgbClr val="003366"/>
                </a:solidFill>
                <a:cs typeface="Times New Roman" pitchFamily="18" charset="0"/>
              </a:rPr>
            </a:br>
            <a:r>
              <a:rPr lang="pl-PL" sz="1300" dirty="0">
                <a:solidFill>
                  <a:srgbClr val="003366"/>
                </a:solidFill>
                <a:cs typeface="Times New Roman" pitchFamily="18" charset="0"/>
              </a:rPr>
              <a:t>dla uczniów szkół licealnych</a:t>
            </a:r>
          </a:p>
          <a:p>
            <a:pPr marL="285750" indent="-285750" defTabSz="912813">
              <a:spcBef>
                <a:spcPct val="50000"/>
              </a:spcBef>
              <a:buFont typeface="Wingdings" panose="05000000000000000000" pitchFamily="2" charset="2"/>
              <a:buChar char="§"/>
              <a:defRPr/>
            </a:pPr>
            <a:endParaRPr lang="pl-PL" sz="1300" b="1" dirty="0">
              <a:solidFill>
                <a:srgbClr val="003366"/>
              </a:solidFill>
              <a:cs typeface="Times New Roman" pitchFamily="18" charset="0"/>
            </a:endParaRPr>
          </a:p>
        </p:txBody>
      </p:sp>
    </p:spTree>
  </p:cSld>
  <p:clrMapOvr>
    <a:masterClrMapping/>
  </p:clrMapOvr>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2"/>
          <p:cNvSpPr>
            <a:spLocks noGrp="1" noChangeArrowheads="1"/>
          </p:cNvSpPr>
          <p:nvPr>
            <p:ph type="title"/>
          </p:nvPr>
        </p:nvSpPr>
        <p:spPr>
          <a:xfrm>
            <a:off x="827584" y="764704"/>
            <a:ext cx="8229600" cy="1140296"/>
          </a:xfrm>
        </p:spPr>
        <p:txBody>
          <a:bodyPr/>
          <a:lstStyle/>
          <a:p>
            <a:pPr defTabSz="912813" eaLnBrk="1" hangingPunct="1"/>
            <a:r>
              <a:rPr lang="pl-PL" sz="3200" dirty="0"/>
              <a:t>Studencka Poradnia Prawna WPK UKSW w Warszawie 2006 – 2024</a:t>
            </a:r>
          </a:p>
        </p:txBody>
      </p:sp>
      <p:graphicFrame>
        <p:nvGraphicFramePr>
          <p:cNvPr id="2" name="Wykres 1">
            <a:extLst>
              <a:ext uri="{FF2B5EF4-FFF2-40B4-BE49-F238E27FC236}">
                <a16:creationId xmlns:a16="http://schemas.microsoft.com/office/drawing/2014/main" id="{3561AD74-C7BF-6FEF-DDE8-AA34CBF1696B}"/>
              </a:ext>
            </a:extLst>
          </p:cNvPr>
          <p:cNvGraphicFramePr>
            <a:graphicFrameLocks/>
          </p:cNvGraphicFramePr>
          <p:nvPr/>
        </p:nvGraphicFramePr>
        <p:xfrm flipH="1" flipV="1">
          <a:off x="4788023" y="5647287"/>
          <a:ext cx="45719" cy="45719"/>
        </p:xfrm>
        <a:graphic>
          <a:graphicData uri="http://schemas.openxmlformats.org/drawingml/2006/chart">
            <c:chart xmlns:c="http://schemas.openxmlformats.org/drawingml/2006/chart" xmlns:r="http://schemas.openxmlformats.org/officeDocument/2006/relationships" r:id="rId2"/>
          </a:graphicData>
        </a:graphic>
      </p:graphicFrame>
      <p:sp>
        <p:nvSpPr>
          <p:cNvPr id="3" name="Prostokąt 2">
            <a:extLst>
              <a:ext uri="{FF2B5EF4-FFF2-40B4-BE49-F238E27FC236}">
                <a16:creationId xmlns:a16="http://schemas.microsoft.com/office/drawing/2014/main" id="{5910EC20-775B-697E-C43B-74238AEF119D}"/>
              </a:ext>
            </a:extLst>
          </p:cNvPr>
          <p:cNvSpPr/>
          <p:nvPr/>
        </p:nvSpPr>
        <p:spPr bwMode="auto">
          <a:xfrm>
            <a:off x="4788023" y="6597353"/>
            <a:ext cx="288034" cy="45720"/>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pl-PL" sz="1050" b="1" i="0" strike="noStrike" cap="none" normalizeH="0" baseline="0" dirty="0">
              <a:ln>
                <a:noFill/>
              </a:ln>
              <a:solidFill>
                <a:srgbClr val="000000"/>
              </a:solidFill>
              <a:effectLst/>
            </a:endParaRPr>
          </a:p>
        </p:txBody>
      </p:sp>
      <p:graphicFrame>
        <p:nvGraphicFramePr>
          <p:cNvPr id="4" name="Object 7">
            <a:extLst>
              <a:ext uri="{FF2B5EF4-FFF2-40B4-BE49-F238E27FC236}">
                <a16:creationId xmlns:a16="http://schemas.microsoft.com/office/drawing/2014/main" id="{73DF009D-D5E0-E16C-3C91-2629FCBD47D8}"/>
              </a:ext>
            </a:extLst>
          </p:cNvPr>
          <p:cNvGraphicFramePr>
            <a:graphicFrameLocks/>
          </p:cNvGraphicFramePr>
          <p:nvPr>
            <p:extLst>
              <p:ext uri="{D42A27DB-BD31-4B8C-83A1-F6EECF244321}">
                <p14:modId xmlns:p14="http://schemas.microsoft.com/office/powerpoint/2010/main" val="2801065852"/>
              </p:ext>
            </p:extLst>
          </p:nvPr>
        </p:nvGraphicFramePr>
        <p:xfrm>
          <a:off x="755576" y="2584800"/>
          <a:ext cx="4320000" cy="3128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Object 8">
            <a:extLst>
              <a:ext uri="{FF2B5EF4-FFF2-40B4-BE49-F238E27FC236}">
                <a16:creationId xmlns:a16="http://schemas.microsoft.com/office/drawing/2014/main" id="{9D23EBC3-1667-33C3-A9A7-27BA8091EA27}"/>
              </a:ext>
            </a:extLst>
          </p:cNvPr>
          <p:cNvGraphicFramePr>
            <a:graphicFrameLocks noChangeAspect="1"/>
          </p:cNvGraphicFramePr>
          <p:nvPr>
            <p:extLst>
              <p:ext uri="{D42A27DB-BD31-4B8C-83A1-F6EECF244321}">
                <p14:modId xmlns:p14="http://schemas.microsoft.com/office/powerpoint/2010/main" val="1198324304"/>
              </p:ext>
            </p:extLst>
          </p:nvPr>
        </p:nvGraphicFramePr>
        <p:xfrm>
          <a:off x="4886320" y="2192954"/>
          <a:ext cx="4320000" cy="3612310"/>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 Box 11">
            <a:extLst>
              <a:ext uri="{FF2B5EF4-FFF2-40B4-BE49-F238E27FC236}">
                <a16:creationId xmlns:a16="http://schemas.microsoft.com/office/drawing/2014/main" id="{84CF44E4-91FC-1B88-CC07-669A973259F5}"/>
              </a:ext>
            </a:extLst>
          </p:cNvPr>
          <p:cNvSpPr txBox="1">
            <a:spLocks noChangeArrowheads="1"/>
          </p:cNvSpPr>
          <p:nvPr/>
        </p:nvSpPr>
        <p:spPr bwMode="auto">
          <a:xfrm>
            <a:off x="5110314" y="2996952"/>
            <a:ext cx="1150937" cy="274637"/>
          </a:xfrm>
          <a:prstGeom prst="rect">
            <a:avLst/>
          </a:prstGeom>
          <a:noFill/>
          <a:ln w="9525">
            <a:noFill/>
            <a:miter lim="800000"/>
            <a:headEnd/>
            <a:tailEnd/>
          </a:ln>
        </p:spPr>
        <p:txBody>
          <a:bodyPr>
            <a:spAutoFit/>
          </a:bodyPr>
          <a:lstStyle/>
          <a:p>
            <a:pPr defTabSz="912813">
              <a:spcBef>
                <a:spcPct val="50000"/>
              </a:spcBef>
            </a:pPr>
            <a:r>
              <a:rPr lang="pl-PL" sz="1200" b="1" dirty="0">
                <a:latin typeface="Arial" charset="0"/>
              </a:rPr>
              <a:t>studenci</a:t>
            </a:r>
          </a:p>
        </p:txBody>
      </p:sp>
      <p:sp>
        <p:nvSpPr>
          <p:cNvPr id="7" name="Text Box 12">
            <a:extLst>
              <a:ext uri="{FF2B5EF4-FFF2-40B4-BE49-F238E27FC236}">
                <a16:creationId xmlns:a16="http://schemas.microsoft.com/office/drawing/2014/main" id="{4D9ED4B4-33DF-5F58-AC7E-7FD4725E24AF}"/>
              </a:ext>
            </a:extLst>
          </p:cNvPr>
          <p:cNvSpPr txBox="1">
            <a:spLocks noChangeArrowheads="1"/>
          </p:cNvSpPr>
          <p:nvPr/>
        </p:nvSpPr>
        <p:spPr bwMode="auto">
          <a:xfrm>
            <a:off x="5130601" y="4581128"/>
            <a:ext cx="1150938" cy="274638"/>
          </a:xfrm>
          <a:prstGeom prst="rect">
            <a:avLst/>
          </a:prstGeom>
          <a:noFill/>
          <a:ln w="9525">
            <a:noFill/>
            <a:miter lim="800000"/>
            <a:headEnd/>
            <a:tailEnd/>
          </a:ln>
        </p:spPr>
        <p:txBody>
          <a:bodyPr>
            <a:spAutoFit/>
          </a:bodyPr>
          <a:lstStyle/>
          <a:p>
            <a:pPr defTabSz="912813">
              <a:spcBef>
                <a:spcPct val="50000"/>
              </a:spcBef>
            </a:pPr>
            <a:r>
              <a:rPr lang="pl-PL" sz="1200" b="1" dirty="0">
                <a:latin typeface="Arial" charset="0"/>
              </a:rPr>
              <a:t>dydaktycy</a:t>
            </a:r>
          </a:p>
        </p:txBody>
      </p:sp>
      <p:sp>
        <p:nvSpPr>
          <p:cNvPr id="8" name="Text Box 13">
            <a:extLst>
              <a:ext uri="{FF2B5EF4-FFF2-40B4-BE49-F238E27FC236}">
                <a16:creationId xmlns:a16="http://schemas.microsoft.com/office/drawing/2014/main" id="{124DFA48-1740-89A6-84A9-46380F05FF45}"/>
              </a:ext>
            </a:extLst>
          </p:cNvPr>
          <p:cNvSpPr txBox="1">
            <a:spLocks noChangeArrowheads="1"/>
          </p:cNvSpPr>
          <p:nvPr/>
        </p:nvSpPr>
        <p:spPr bwMode="auto">
          <a:xfrm>
            <a:off x="1115616" y="6021288"/>
            <a:ext cx="3095625" cy="630942"/>
          </a:xfrm>
          <a:prstGeom prst="rect">
            <a:avLst/>
          </a:prstGeom>
          <a:noFill/>
          <a:ln w="9525">
            <a:noFill/>
            <a:miter lim="800000"/>
            <a:headEnd/>
            <a:tailEnd/>
          </a:ln>
        </p:spPr>
        <p:txBody>
          <a:bodyPr wrap="square">
            <a:spAutoFit/>
          </a:bodyPr>
          <a:lstStyle/>
          <a:p>
            <a:pPr algn="ctr" defTabSz="912813">
              <a:spcBef>
                <a:spcPct val="50000"/>
              </a:spcBef>
            </a:pPr>
            <a:endParaRPr lang="pl-PL" sz="1400" b="1" dirty="0">
              <a:latin typeface="Arial" charset="0"/>
            </a:endParaRPr>
          </a:p>
          <a:p>
            <a:pPr algn="ctr" defTabSz="912813">
              <a:spcBef>
                <a:spcPct val="50000"/>
              </a:spcBef>
            </a:pPr>
            <a:r>
              <a:rPr lang="pl-PL" sz="1400" b="1" dirty="0">
                <a:latin typeface="Arial" charset="0"/>
              </a:rPr>
              <a:t>Liczba spraw w latach 2006-2024</a:t>
            </a:r>
          </a:p>
        </p:txBody>
      </p:sp>
      <p:sp>
        <p:nvSpPr>
          <p:cNvPr id="9" name="Text Box 14">
            <a:extLst>
              <a:ext uri="{FF2B5EF4-FFF2-40B4-BE49-F238E27FC236}">
                <a16:creationId xmlns:a16="http://schemas.microsoft.com/office/drawing/2014/main" id="{768EFBF7-0B15-8B84-2906-88BEA580FCF2}"/>
              </a:ext>
            </a:extLst>
          </p:cNvPr>
          <p:cNvSpPr txBox="1">
            <a:spLocks noChangeArrowheads="1"/>
          </p:cNvSpPr>
          <p:nvPr/>
        </p:nvSpPr>
        <p:spPr bwMode="auto">
          <a:xfrm>
            <a:off x="5364088" y="5908450"/>
            <a:ext cx="3551311" cy="846386"/>
          </a:xfrm>
          <a:prstGeom prst="rect">
            <a:avLst/>
          </a:prstGeom>
          <a:noFill/>
          <a:ln w="9525">
            <a:noFill/>
            <a:miter lim="800000"/>
            <a:headEnd/>
            <a:tailEnd/>
          </a:ln>
        </p:spPr>
        <p:txBody>
          <a:bodyPr wrap="square">
            <a:spAutoFit/>
          </a:bodyPr>
          <a:lstStyle/>
          <a:p>
            <a:pPr algn="ctr" defTabSz="912813">
              <a:spcBef>
                <a:spcPct val="50000"/>
              </a:spcBef>
            </a:pPr>
            <a:endParaRPr lang="pl-PL" sz="1400" b="1" dirty="0">
              <a:latin typeface="Arial" charset="0"/>
            </a:endParaRPr>
          </a:p>
          <a:p>
            <a:pPr algn="ctr" defTabSz="912813">
              <a:spcBef>
                <a:spcPct val="50000"/>
              </a:spcBef>
            </a:pPr>
            <a:r>
              <a:rPr lang="pl-PL" sz="1400" b="1" dirty="0">
                <a:latin typeface="Arial" charset="0"/>
              </a:rPr>
              <a:t>Liczba studentów i </a:t>
            </a:r>
            <a:r>
              <a:rPr lang="pl-PL" sz="1400" b="1" dirty="0">
                <a:solidFill>
                  <a:schemeClr val="bg2"/>
                </a:solidFill>
                <a:latin typeface="Arial" charset="0"/>
              </a:rPr>
              <a:t>personelu dydaktycznego </a:t>
            </a:r>
            <a:r>
              <a:rPr lang="pl-PL" sz="1400" b="1" dirty="0">
                <a:latin typeface="Arial" charset="0"/>
              </a:rPr>
              <a:t>w latach 2006-2024</a:t>
            </a:r>
          </a:p>
        </p:txBody>
      </p:sp>
    </p:spTree>
    <p:extLst>
      <p:ext uri="{BB962C8B-B14F-4D97-AF65-F5344CB8AC3E}">
        <p14:creationId xmlns:p14="http://schemas.microsoft.com/office/powerpoint/2010/main" val="4291458658"/>
      </p:ext>
    </p:extLst>
  </p:cSld>
  <p:clrMapOvr>
    <a:masterClrMapping/>
  </p:clrMapOvr>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2">
            <a:extLst>
              <a:ext uri="{FF2B5EF4-FFF2-40B4-BE49-F238E27FC236}">
                <a16:creationId xmlns:a16="http://schemas.microsoft.com/office/drawing/2014/main" id="{6E684E4A-1557-C781-8EA1-8B472C1CC8C5}"/>
              </a:ext>
            </a:extLst>
          </p:cNvPr>
          <p:cNvGraphicFramePr>
            <a:graphicFrameLocks noGrp="1" noChangeAspect="1"/>
          </p:cNvGraphicFramePr>
          <p:nvPr>
            <p:ph type="chart" idx="1"/>
            <p:extLst>
              <p:ext uri="{D42A27DB-BD31-4B8C-83A1-F6EECF244321}">
                <p14:modId xmlns:p14="http://schemas.microsoft.com/office/powerpoint/2010/main" val="3504639757"/>
              </p:ext>
            </p:extLst>
          </p:nvPr>
        </p:nvGraphicFramePr>
        <p:xfrm>
          <a:off x="806450" y="2543175"/>
          <a:ext cx="8053388" cy="3978275"/>
        </p:xfrm>
        <a:graphic>
          <a:graphicData uri="http://schemas.openxmlformats.org/drawingml/2006/chart">
            <c:chart xmlns:c="http://schemas.openxmlformats.org/drawingml/2006/chart" xmlns:r="http://schemas.openxmlformats.org/officeDocument/2006/relationships" r:id="rId2"/>
          </a:graphicData>
        </a:graphic>
      </p:graphicFrame>
      <p:sp>
        <p:nvSpPr>
          <p:cNvPr id="62467" name="Rectangle 3"/>
          <p:cNvSpPr>
            <a:spLocks noGrp="1" noChangeArrowheads="1"/>
          </p:cNvSpPr>
          <p:nvPr>
            <p:ph type="title"/>
          </p:nvPr>
        </p:nvSpPr>
        <p:spPr>
          <a:xfrm>
            <a:off x="827584" y="773832"/>
            <a:ext cx="8001000" cy="1143000"/>
          </a:xfrm>
        </p:spPr>
        <p:txBody>
          <a:bodyPr/>
          <a:lstStyle/>
          <a:p>
            <a:pPr defTabSz="912813" eaLnBrk="1" hangingPunct="1"/>
            <a:r>
              <a:rPr lang="pl-PL" dirty="0"/>
              <a:t>Klinika Prawa, Studencki Ośrodek Pomocy Prawnej </a:t>
            </a:r>
            <a:r>
              <a:rPr lang="pl-PL" dirty="0" err="1"/>
              <a:t>WPiA</a:t>
            </a:r>
            <a:r>
              <a:rPr lang="pl-PL" dirty="0"/>
              <a:t> UW</a:t>
            </a:r>
          </a:p>
        </p:txBody>
      </p:sp>
      <p:sp>
        <p:nvSpPr>
          <p:cNvPr id="62468" name="Text Box 5"/>
          <p:cNvSpPr txBox="1">
            <a:spLocks noChangeArrowheads="1"/>
          </p:cNvSpPr>
          <p:nvPr/>
        </p:nvSpPr>
        <p:spPr bwMode="auto">
          <a:xfrm>
            <a:off x="7051104" y="2279774"/>
            <a:ext cx="2057400" cy="1077218"/>
          </a:xfrm>
          <a:prstGeom prst="rect">
            <a:avLst/>
          </a:prstGeom>
          <a:noFill/>
          <a:ln w="9525">
            <a:noFill/>
            <a:miter lim="800000"/>
            <a:headEnd/>
            <a:tailEnd/>
          </a:ln>
        </p:spPr>
        <p:txBody>
          <a:bodyPr>
            <a:spAutoFit/>
          </a:bodyPr>
          <a:lstStyle/>
          <a:p>
            <a:pPr algn="r" defTabSz="912813">
              <a:spcBef>
                <a:spcPct val="50000"/>
              </a:spcBef>
            </a:pPr>
            <a:r>
              <a:rPr lang="pl-PL" sz="1600" b="1" dirty="0">
                <a:solidFill>
                  <a:schemeClr val="accent5">
                    <a:lumMod val="25000"/>
                  </a:schemeClr>
                </a:solidFill>
                <a:latin typeface="Arial" charset="0"/>
              </a:rPr>
              <a:t>Spraw łącznie: 268</a:t>
            </a:r>
          </a:p>
          <a:p>
            <a:pPr algn="r" defTabSz="912813">
              <a:spcBef>
                <a:spcPct val="50000"/>
              </a:spcBef>
            </a:pPr>
            <a:r>
              <a:rPr lang="pl-PL" sz="1600" b="1" dirty="0">
                <a:solidFill>
                  <a:schemeClr val="accent5">
                    <a:lumMod val="25000"/>
                  </a:schemeClr>
                </a:solidFill>
                <a:latin typeface="Arial" charset="0"/>
              </a:rPr>
              <a:t>Studentów: 121</a:t>
            </a:r>
          </a:p>
          <a:p>
            <a:pPr algn="r" defTabSz="912813">
              <a:spcBef>
                <a:spcPct val="50000"/>
              </a:spcBef>
            </a:pPr>
            <a:r>
              <a:rPr lang="pl-PL" sz="1600" b="1" dirty="0">
                <a:solidFill>
                  <a:schemeClr val="tx2">
                    <a:lumMod val="50000"/>
                  </a:schemeClr>
                </a:solidFill>
                <a:latin typeface="Arial" charset="0"/>
              </a:rPr>
              <a:t>Dydaktyków</a:t>
            </a:r>
            <a:r>
              <a:rPr lang="pl-PL" sz="1600" b="1" dirty="0">
                <a:solidFill>
                  <a:schemeClr val="accent5">
                    <a:lumMod val="25000"/>
                  </a:schemeClr>
                </a:solidFill>
                <a:latin typeface="Arial" charset="0"/>
              </a:rPr>
              <a:t>: 26</a:t>
            </a:r>
          </a:p>
        </p:txBody>
      </p:sp>
    </p:spTree>
    <p:extLst>
      <p:ext uri="{BB962C8B-B14F-4D97-AF65-F5344CB8AC3E}">
        <p14:creationId xmlns:p14="http://schemas.microsoft.com/office/powerpoint/2010/main" val="2390531080"/>
      </p:ext>
    </p:extLst>
  </p:cSld>
  <p:clrMapOvr>
    <a:masterClrMapping/>
  </p:clrMapOvr>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3"/>
          <p:cNvSpPr>
            <a:spLocks noGrp="1" noChangeArrowheads="1"/>
          </p:cNvSpPr>
          <p:nvPr>
            <p:ph type="title"/>
          </p:nvPr>
        </p:nvSpPr>
        <p:spPr>
          <a:xfrm>
            <a:off x="827584" y="773832"/>
            <a:ext cx="8001000" cy="1143000"/>
          </a:xfrm>
        </p:spPr>
        <p:txBody>
          <a:bodyPr/>
          <a:lstStyle/>
          <a:p>
            <a:pPr defTabSz="912813" eaLnBrk="1" hangingPunct="1"/>
            <a:r>
              <a:rPr lang="pl-PL" dirty="0"/>
              <a:t>Klinika Prawa, Studencki Ośrodek Pomocy Prawnej </a:t>
            </a:r>
            <a:r>
              <a:rPr lang="pl-PL" dirty="0" err="1"/>
              <a:t>WPiA</a:t>
            </a:r>
            <a:r>
              <a:rPr lang="pl-PL" dirty="0"/>
              <a:t> UW</a:t>
            </a:r>
          </a:p>
        </p:txBody>
      </p:sp>
      <p:sp>
        <p:nvSpPr>
          <p:cNvPr id="6" name="pole tekstowe 5">
            <a:extLst>
              <a:ext uri="{FF2B5EF4-FFF2-40B4-BE49-F238E27FC236}">
                <a16:creationId xmlns:a16="http://schemas.microsoft.com/office/drawing/2014/main" id="{415173B6-C0D0-0CBC-E919-FA0A64B94F32}"/>
              </a:ext>
            </a:extLst>
          </p:cNvPr>
          <p:cNvSpPr txBox="1"/>
          <p:nvPr/>
        </p:nvSpPr>
        <p:spPr>
          <a:xfrm>
            <a:off x="755576" y="2421463"/>
            <a:ext cx="8388424" cy="4031873"/>
          </a:xfrm>
          <a:prstGeom prst="rect">
            <a:avLst/>
          </a:prstGeom>
          <a:noFill/>
        </p:spPr>
        <p:txBody>
          <a:bodyPr wrap="square">
            <a:spAutoFit/>
          </a:bodyPr>
          <a:lstStyle/>
          <a:p>
            <a:pPr>
              <a:spcBef>
                <a:spcPts val="600"/>
              </a:spcBef>
            </a:pPr>
            <a:r>
              <a:rPr lang="pl-PL" sz="1300" b="1" dirty="0">
                <a:solidFill>
                  <a:srgbClr val="003366"/>
                </a:solidFill>
                <a:latin typeface="+mn-lt"/>
              </a:rPr>
              <a:t>N</a:t>
            </a:r>
            <a:r>
              <a:rPr lang="pl-PL" sz="1300" b="1" dirty="0">
                <a:solidFill>
                  <a:srgbClr val="003366"/>
                </a:solidFill>
                <a:latin typeface="+mn-lt"/>
                <a:cs typeface="Times New Roman" pitchFamily="18" charset="0"/>
              </a:rPr>
              <a:t>ajwa</a:t>
            </a:r>
            <a:r>
              <a:rPr lang="pl-PL" sz="1300" b="1" dirty="0">
                <a:solidFill>
                  <a:srgbClr val="003366"/>
                </a:solidFill>
                <a:latin typeface="+mn-lt"/>
              </a:rPr>
              <a:t>ż</a:t>
            </a:r>
            <a:r>
              <a:rPr lang="pl-PL" sz="1300" b="1" dirty="0">
                <a:solidFill>
                  <a:srgbClr val="003366"/>
                </a:solidFill>
                <a:latin typeface="+mn-lt"/>
                <a:cs typeface="Times New Roman" pitchFamily="18" charset="0"/>
              </a:rPr>
              <a:t>niejsze osi</a:t>
            </a:r>
            <a:r>
              <a:rPr lang="pl-PL" sz="1300" b="1" dirty="0">
                <a:solidFill>
                  <a:srgbClr val="003366"/>
                </a:solidFill>
                <a:latin typeface="+mn-lt"/>
              </a:rPr>
              <a:t>ą</a:t>
            </a:r>
            <a:r>
              <a:rPr lang="pl-PL" sz="1300" b="1" dirty="0">
                <a:solidFill>
                  <a:srgbClr val="003366"/>
                </a:solidFill>
                <a:latin typeface="+mn-lt"/>
                <a:cs typeface="Times New Roman" pitchFamily="18" charset="0"/>
              </a:rPr>
              <a:t>gni</a:t>
            </a:r>
            <a:r>
              <a:rPr lang="pl-PL" sz="1300" b="1" dirty="0">
                <a:solidFill>
                  <a:srgbClr val="003366"/>
                </a:solidFill>
                <a:latin typeface="+mn-lt"/>
              </a:rPr>
              <a:t>ę</a:t>
            </a:r>
            <a:r>
              <a:rPr lang="pl-PL" sz="1300" b="1" dirty="0">
                <a:solidFill>
                  <a:srgbClr val="003366"/>
                </a:solidFill>
                <a:latin typeface="+mn-lt"/>
                <a:cs typeface="Times New Roman" pitchFamily="18" charset="0"/>
              </a:rPr>
              <a:t>cia i sukcesy Poradni:</a:t>
            </a:r>
          </a:p>
          <a:p>
            <a:pPr marL="171450" indent="-171450" algn="just">
              <a:spcBef>
                <a:spcPts val="600"/>
              </a:spcBef>
              <a:buFont typeface="Wingdings" panose="05000000000000000000" pitchFamily="2" charset="2"/>
              <a:buChar char="§"/>
              <a:tabLst>
                <a:tab pos="457200" algn="l"/>
              </a:tabLst>
            </a:pPr>
            <a:r>
              <a:rPr lang="pl-PL" sz="1300" dirty="0">
                <a:solidFill>
                  <a:schemeClr val="accent5">
                    <a:lumMod val="25000"/>
                  </a:schemeClr>
                </a:solidFill>
                <a:latin typeface="+mn-lt"/>
                <a:ea typeface="Times New Roman" panose="02020603050405020304" pitchFamily="18" charset="0"/>
                <a:cs typeface="Times New Roman" panose="02020603050405020304" pitchFamily="18" charset="0"/>
              </a:rPr>
              <a:t>Współorganizacja ogólnopolskiej konferencji „Nauka psychodeliczna” – we współpracy z Polską Siecią Polityki Narkotykowej</a:t>
            </a:r>
          </a:p>
          <a:p>
            <a:pPr marL="171450" indent="-171450" algn="just">
              <a:spcBef>
                <a:spcPts val="600"/>
              </a:spcBef>
              <a:buFont typeface="Wingdings" panose="05000000000000000000" pitchFamily="2" charset="2"/>
              <a:buChar char="§"/>
              <a:tabLst>
                <a:tab pos="457200" algn="l"/>
              </a:tabLst>
            </a:pPr>
            <a:r>
              <a:rPr lang="pl-PL" sz="1300" dirty="0">
                <a:solidFill>
                  <a:schemeClr val="accent5">
                    <a:lumMod val="25000"/>
                  </a:schemeClr>
                </a:solidFill>
                <a:latin typeface="+mn-lt"/>
                <a:ea typeface="Times New Roman" panose="02020603050405020304" pitchFamily="18" charset="0"/>
                <a:cs typeface="Times New Roman" panose="02020603050405020304" pitchFamily="18" charset="0"/>
              </a:rPr>
              <a:t>Udział w ośmiu konferencjach: "Development of a </a:t>
            </a:r>
            <a:r>
              <a:rPr lang="pl-PL" sz="1300" dirty="0" err="1">
                <a:solidFill>
                  <a:schemeClr val="accent5">
                    <a:lumMod val="25000"/>
                  </a:schemeClr>
                </a:solidFill>
                <a:latin typeface="+mn-lt"/>
                <a:ea typeface="Times New Roman" panose="02020603050405020304" pitchFamily="18" charset="0"/>
                <a:cs typeface="Times New Roman" panose="02020603050405020304" pitchFamily="18" charset="0"/>
              </a:rPr>
              <a:t>Culture</a:t>
            </a:r>
            <a:r>
              <a:rPr lang="pl-PL" sz="1300" dirty="0">
                <a:solidFill>
                  <a:schemeClr val="accent5">
                    <a:lumMod val="25000"/>
                  </a:schemeClr>
                </a:solidFill>
                <a:latin typeface="+mn-lt"/>
                <a:ea typeface="Times New Roman" panose="02020603050405020304" pitchFamily="18" charset="0"/>
                <a:cs typeface="Times New Roman" panose="02020603050405020304" pitchFamily="18" charset="0"/>
              </a:rPr>
              <a:t> of </a:t>
            </a:r>
            <a:r>
              <a:rPr lang="pl-PL" sz="1300" dirty="0" err="1">
                <a:solidFill>
                  <a:schemeClr val="accent5">
                    <a:lumMod val="25000"/>
                  </a:schemeClr>
                </a:solidFill>
                <a:latin typeface="+mn-lt"/>
                <a:ea typeface="Times New Roman" panose="02020603050405020304" pitchFamily="18" charset="0"/>
                <a:cs typeface="Times New Roman" panose="02020603050405020304" pitchFamily="18" charset="0"/>
              </a:rPr>
              <a:t>Integrity</a:t>
            </a:r>
            <a:r>
              <a:rPr lang="pl-PL" sz="1300" dirty="0">
                <a:solidFill>
                  <a:schemeClr val="accent5">
                    <a:lumMod val="25000"/>
                  </a:schemeClr>
                </a:solidFill>
                <a:latin typeface="+mn-lt"/>
                <a:ea typeface="Times New Roman" panose="02020603050405020304" pitchFamily="18" charset="0"/>
                <a:cs typeface="Times New Roman" panose="02020603050405020304" pitchFamily="18" charset="0"/>
              </a:rPr>
              <a:t> and </a:t>
            </a:r>
            <a:r>
              <a:rPr lang="pl-PL" sz="1300" dirty="0" err="1">
                <a:solidFill>
                  <a:schemeClr val="accent5">
                    <a:lumMod val="25000"/>
                  </a:schemeClr>
                </a:solidFill>
                <a:latin typeface="+mn-lt"/>
                <a:ea typeface="Times New Roman" panose="02020603050405020304" pitchFamily="18" charset="0"/>
                <a:cs typeface="Times New Roman" panose="02020603050405020304" pitchFamily="18" charset="0"/>
              </a:rPr>
              <a:t>Anti-Corruption</a:t>
            </a:r>
            <a:r>
              <a:rPr lang="pl-PL" sz="1300" dirty="0">
                <a:solidFill>
                  <a:schemeClr val="accent5">
                    <a:lumMod val="25000"/>
                  </a:schemeClr>
                </a:solidFill>
                <a:latin typeface="+mn-lt"/>
                <a:ea typeface="Times New Roman" panose="02020603050405020304" pitchFamily="18" charset="0"/>
                <a:cs typeface="Times New Roman" panose="02020603050405020304" pitchFamily="18" charset="0"/>
              </a:rPr>
              <a:t> in </a:t>
            </a:r>
            <a:r>
              <a:rPr lang="pl-PL" sz="1300" dirty="0" err="1">
                <a:solidFill>
                  <a:schemeClr val="accent5">
                    <a:lumMod val="25000"/>
                  </a:schemeClr>
                </a:solidFill>
                <a:latin typeface="+mn-lt"/>
                <a:ea typeface="Times New Roman" panose="02020603050405020304" pitchFamily="18" charset="0"/>
                <a:cs typeface="Times New Roman" panose="02020603050405020304" pitchFamily="18" charset="0"/>
              </a:rPr>
              <a:t>Higher</a:t>
            </a:r>
            <a:r>
              <a:rPr lang="pl-PL" sz="1300" dirty="0">
                <a:solidFill>
                  <a:schemeClr val="accent5">
                    <a:lumMod val="25000"/>
                  </a:schemeClr>
                </a:solidFill>
                <a:latin typeface="+mn-lt"/>
                <a:ea typeface="Times New Roman" panose="02020603050405020304" pitchFamily="18" charset="0"/>
                <a:cs typeface="Times New Roman" panose="02020603050405020304" pitchFamily="18" charset="0"/>
              </a:rPr>
              <a:t> </a:t>
            </a:r>
            <a:r>
              <a:rPr lang="pl-PL" sz="1300" dirty="0" err="1">
                <a:solidFill>
                  <a:schemeClr val="accent5">
                    <a:lumMod val="25000"/>
                  </a:schemeClr>
                </a:solidFill>
                <a:latin typeface="+mn-lt"/>
                <a:ea typeface="Times New Roman" panose="02020603050405020304" pitchFamily="18" charset="0"/>
                <a:cs typeface="Times New Roman" panose="02020603050405020304" pitchFamily="18" charset="0"/>
              </a:rPr>
              <a:t>Education</a:t>
            </a:r>
            <a:r>
              <a:rPr lang="pl-PL" sz="1300" dirty="0">
                <a:solidFill>
                  <a:schemeClr val="accent5">
                    <a:lumMod val="25000"/>
                  </a:schemeClr>
                </a:solidFill>
                <a:latin typeface="+mn-lt"/>
                <a:ea typeface="Times New Roman" panose="02020603050405020304" pitchFamily="18" charset="0"/>
                <a:cs typeface="Times New Roman" panose="02020603050405020304" pitchFamily="18" charset="0"/>
              </a:rPr>
              <a:t>„ (zorganizowana przez Stowarzyszenie Poradni Prawnych Ukrainy); VIII Ogólnopolskiej Konferencji Naukowej Prawa Medycznego "Wyzwania psychiatrii i leczenia uzależnień”; Ogólnopolskiej Konferencji Naukowej „Ochrona zwierząt w Polsce jako wyzwanie dla prawa karnego i kryminologii”; XXV Konferencji </a:t>
            </a:r>
            <a:r>
              <a:rPr lang="pl-PL" sz="1300" dirty="0" err="1">
                <a:solidFill>
                  <a:schemeClr val="accent5">
                    <a:lumMod val="25000"/>
                  </a:schemeClr>
                </a:solidFill>
                <a:latin typeface="+mn-lt"/>
                <a:ea typeface="Times New Roman" panose="02020603050405020304" pitchFamily="18" charset="0"/>
                <a:cs typeface="Times New Roman" panose="02020603050405020304" pitchFamily="18" charset="0"/>
              </a:rPr>
              <a:t>WPiA</a:t>
            </a:r>
            <a:r>
              <a:rPr lang="pl-PL" sz="1300" dirty="0">
                <a:solidFill>
                  <a:schemeClr val="accent5">
                    <a:lumMod val="25000"/>
                  </a:schemeClr>
                </a:solidFill>
                <a:latin typeface="+mn-lt"/>
                <a:ea typeface="Times New Roman" panose="02020603050405020304" pitchFamily="18" charset="0"/>
                <a:cs typeface="Times New Roman" panose="02020603050405020304" pitchFamily="18" charset="0"/>
              </a:rPr>
              <a:t> UW „Przyszłość prawa”; Ogólnopolskiej Konferencji Naukowej </a:t>
            </a:r>
            <a:r>
              <a:rPr lang="pl-PL" sz="1300" dirty="0" err="1">
                <a:solidFill>
                  <a:schemeClr val="accent5">
                    <a:lumMod val="25000"/>
                  </a:schemeClr>
                </a:solidFill>
                <a:latin typeface="+mn-lt"/>
                <a:ea typeface="Times New Roman" panose="02020603050405020304" pitchFamily="18" charset="0"/>
                <a:cs typeface="Times New Roman" panose="02020603050405020304" pitchFamily="18" charset="0"/>
              </a:rPr>
              <a:t>Ius</a:t>
            </a:r>
            <a:r>
              <a:rPr lang="pl-PL" sz="1300" dirty="0">
                <a:solidFill>
                  <a:schemeClr val="accent5">
                    <a:lumMod val="25000"/>
                  </a:schemeClr>
                </a:solidFill>
                <a:latin typeface="+mn-lt"/>
                <a:ea typeface="Times New Roman" panose="02020603050405020304" pitchFamily="18" charset="0"/>
                <a:cs typeface="Times New Roman" panose="02020603050405020304" pitchFamily="18" charset="0"/>
              </a:rPr>
              <a:t> et </a:t>
            </a:r>
            <a:r>
              <a:rPr lang="pl-PL" sz="1300" dirty="0" err="1">
                <a:solidFill>
                  <a:schemeClr val="accent5">
                    <a:lumMod val="25000"/>
                  </a:schemeClr>
                </a:solidFill>
                <a:latin typeface="+mn-lt"/>
                <a:ea typeface="Times New Roman" panose="02020603050405020304" pitchFamily="18" charset="0"/>
                <a:cs typeface="Times New Roman" panose="02020603050405020304" pitchFamily="18" charset="0"/>
              </a:rPr>
              <a:t>Medicina</a:t>
            </a:r>
            <a:r>
              <a:rPr lang="pl-PL" sz="1300" dirty="0">
                <a:solidFill>
                  <a:schemeClr val="accent5">
                    <a:lumMod val="25000"/>
                  </a:schemeClr>
                </a:solidFill>
                <a:latin typeface="+mn-lt"/>
                <a:ea typeface="Times New Roman" panose="02020603050405020304" pitchFamily="18" charset="0"/>
                <a:cs typeface="Times New Roman" panose="02020603050405020304" pitchFamily="18" charset="0"/>
              </a:rPr>
              <a:t> "Rynek leków, wyrobów medycznych i suplementów diety – gdzie jesteśmy i dokąd zmierzamy”; Ogólnopolskiej Konferencji Naukowej pt. „Ochrona dobrostanu zwierząt w teorii i praktyce”; II OKN Prawa Medycznego; II Ogólnopolskim Forum Prawa Medycznego i Etyki Lekarskiej WUM</a:t>
            </a:r>
          </a:p>
          <a:p>
            <a:pPr marL="171450" indent="-171450" algn="just">
              <a:spcBef>
                <a:spcPts val="600"/>
              </a:spcBef>
              <a:buFont typeface="Wingdings" panose="05000000000000000000" pitchFamily="2" charset="2"/>
              <a:buChar char="§"/>
              <a:tabLst>
                <a:tab pos="457200" algn="l"/>
              </a:tabLst>
            </a:pPr>
            <a:r>
              <a:rPr lang="pl-PL" sz="1300" dirty="0">
                <a:solidFill>
                  <a:schemeClr val="accent5">
                    <a:lumMod val="25000"/>
                  </a:schemeClr>
                </a:solidFill>
                <a:latin typeface="+mn-lt"/>
                <a:ea typeface="Times New Roman" panose="02020603050405020304" pitchFamily="18" charset="0"/>
                <a:cs typeface="Times New Roman" panose="02020603050405020304" pitchFamily="18" charset="0"/>
              </a:rPr>
              <a:t>Udział w </a:t>
            </a:r>
            <a:r>
              <a:rPr lang="en-GB" sz="1300" dirty="0" err="1">
                <a:solidFill>
                  <a:schemeClr val="accent5">
                    <a:lumMod val="25000"/>
                  </a:schemeClr>
                </a:solidFill>
                <a:latin typeface="+mn-lt"/>
                <a:ea typeface="Times New Roman" panose="02020603050405020304" pitchFamily="18" charset="0"/>
                <a:cs typeface="Times New Roman" panose="02020603050405020304" pitchFamily="18" charset="0"/>
              </a:rPr>
              <a:t>międzynarodowym</a:t>
            </a:r>
            <a:r>
              <a:rPr lang="en-GB" sz="1300" dirty="0">
                <a:solidFill>
                  <a:schemeClr val="accent5">
                    <a:lumMod val="25000"/>
                  </a:schemeClr>
                </a:solidFill>
                <a:latin typeface="+mn-lt"/>
                <a:ea typeface="Times New Roman" panose="02020603050405020304" pitchFamily="18" charset="0"/>
                <a:cs typeface="Times New Roman" panose="02020603050405020304" pitchFamily="18" charset="0"/>
              </a:rPr>
              <a:t> </a:t>
            </a:r>
            <a:r>
              <a:rPr lang="en-GB" sz="1300" dirty="0" err="1">
                <a:solidFill>
                  <a:schemeClr val="accent5">
                    <a:lumMod val="25000"/>
                  </a:schemeClr>
                </a:solidFill>
                <a:latin typeface="+mn-lt"/>
                <a:ea typeface="Times New Roman" panose="02020603050405020304" pitchFamily="18" charset="0"/>
                <a:cs typeface="Times New Roman" panose="02020603050405020304" pitchFamily="18" charset="0"/>
              </a:rPr>
              <a:t>projekcie</a:t>
            </a:r>
            <a:r>
              <a:rPr lang="en-GB" sz="1300" dirty="0">
                <a:solidFill>
                  <a:schemeClr val="accent5">
                    <a:lumMod val="25000"/>
                  </a:schemeClr>
                </a:solidFill>
                <a:latin typeface="+mn-lt"/>
                <a:ea typeface="Times New Roman" panose="02020603050405020304" pitchFamily="18" charset="0"/>
                <a:cs typeface="Times New Roman" panose="02020603050405020304" pitchFamily="18" charset="0"/>
              </a:rPr>
              <a:t> </a:t>
            </a:r>
            <a:r>
              <a:rPr lang="en-GB" sz="1300" dirty="0" err="1">
                <a:solidFill>
                  <a:schemeClr val="accent5">
                    <a:lumMod val="25000"/>
                  </a:schemeClr>
                </a:solidFill>
                <a:latin typeface="+mn-lt"/>
                <a:ea typeface="Times New Roman" panose="02020603050405020304" pitchFamily="18" charset="0"/>
                <a:cs typeface="Times New Roman" panose="02020603050405020304" pitchFamily="18" charset="0"/>
              </a:rPr>
              <a:t>naukowym</a:t>
            </a:r>
            <a:r>
              <a:rPr lang="pl-PL" sz="1300" dirty="0">
                <a:solidFill>
                  <a:schemeClr val="accent5">
                    <a:lumMod val="25000"/>
                  </a:schemeClr>
                </a:solidFill>
                <a:latin typeface="+mn-lt"/>
                <a:ea typeface="Times New Roman" panose="02020603050405020304" pitchFamily="18" charset="0"/>
                <a:cs typeface="Times New Roman" panose="02020603050405020304" pitchFamily="18" charset="0"/>
              </a:rPr>
              <a:t> „</a:t>
            </a:r>
            <a:r>
              <a:rPr lang="en-GB" sz="1300" dirty="0">
                <a:solidFill>
                  <a:schemeClr val="accent5">
                    <a:lumMod val="25000"/>
                  </a:schemeClr>
                </a:solidFill>
                <a:latin typeface="+mn-lt"/>
                <a:ea typeface="Times New Roman" panose="02020603050405020304" pitchFamily="18" charset="0"/>
                <a:cs typeface="Times New Roman" panose="02020603050405020304" pitchFamily="18" charset="0"/>
              </a:rPr>
              <a:t>Getting to Know European Health Services - </a:t>
            </a:r>
            <a:r>
              <a:rPr lang="en-GB" sz="1300" dirty="0" err="1">
                <a:solidFill>
                  <a:schemeClr val="accent5">
                    <a:lumMod val="25000"/>
                  </a:schemeClr>
                </a:solidFill>
                <a:latin typeface="+mn-lt"/>
                <a:ea typeface="Times New Roman" panose="02020603050405020304" pitchFamily="18" charset="0"/>
                <a:cs typeface="Times New Roman" panose="02020603050405020304" pitchFamily="18" charset="0"/>
              </a:rPr>
              <a:t>czasopismo</a:t>
            </a:r>
            <a:r>
              <a:rPr lang="en-GB" sz="1300" dirty="0">
                <a:solidFill>
                  <a:schemeClr val="accent5">
                    <a:lumMod val="25000"/>
                  </a:schemeClr>
                </a:solidFill>
                <a:latin typeface="+mn-lt"/>
                <a:ea typeface="Times New Roman" panose="02020603050405020304" pitchFamily="18" charset="0"/>
                <a:cs typeface="Times New Roman" panose="02020603050405020304" pitchFamily="18" charset="0"/>
              </a:rPr>
              <a:t> "</a:t>
            </a:r>
            <a:r>
              <a:rPr lang="en-GB" sz="1300" dirty="0" err="1">
                <a:solidFill>
                  <a:schemeClr val="accent5">
                    <a:lumMod val="25000"/>
                  </a:schemeClr>
                </a:solidFill>
                <a:latin typeface="+mn-lt"/>
                <a:ea typeface="Times New Roman" panose="02020603050405020304" pitchFamily="18" charset="0"/>
                <a:cs typeface="Times New Roman" panose="02020603050405020304" pitchFamily="18" charset="0"/>
              </a:rPr>
              <a:t>TrendSanità</a:t>
            </a:r>
            <a:r>
              <a:rPr lang="en-GB" sz="1300" dirty="0">
                <a:solidFill>
                  <a:schemeClr val="accent5">
                    <a:lumMod val="25000"/>
                  </a:schemeClr>
                </a:solidFill>
                <a:latin typeface="+mn-lt"/>
                <a:ea typeface="Times New Roman" panose="02020603050405020304" pitchFamily="18" charset="0"/>
                <a:cs typeface="Times New Roman" panose="02020603050405020304" pitchFamily="18" charset="0"/>
              </a:rPr>
              <a:t> -  Policy and Procurement in HealthCare (PPHC)" (</a:t>
            </a:r>
            <a:r>
              <a:rPr lang="en-GB" sz="1300" dirty="0" err="1">
                <a:solidFill>
                  <a:schemeClr val="accent5">
                    <a:lumMod val="25000"/>
                  </a:schemeClr>
                </a:solidFill>
                <a:latin typeface="+mn-lt"/>
                <a:ea typeface="Times New Roman" panose="02020603050405020304" pitchFamily="18" charset="0"/>
                <a:cs typeface="Times New Roman" panose="02020603050405020304" pitchFamily="18" charset="0"/>
              </a:rPr>
              <a:t>Włochy</a:t>
            </a:r>
            <a:r>
              <a:rPr lang="en-GB" sz="1300" dirty="0">
                <a:solidFill>
                  <a:schemeClr val="accent5">
                    <a:lumMod val="25000"/>
                  </a:schemeClr>
                </a:solidFill>
                <a:latin typeface="+mn-lt"/>
                <a:ea typeface="Times New Roman" panose="02020603050405020304" pitchFamily="18" charset="0"/>
                <a:cs typeface="Times New Roman" panose="02020603050405020304" pitchFamily="18" charset="0"/>
              </a:rPr>
              <a:t>) </a:t>
            </a:r>
            <a:endParaRPr lang="pl-PL" sz="1300" dirty="0">
              <a:solidFill>
                <a:schemeClr val="accent5">
                  <a:lumMod val="25000"/>
                </a:schemeClr>
              </a:solidFill>
              <a:latin typeface="+mn-lt"/>
            </a:endParaRPr>
          </a:p>
          <a:p>
            <a:pPr marL="171450" indent="-171450" algn="just">
              <a:spcBef>
                <a:spcPts val="600"/>
              </a:spcBef>
              <a:buFont typeface="Wingdings" panose="05000000000000000000" pitchFamily="2" charset="2"/>
              <a:buChar char="§"/>
              <a:tabLst>
                <a:tab pos="457200" algn="l"/>
              </a:tabLst>
            </a:pPr>
            <a:r>
              <a:rPr lang="pl-PL" sz="1300" dirty="0">
                <a:solidFill>
                  <a:schemeClr val="accent5">
                    <a:lumMod val="25000"/>
                  </a:schemeClr>
                </a:solidFill>
                <a:latin typeface="+mn-lt"/>
              </a:rPr>
              <a:t>Wyjazd do Europejskiego Trybunału Praw Człowieka i udział w rozprawie przed Trybunałem</a:t>
            </a:r>
          </a:p>
          <a:p>
            <a:pPr marL="171450" indent="-171450" algn="just">
              <a:spcBef>
                <a:spcPts val="600"/>
              </a:spcBef>
              <a:buFont typeface="Wingdings" panose="05000000000000000000" pitchFamily="2" charset="2"/>
              <a:buChar char="§"/>
              <a:tabLst>
                <a:tab pos="457200" algn="l"/>
              </a:tabLst>
            </a:pPr>
            <a:r>
              <a:rPr lang="pl-PL" sz="1300" dirty="0">
                <a:solidFill>
                  <a:schemeClr val="accent5">
                    <a:lumMod val="25000"/>
                  </a:schemeClr>
                </a:solidFill>
                <a:latin typeface="+mn-lt"/>
              </a:rPr>
              <a:t>Wizyta studyjna w SN</a:t>
            </a:r>
          </a:p>
          <a:p>
            <a:pPr marL="171450" indent="-171450" algn="just">
              <a:spcBef>
                <a:spcPts val="600"/>
              </a:spcBef>
              <a:buFont typeface="Wingdings" panose="05000000000000000000" pitchFamily="2" charset="2"/>
              <a:buChar char="§"/>
              <a:tabLst>
                <a:tab pos="457200" algn="l"/>
              </a:tabLst>
            </a:pPr>
            <a:r>
              <a:rPr lang="pl-PL" sz="1300" dirty="0">
                <a:solidFill>
                  <a:schemeClr val="accent5">
                    <a:lumMod val="25000"/>
                  </a:schemeClr>
                </a:solidFill>
                <a:latin typeface="+mn-lt"/>
              </a:rPr>
              <a:t>Seria spotkań  z ekspertami z obszaru prawa uchodźczego </a:t>
            </a:r>
          </a:p>
          <a:p>
            <a:pPr marL="171450" indent="-171450" algn="just">
              <a:spcBef>
                <a:spcPts val="600"/>
              </a:spcBef>
              <a:buFont typeface="Wingdings" panose="05000000000000000000" pitchFamily="2" charset="2"/>
              <a:buChar char="§"/>
              <a:tabLst>
                <a:tab pos="457200" algn="l"/>
              </a:tabLst>
            </a:pPr>
            <a:endParaRPr lang="pl-PL" sz="1300" dirty="0">
              <a:solidFill>
                <a:schemeClr val="accent5">
                  <a:lumMod val="25000"/>
                </a:schemeClr>
              </a:solidFill>
              <a:latin typeface="+mn-lt"/>
            </a:endParaRPr>
          </a:p>
        </p:txBody>
      </p:sp>
    </p:spTree>
  </p:cSld>
  <p:clrMapOvr>
    <a:masterClrMapping/>
  </p:clrMapOvr>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D509BD-A087-37AC-E7FF-121AE1936A97}"/>
            </a:ext>
          </a:extLst>
        </p:cNvPr>
        <p:cNvGrpSpPr/>
        <p:nvPr/>
      </p:nvGrpSpPr>
      <p:grpSpPr>
        <a:xfrm>
          <a:off x="0" y="0"/>
          <a:ext cx="0" cy="0"/>
          <a:chOff x="0" y="0"/>
          <a:chExt cx="0" cy="0"/>
        </a:xfrm>
      </p:grpSpPr>
      <p:sp>
        <p:nvSpPr>
          <p:cNvPr id="62467" name="Rectangle 3">
            <a:extLst>
              <a:ext uri="{FF2B5EF4-FFF2-40B4-BE49-F238E27FC236}">
                <a16:creationId xmlns:a16="http://schemas.microsoft.com/office/drawing/2014/main" id="{DC82940C-6EEE-3711-4FC4-282C64A93A34}"/>
              </a:ext>
            </a:extLst>
          </p:cNvPr>
          <p:cNvSpPr>
            <a:spLocks noGrp="1" noChangeArrowheads="1"/>
          </p:cNvSpPr>
          <p:nvPr>
            <p:ph type="title"/>
          </p:nvPr>
        </p:nvSpPr>
        <p:spPr>
          <a:xfrm>
            <a:off x="827584" y="773832"/>
            <a:ext cx="8001000" cy="1143000"/>
          </a:xfrm>
        </p:spPr>
        <p:txBody>
          <a:bodyPr/>
          <a:lstStyle/>
          <a:p>
            <a:pPr defTabSz="912813" eaLnBrk="1" hangingPunct="1"/>
            <a:r>
              <a:rPr lang="pl-PL" dirty="0"/>
              <a:t>Klinika Prawa, Studencki Ośrodek Pomocy Prawnej </a:t>
            </a:r>
            <a:r>
              <a:rPr lang="pl-PL" dirty="0" err="1"/>
              <a:t>WPiA</a:t>
            </a:r>
            <a:r>
              <a:rPr lang="pl-PL" dirty="0"/>
              <a:t> UW</a:t>
            </a:r>
          </a:p>
        </p:txBody>
      </p:sp>
      <p:sp>
        <p:nvSpPr>
          <p:cNvPr id="6" name="pole tekstowe 5">
            <a:extLst>
              <a:ext uri="{FF2B5EF4-FFF2-40B4-BE49-F238E27FC236}">
                <a16:creationId xmlns:a16="http://schemas.microsoft.com/office/drawing/2014/main" id="{E5E15F5D-3F1D-827C-9AD9-594F029D9F9A}"/>
              </a:ext>
            </a:extLst>
          </p:cNvPr>
          <p:cNvSpPr txBox="1"/>
          <p:nvPr/>
        </p:nvSpPr>
        <p:spPr>
          <a:xfrm>
            <a:off x="755576" y="2564904"/>
            <a:ext cx="8388424" cy="3739485"/>
          </a:xfrm>
          <a:prstGeom prst="rect">
            <a:avLst/>
          </a:prstGeom>
          <a:noFill/>
        </p:spPr>
        <p:txBody>
          <a:bodyPr wrap="square">
            <a:spAutoFit/>
          </a:bodyPr>
          <a:lstStyle/>
          <a:p>
            <a:pPr algn="just">
              <a:spcBef>
                <a:spcPts val="600"/>
              </a:spcBef>
              <a:tabLst>
                <a:tab pos="457200" algn="l"/>
              </a:tabLst>
            </a:pPr>
            <a:r>
              <a:rPr lang="pl-PL" sz="1300" b="1" dirty="0">
                <a:solidFill>
                  <a:schemeClr val="accent5">
                    <a:lumMod val="25000"/>
                  </a:schemeClr>
                </a:solidFill>
                <a:latin typeface="+mn-lt"/>
              </a:rPr>
              <a:t>N</a:t>
            </a:r>
            <a:r>
              <a:rPr lang="pl-PL" sz="1300" b="1" dirty="0">
                <a:solidFill>
                  <a:schemeClr val="accent5">
                    <a:lumMod val="25000"/>
                  </a:schemeClr>
                </a:solidFill>
                <a:latin typeface="+mn-lt"/>
                <a:cs typeface="Times New Roman" pitchFamily="18" charset="0"/>
              </a:rPr>
              <a:t>ajwa</a:t>
            </a:r>
            <a:r>
              <a:rPr lang="pl-PL" sz="1300" b="1" dirty="0">
                <a:solidFill>
                  <a:schemeClr val="accent5">
                    <a:lumMod val="25000"/>
                  </a:schemeClr>
                </a:solidFill>
                <a:latin typeface="+mn-lt"/>
              </a:rPr>
              <a:t>ż</a:t>
            </a:r>
            <a:r>
              <a:rPr lang="pl-PL" sz="1300" b="1" dirty="0">
                <a:solidFill>
                  <a:schemeClr val="accent5">
                    <a:lumMod val="25000"/>
                  </a:schemeClr>
                </a:solidFill>
                <a:latin typeface="+mn-lt"/>
                <a:cs typeface="Times New Roman" pitchFamily="18" charset="0"/>
              </a:rPr>
              <a:t>niejsze osi</a:t>
            </a:r>
            <a:r>
              <a:rPr lang="pl-PL" sz="1300" b="1" dirty="0">
                <a:solidFill>
                  <a:schemeClr val="accent5">
                    <a:lumMod val="25000"/>
                  </a:schemeClr>
                </a:solidFill>
                <a:latin typeface="+mn-lt"/>
              </a:rPr>
              <a:t>ą</a:t>
            </a:r>
            <a:r>
              <a:rPr lang="pl-PL" sz="1300" b="1" dirty="0">
                <a:solidFill>
                  <a:schemeClr val="accent5">
                    <a:lumMod val="25000"/>
                  </a:schemeClr>
                </a:solidFill>
                <a:latin typeface="+mn-lt"/>
                <a:cs typeface="Times New Roman" pitchFamily="18" charset="0"/>
              </a:rPr>
              <a:t>gni</a:t>
            </a:r>
            <a:r>
              <a:rPr lang="pl-PL" sz="1300" b="1" dirty="0">
                <a:solidFill>
                  <a:schemeClr val="accent5">
                    <a:lumMod val="25000"/>
                  </a:schemeClr>
                </a:solidFill>
                <a:latin typeface="+mn-lt"/>
              </a:rPr>
              <a:t>ę</a:t>
            </a:r>
            <a:r>
              <a:rPr lang="pl-PL" sz="1300" b="1" dirty="0">
                <a:solidFill>
                  <a:schemeClr val="accent5">
                    <a:lumMod val="25000"/>
                  </a:schemeClr>
                </a:solidFill>
                <a:latin typeface="+mn-lt"/>
                <a:cs typeface="Times New Roman" pitchFamily="18" charset="0"/>
              </a:rPr>
              <a:t>cia i sukcesy Poradni c.d.:</a:t>
            </a:r>
            <a:endParaRPr lang="pl-PL" sz="1300" dirty="0">
              <a:solidFill>
                <a:schemeClr val="accent5">
                  <a:lumMod val="25000"/>
                </a:schemeClr>
              </a:solidFill>
              <a:latin typeface="+mn-lt"/>
            </a:endParaRPr>
          </a:p>
          <a:p>
            <a:pPr marL="171450" indent="-171450" algn="just">
              <a:spcBef>
                <a:spcPts val="600"/>
              </a:spcBef>
              <a:buFont typeface="Wingdings" panose="05000000000000000000" pitchFamily="2" charset="2"/>
              <a:buChar char="§"/>
              <a:tabLst>
                <a:tab pos="457200" algn="l"/>
              </a:tabLst>
            </a:pPr>
            <a:r>
              <a:rPr lang="pl-PL" sz="1300" dirty="0">
                <a:solidFill>
                  <a:schemeClr val="accent5">
                    <a:lumMod val="25000"/>
                  </a:schemeClr>
                </a:solidFill>
                <a:latin typeface="+mn-lt"/>
              </a:rPr>
              <a:t>Kontynuacja współpracy z Helsińską Fundacją Praw Człowieka, Polskim Towarzystwem Prawa Antydyskryminacyjnego</a:t>
            </a:r>
          </a:p>
          <a:p>
            <a:pPr marL="171450" indent="-171450" algn="just">
              <a:spcBef>
                <a:spcPts val="600"/>
              </a:spcBef>
              <a:buFont typeface="Wingdings" panose="05000000000000000000" pitchFamily="2" charset="2"/>
              <a:buChar char="§"/>
              <a:tabLst>
                <a:tab pos="457200" algn="l"/>
              </a:tabLst>
            </a:pPr>
            <a:r>
              <a:rPr lang="pl-PL" sz="1300" dirty="0">
                <a:solidFill>
                  <a:schemeClr val="accent5">
                    <a:lumMod val="25000"/>
                  </a:schemeClr>
                </a:solidFill>
                <a:latin typeface="+mn-lt"/>
              </a:rPr>
              <a:t>Współpraca z Sądem Rejonowym Warszawa-Mokotów – udział w rozprawach karnych</a:t>
            </a:r>
          </a:p>
          <a:p>
            <a:pPr marL="171450" indent="-171450" algn="just">
              <a:spcBef>
                <a:spcPts val="600"/>
              </a:spcBef>
              <a:buFont typeface="Wingdings" panose="05000000000000000000" pitchFamily="2" charset="2"/>
              <a:buChar char="§"/>
              <a:tabLst>
                <a:tab pos="457200" algn="l"/>
              </a:tabLst>
            </a:pPr>
            <a:r>
              <a:rPr lang="pl-PL" sz="1300" dirty="0">
                <a:solidFill>
                  <a:schemeClr val="accent5">
                    <a:lumMod val="25000"/>
                  </a:schemeClr>
                </a:solidFill>
                <a:latin typeface="+mn-lt"/>
              </a:rPr>
              <a:t>Nawiązanie współpracy z </a:t>
            </a:r>
            <a:r>
              <a:rPr lang="pl-PL" sz="1300" dirty="0" err="1">
                <a:solidFill>
                  <a:schemeClr val="accent5">
                    <a:lumMod val="25000"/>
                  </a:schemeClr>
                </a:solidFill>
                <a:latin typeface="+mn-lt"/>
              </a:rPr>
              <a:t>European</a:t>
            </a:r>
            <a:r>
              <a:rPr lang="pl-PL" sz="1300" dirty="0">
                <a:solidFill>
                  <a:schemeClr val="accent5">
                    <a:lumMod val="25000"/>
                  </a:schemeClr>
                </a:solidFill>
                <a:latin typeface="+mn-lt"/>
              </a:rPr>
              <a:t> </a:t>
            </a:r>
            <a:r>
              <a:rPr lang="pl-PL" sz="1300" dirty="0" err="1">
                <a:solidFill>
                  <a:schemeClr val="accent5">
                    <a:lumMod val="25000"/>
                  </a:schemeClr>
                </a:solidFill>
                <a:latin typeface="+mn-lt"/>
              </a:rPr>
              <a:t>Lawyers</a:t>
            </a:r>
            <a:r>
              <a:rPr lang="pl-PL" sz="1300" dirty="0">
                <a:solidFill>
                  <a:schemeClr val="accent5">
                    <a:lumMod val="25000"/>
                  </a:schemeClr>
                </a:solidFill>
                <a:latin typeface="+mn-lt"/>
              </a:rPr>
              <a:t> in </a:t>
            </a:r>
            <a:r>
              <a:rPr lang="pl-PL" sz="1300" dirty="0" err="1">
                <a:solidFill>
                  <a:schemeClr val="accent5">
                    <a:lumMod val="25000"/>
                  </a:schemeClr>
                </a:solidFill>
                <a:latin typeface="+mn-lt"/>
              </a:rPr>
              <a:t>Lesvos</a:t>
            </a:r>
            <a:r>
              <a:rPr lang="pl-PL" sz="1300" dirty="0">
                <a:solidFill>
                  <a:schemeClr val="accent5">
                    <a:lumMod val="25000"/>
                  </a:schemeClr>
                </a:solidFill>
                <a:latin typeface="+mn-lt"/>
              </a:rPr>
              <a:t>, UNHCR i </a:t>
            </a:r>
            <a:r>
              <a:rPr lang="pl-PL" sz="1300" dirty="0" err="1">
                <a:solidFill>
                  <a:schemeClr val="accent5">
                    <a:lumMod val="25000"/>
                  </a:schemeClr>
                </a:solidFill>
                <a:latin typeface="+mn-lt"/>
              </a:rPr>
              <a:t>European</a:t>
            </a:r>
            <a:r>
              <a:rPr lang="pl-PL" sz="1300" dirty="0">
                <a:solidFill>
                  <a:schemeClr val="accent5">
                    <a:lumMod val="25000"/>
                  </a:schemeClr>
                </a:solidFill>
                <a:latin typeface="+mn-lt"/>
              </a:rPr>
              <a:t> Union </a:t>
            </a:r>
            <a:r>
              <a:rPr lang="pl-PL" sz="1300" dirty="0" err="1">
                <a:solidFill>
                  <a:schemeClr val="accent5">
                    <a:lumMod val="25000"/>
                  </a:schemeClr>
                </a:solidFill>
                <a:latin typeface="+mn-lt"/>
              </a:rPr>
              <a:t>Agency</a:t>
            </a:r>
            <a:r>
              <a:rPr lang="pl-PL" sz="1300" dirty="0">
                <a:solidFill>
                  <a:schemeClr val="accent5">
                    <a:lumMod val="25000"/>
                  </a:schemeClr>
                </a:solidFill>
                <a:latin typeface="+mn-lt"/>
              </a:rPr>
              <a:t> for </a:t>
            </a:r>
            <a:r>
              <a:rPr lang="pl-PL" sz="1300" dirty="0" err="1">
                <a:solidFill>
                  <a:schemeClr val="accent5">
                    <a:lumMod val="25000"/>
                  </a:schemeClr>
                </a:solidFill>
                <a:latin typeface="+mn-lt"/>
              </a:rPr>
              <a:t>Asylum</a:t>
            </a:r>
            <a:endParaRPr lang="pl-PL" sz="1300" dirty="0">
              <a:solidFill>
                <a:schemeClr val="accent5">
                  <a:lumMod val="25000"/>
                </a:schemeClr>
              </a:solidFill>
              <a:latin typeface="+mn-lt"/>
            </a:endParaRPr>
          </a:p>
          <a:p>
            <a:pPr marL="171450" indent="-171450" algn="just">
              <a:spcBef>
                <a:spcPts val="600"/>
              </a:spcBef>
              <a:buFont typeface="Wingdings" panose="05000000000000000000" pitchFamily="2" charset="2"/>
              <a:buChar char="§"/>
              <a:tabLst>
                <a:tab pos="457200" algn="l"/>
              </a:tabLst>
            </a:pPr>
            <a:r>
              <a:rPr lang="pl-PL" sz="1300" dirty="0">
                <a:solidFill>
                  <a:schemeClr val="accent5">
                    <a:lumMod val="25000"/>
                  </a:schemeClr>
                </a:solidFill>
                <a:latin typeface="+mn-lt"/>
              </a:rPr>
              <a:t>Obserwacja rozpraw karnych przed SO w Warszawie i Słupsku, SA w Łodzi oraz SN (sekcja „Niewinność”)</a:t>
            </a:r>
          </a:p>
          <a:p>
            <a:pPr marL="171450" indent="-171450" algn="just">
              <a:spcBef>
                <a:spcPts val="600"/>
              </a:spcBef>
              <a:buFont typeface="Wingdings" panose="05000000000000000000" pitchFamily="2" charset="2"/>
              <a:buChar char="§"/>
              <a:tabLst>
                <a:tab pos="457200" algn="l"/>
              </a:tabLst>
            </a:pPr>
            <a:r>
              <a:rPr lang="pl-PL" sz="1300" dirty="0">
                <a:solidFill>
                  <a:schemeClr val="accent5">
                    <a:lumMod val="25000"/>
                  </a:schemeClr>
                </a:solidFill>
                <a:latin typeface="+mn-lt"/>
              </a:rPr>
              <a:t>Udzielanie porad osadzonym w Areszcie Śledczym Warszawa-Białołęka (także w trybie zdalnym)</a:t>
            </a:r>
          </a:p>
          <a:p>
            <a:pPr marL="171450" indent="-171450" algn="just">
              <a:spcBef>
                <a:spcPts val="600"/>
              </a:spcBef>
              <a:buFont typeface="Wingdings" panose="05000000000000000000" pitchFamily="2" charset="2"/>
              <a:buChar char="§"/>
              <a:tabLst>
                <a:tab pos="457200" algn="l"/>
              </a:tabLst>
            </a:pPr>
            <a:r>
              <a:rPr lang="pl-PL" sz="1300" dirty="0">
                <a:solidFill>
                  <a:schemeClr val="accent5">
                    <a:lumMod val="25000"/>
                  </a:schemeClr>
                </a:solidFill>
                <a:latin typeface="+mn-lt"/>
              </a:rPr>
              <a:t>Współpraca z organizacjami </a:t>
            </a:r>
            <a:r>
              <a:rPr lang="pl-PL" sz="1300" dirty="0" err="1">
                <a:solidFill>
                  <a:schemeClr val="accent5">
                    <a:lumMod val="25000"/>
                  </a:schemeClr>
                </a:solidFill>
                <a:latin typeface="+mn-lt"/>
              </a:rPr>
              <a:t>Jump</a:t>
            </a:r>
            <a:r>
              <a:rPr lang="pl-PL" sz="1300" dirty="0">
                <a:solidFill>
                  <a:schemeClr val="accent5">
                    <a:lumMod val="25000"/>
                  </a:schemeClr>
                </a:solidFill>
                <a:latin typeface="+mn-lt"/>
              </a:rPr>
              <a:t> 93 i Polską Siecią Polityki Narkotykowej (udzielanie porad klientom)</a:t>
            </a:r>
          </a:p>
          <a:p>
            <a:pPr marL="171450" indent="-171450" algn="just">
              <a:spcBef>
                <a:spcPts val="600"/>
              </a:spcBef>
              <a:buFont typeface="Wingdings" panose="05000000000000000000" pitchFamily="2" charset="2"/>
              <a:buChar char="§"/>
              <a:tabLst>
                <a:tab pos="457200" algn="l"/>
              </a:tabLst>
            </a:pPr>
            <a:r>
              <a:rPr lang="pl-PL" sz="1300" dirty="0">
                <a:solidFill>
                  <a:schemeClr val="accent5">
                    <a:lumMod val="25000"/>
                  </a:schemeClr>
                </a:solidFill>
                <a:latin typeface="+mn-lt"/>
              </a:rPr>
              <a:t>Symulacje rozpraw: karnych dyskryminacyjnych przed sądami polskimi oraz przed </a:t>
            </a:r>
            <a:r>
              <a:rPr lang="pl-PL" sz="1300" dirty="0" err="1">
                <a:solidFill>
                  <a:schemeClr val="accent5">
                    <a:lumMod val="25000"/>
                  </a:schemeClr>
                </a:solidFill>
                <a:latin typeface="+mn-lt"/>
              </a:rPr>
              <a:t>ETPCz</a:t>
            </a:r>
            <a:endParaRPr lang="pl-PL" sz="1300" dirty="0">
              <a:solidFill>
                <a:schemeClr val="accent5">
                  <a:lumMod val="25000"/>
                </a:schemeClr>
              </a:solidFill>
              <a:latin typeface="+mn-lt"/>
            </a:endParaRPr>
          </a:p>
          <a:p>
            <a:pPr marL="171450" indent="-171450" algn="just">
              <a:spcBef>
                <a:spcPts val="600"/>
              </a:spcBef>
              <a:buFont typeface="Wingdings" panose="05000000000000000000" pitchFamily="2" charset="2"/>
              <a:buChar char="§"/>
              <a:tabLst>
                <a:tab pos="457200" algn="l"/>
              </a:tabLst>
            </a:pPr>
            <a:r>
              <a:rPr lang="pl-PL" sz="1300" dirty="0">
                <a:solidFill>
                  <a:schemeClr val="accent5">
                    <a:lumMod val="25000"/>
                  </a:schemeClr>
                </a:solidFill>
                <a:latin typeface="+mn-lt"/>
              </a:rPr>
              <a:t>Debata oksfordzka dotycząca zmiany definicji zgwałcenia z art. 197 § 1 Kodeksu karnego</a:t>
            </a:r>
          </a:p>
          <a:p>
            <a:pPr marL="171450" indent="-171450" algn="just">
              <a:spcBef>
                <a:spcPts val="600"/>
              </a:spcBef>
              <a:buFont typeface="Wingdings" panose="05000000000000000000" pitchFamily="2" charset="2"/>
              <a:buChar char="§"/>
              <a:tabLst>
                <a:tab pos="457200" algn="l"/>
              </a:tabLst>
            </a:pPr>
            <a:r>
              <a:rPr lang="pl-PL" sz="1300" dirty="0">
                <a:solidFill>
                  <a:schemeClr val="accent5">
                    <a:lumMod val="25000"/>
                  </a:schemeClr>
                </a:solidFill>
                <a:latin typeface="+mn-lt"/>
              </a:rPr>
              <a:t>Zrealizowanie II Szkoły Prawa Uchodźczego we współpracy z UNHCR</a:t>
            </a:r>
          </a:p>
          <a:p>
            <a:pPr marL="171450" indent="-171450" algn="just">
              <a:spcBef>
                <a:spcPts val="600"/>
              </a:spcBef>
              <a:buFont typeface="Wingdings" panose="05000000000000000000" pitchFamily="2" charset="2"/>
              <a:buChar char="§"/>
              <a:tabLst>
                <a:tab pos="457200" algn="l"/>
              </a:tabLst>
            </a:pPr>
            <a:r>
              <a:rPr lang="pl-PL" sz="1300" dirty="0">
                <a:solidFill>
                  <a:schemeClr val="accent5">
                    <a:lumMod val="25000"/>
                  </a:schemeClr>
                </a:solidFill>
                <a:latin typeface="+mn-lt"/>
              </a:rPr>
              <a:t>Opublikowanie cyklu podcastów na temat jednej ze spraw prowadzonych przez sekcję „Niewinność” Kliniki - niesłusznie skazanego na 25 lat pozbawienia wolności</a:t>
            </a:r>
          </a:p>
          <a:p>
            <a:pPr marL="171450" indent="-171450" algn="just">
              <a:spcBef>
                <a:spcPts val="600"/>
              </a:spcBef>
              <a:buFont typeface="Wingdings" panose="05000000000000000000" pitchFamily="2" charset="2"/>
              <a:buChar char="§"/>
              <a:tabLst>
                <a:tab pos="457200" algn="l"/>
              </a:tabLst>
            </a:pPr>
            <a:endParaRPr lang="pl-PL" sz="1300" dirty="0">
              <a:solidFill>
                <a:schemeClr val="accent5">
                  <a:lumMod val="25000"/>
                </a:schemeClr>
              </a:solidFill>
              <a:latin typeface="+mn-lt"/>
            </a:endParaRPr>
          </a:p>
        </p:txBody>
      </p:sp>
    </p:spTree>
    <p:extLst>
      <p:ext uri="{BB962C8B-B14F-4D97-AF65-F5344CB8AC3E}">
        <p14:creationId xmlns:p14="http://schemas.microsoft.com/office/powerpoint/2010/main" val="2830744840"/>
      </p:ext>
    </p:extLst>
  </p:cSld>
  <p:clrMapOvr>
    <a:masterClrMapping/>
  </p:clrMapOvr>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Text Box 13"/>
          <p:cNvSpPr txBox="1">
            <a:spLocks noChangeArrowheads="1"/>
          </p:cNvSpPr>
          <p:nvPr/>
        </p:nvSpPr>
        <p:spPr bwMode="auto">
          <a:xfrm>
            <a:off x="1187624" y="6095999"/>
            <a:ext cx="3023617" cy="630942"/>
          </a:xfrm>
          <a:prstGeom prst="rect">
            <a:avLst/>
          </a:prstGeom>
          <a:noFill/>
          <a:ln w="9525">
            <a:noFill/>
            <a:miter lim="800000"/>
            <a:headEnd/>
            <a:tailEnd/>
          </a:ln>
        </p:spPr>
        <p:txBody>
          <a:bodyPr wrap="square">
            <a:spAutoFit/>
          </a:bodyPr>
          <a:lstStyle/>
          <a:p>
            <a:pPr algn="ctr" defTabSz="912813">
              <a:spcBef>
                <a:spcPct val="50000"/>
              </a:spcBef>
            </a:pPr>
            <a:endParaRPr lang="pl-PL" sz="1400" b="1" dirty="0">
              <a:latin typeface="Arial" charset="0"/>
            </a:endParaRPr>
          </a:p>
          <a:p>
            <a:pPr algn="ctr" defTabSz="912813">
              <a:spcBef>
                <a:spcPct val="50000"/>
              </a:spcBef>
            </a:pPr>
            <a:r>
              <a:rPr lang="pl-PL" sz="1400" b="1" dirty="0">
                <a:latin typeface="Arial" charset="0"/>
              </a:rPr>
              <a:t>Liczba spraw w latach 2003-2024</a:t>
            </a:r>
          </a:p>
        </p:txBody>
      </p:sp>
      <p:sp>
        <p:nvSpPr>
          <p:cNvPr id="24582" name="Text Box 14"/>
          <p:cNvSpPr txBox="1">
            <a:spLocks noChangeArrowheads="1"/>
          </p:cNvSpPr>
          <p:nvPr/>
        </p:nvSpPr>
        <p:spPr bwMode="auto">
          <a:xfrm>
            <a:off x="5246363" y="5922992"/>
            <a:ext cx="3574110" cy="846386"/>
          </a:xfrm>
          <a:prstGeom prst="rect">
            <a:avLst/>
          </a:prstGeom>
          <a:noFill/>
          <a:ln w="9525">
            <a:noFill/>
            <a:miter lim="800000"/>
            <a:headEnd/>
            <a:tailEnd/>
          </a:ln>
        </p:spPr>
        <p:txBody>
          <a:bodyPr wrap="square">
            <a:spAutoFit/>
          </a:bodyPr>
          <a:lstStyle/>
          <a:p>
            <a:pPr algn="ctr" defTabSz="912813">
              <a:spcBef>
                <a:spcPct val="50000"/>
              </a:spcBef>
            </a:pPr>
            <a:endParaRPr lang="pl-PL" sz="1400" b="1" dirty="0">
              <a:latin typeface="Arial" charset="0"/>
            </a:endParaRPr>
          </a:p>
          <a:p>
            <a:pPr algn="ctr" defTabSz="912813">
              <a:spcBef>
                <a:spcPct val="50000"/>
              </a:spcBef>
            </a:pPr>
            <a:r>
              <a:rPr lang="pl-PL" sz="1400" b="1" dirty="0">
                <a:latin typeface="Arial" charset="0"/>
              </a:rPr>
              <a:t>Liczba studentów i </a:t>
            </a:r>
            <a:r>
              <a:rPr lang="pl-PL" sz="1400" b="1" dirty="0">
                <a:solidFill>
                  <a:schemeClr val="bg2"/>
                </a:solidFill>
                <a:latin typeface="Arial" charset="0"/>
              </a:rPr>
              <a:t>personelu dydaktycznego </a:t>
            </a:r>
            <a:r>
              <a:rPr lang="pl-PL" sz="1400" b="1" dirty="0">
                <a:latin typeface="Arial" charset="0"/>
              </a:rPr>
              <a:t>w latach 2003-2024</a:t>
            </a:r>
          </a:p>
        </p:txBody>
      </p:sp>
      <p:graphicFrame>
        <p:nvGraphicFramePr>
          <p:cNvPr id="2" name="Wykres 1">
            <a:extLst>
              <a:ext uri="{FF2B5EF4-FFF2-40B4-BE49-F238E27FC236}">
                <a16:creationId xmlns:a16="http://schemas.microsoft.com/office/drawing/2014/main" id="{3561AD74-C7BF-6FEF-DDE8-AA34CBF1696B}"/>
              </a:ext>
            </a:extLst>
          </p:cNvPr>
          <p:cNvGraphicFramePr>
            <a:graphicFrameLocks/>
          </p:cNvGraphicFramePr>
          <p:nvPr/>
        </p:nvGraphicFramePr>
        <p:xfrm flipH="1" flipV="1">
          <a:off x="4788023" y="5647287"/>
          <a:ext cx="45719" cy="45719"/>
        </p:xfrm>
        <a:graphic>
          <a:graphicData uri="http://schemas.openxmlformats.org/drawingml/2006/chart">
            <c:chart xmlns:c="http://schemas.openxmlformats.org/drawingml/2006/chart" xmlns:r="http://schemas.openxmlformats.org/officeDocument/2006/relationships" r:id="rId2"/>
          </a:graphicData>
        </a:graphic>
      </p:graphicFrame>
      <p:sp>
        <p:nvSpPr>
          <p:cNvPr id="3" name="Prostokąt 2">
            <a:extLst>
              <a:ext uri="{FF2B5EF4-FFF2-40B4-BE49-F238E27FC236}">
                <a16:creationId xmlns:a16="http://schemas.microsoft.com/office/drawing/2014/main" id="{5910EC20-775B-697E-C43B-74238AEF119D}"/>
              </a:ext>
            </a:extLst>
          </p:cNvPr>
          <p:cNvSpPr/>
          <p:nvPr/>
        </p:nvSpPr>
        <p:spPr bwMode="auto">
          <a:xfrm>
            <a:off x="4788023" y="6597353"/>
            <a:ext cx="288034" cy="45720"/>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pl-PL" sz="1050" b="1" i="0" strike="noStrike" cap="none" normalizeH="0" baseline="0" dirty="0">
              <a:ln>
                <a:noFill/>
              </a:ln>
              <a:solidFill>
                <a:srgbClr val="000000"/>
              </a:solidFill>
              <a:effectLst/>
            </a:endParaRPr>
          </a:p>
        </p:txBody>
      </p:sp>
      <p:graphicFrame>
        <p:nvGraphicFramePr>
          <p:cNvPr id="6" name="Object 3">
            <a:extLst>
              <a:ext uri="{FF2B5EF4-FFF2-40B4-BE49-F238E27FC236}">
                <a16:creationId xmlns:a16="http://schemas.microsoft.com/office/drawing/2014/main" id="{C6B0C0BD-394E-1B93-1F9A-C2AC8D53BD01}"/>
              </a:ext>
            </a:extLst>
          </p:cNvPr>
          <p:cNvGraphicFramePr>
            <a:graphicFrameLocks/>
          </p:cNvGraphicFramePr>
          <p:nvPr>
            <p:extLst>
              <p:ext uri="{D42A27DB-BD31-4B8C-83A1-F6EECF244321}">
                <p14:modId xmlns:p14="http://schemas.microsoft.com/office/powerpoint/2010/main" val="4043541952"/>
              </p:ext>
            </p:extLst>
          </p:nvPr>
        </p:nvGraphicFramePr>
        <p:xfrm>
          <a:off x="755576" y="2584800"/>
          <a:ext cx="4320000" cy="3128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Object 4">
            <a:extLst>
              <a:ext uri="{FF2B5EF4-FFF2-40B4-BE49-F238E27FC236}">
                <a16:creationId xmlns:a16="http://schemas.microsoft.com/office/drawing/2014/main" id="{DBA27F5C-76A8-BF37-AE6E-B1B1173A4684}"/>
              </a:ext>
            </a:extLst>
          </p:cNvPr>
          <p:cNvGraphicFramePr>
            <a:graphicFrameLocks/>
          </p:cNvGraphicFramePr>
          <p:nvPr>
            <p:extLst>
              <p:ext uri="{D42A27DB-BD31-4B8C-83A1-F6EECF244321}">
                <p14:modId xmlns:p14="http://schemas.microsoft.com/office/powerpoint/2010/main" val="1322319211"/>
              </p:ext>
            </p:extLst>
          </p:nvPr>
        </p:nvGraphicFramePr>
        <p:xfrm>
          <a:off x="4818000" y="2532848"/>
          <a:ext cx="4320000" cy="3128400"/>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 Box 11">
            <a:extLst>
              <a:ext uri="{FF2B5EF4-FFF2-40B4-BE49-F238E27FC236}">
                <a16:creationId xmlns:a16="http://schemas.microsoft.com/office/drawing/2014/main" id="{80531EA9-1527-6FD6-856F-B6DF9FA6B6C6}"/>
              </a:ext>
            </a:extLst>
          </p:cNvPr>
          <p:cNvSpPr txBox="1">
            <a:spLocks noChangeArrowheads="1"/>
          </p:cNvSpPr>
          <p:nvPr/>
        </p:nvSpPr>
        <p:spPr bwMode="auto">
          <a:xfrm>
            <a:off x="5225576" y="3429000"/>
            <a:ext cx="1150937" cy="274637"/>
          </a:xfrm>
          <a:prstGeom prst="rect">
            <a:avLst/>
          </a:prstGeom>
          <a:noFill/>
          <a:ln w="9525">
            <a:noFill/>
            <a:miter lim="800000"/>
            <a:headEnd/>
            <a:tailEnd/>
          </a:ln>
        </p:spPr>
        <p:txBody>
          <a:bodyPr>
            <a:spAutoFit/>
          </a:bodyPr>
          <a:lstStyle/>
          <a:p>
            <a:pPr defTabSz="912813">
              <a:spcBef>
                <a:spcPct val="50000"/>
              </a:spcBef>
            </a:pPr>
            <a:r>
              <a:rPr lang="pl-PL" sz="1200" b="1" dirty="0">
                <a:latin typeface="Arial" charset="0"/>
              </a:rPr>
              <a:t>studenci</a:t>
            </a:r>
          </a:p>
        </p:txBody>
      </p:sp>
      <p:sp>
        <p:nvSpPr>
          <p:cNvPr id="5" name="Text Box 12">
            <a:extLst>
              <a:ext uri="{FF2B5EF4-FFF2-40B4-BE49-F238E27FC236}">
                <a16:creationId xmlns:a16="http://schemas.microsoft.com/office/drawing/2014/main" id="{865C4BCB-F8C7-0ECC-F584-6F362B4DCAA1}"/>
              </a:ext>
            </a:extLst>
          </p:cNvPr>
          <p:cNvSpPr txBox="1">
            <a:spLocks noChangeArrowheads="1"/>
          </p:cNvSpPr>
          <p:nvPr/>
        </p:nvSpPr>
        <p:spPr bwMode="auto">
          <a:xfrm>
            <a:off x="5801044" y="4305295"/>
            <a:ext cx="1150938" cy="274638"/>
          </a:xfrm>
          <a:prstGeom prst="rect">
            <a:avLst/>
          </a:prstGeom>
          <a:noFill/>
          <a:ln w="9525">
            <a:noFill/>
            <a:miter lim="800000"/>
            <a:headEnd/>
            <a:tailEnd/>
          </a:ln>
        </p:spPr>
        <p:txBody>
          <a:bodyPr>
            <a:spAutoFit/>
          </a:bodyPr>
          <a:lstStyle/>
          <a:p>
            <a:pPr defTabSz="912813">
              <a:spcBef>
                <a:spcPct val="50000"/>
              </a:spcBef>
            </a:pPr>
            <a:r>
              <a:rPr lang="pl-PL" sz="1200" b="1" dirty="0">
                <a:latin typeface="Arial" charset="0"/>
              </a:rPr>
              <a:t>dydaktycy</a:t>
            </a:r>
          </a:p>
        </p:txBody>
      </p:sp>
      <p:sp>
        <p:nvSpPr>
          <p:cNvPr id="10" name="Rectangle 3">
            <a:extLst>
              <a:ext uri="{FF2B5EF4-FFF2-40B4-BE49-F238E27FC236}">
                <a16:creationId xmlns:a16="http://schemas.microsoft.com/office/drawing/2014/main" id="{94A75A9D-858E-1AA6-BFA1-A1A584A5596A}"/>
              </a:ext>
            </a:extLst>
          </p:cNvPr>
          <p:cNvSpPr>
            <a:spLocks noGrp="1" noChangeArrowheads="1"/>
          </p:cNvSpPr>
          <p:nvPr>
            <p:ph type="title"/>
          </p:nvPr>
        </p:nvSpPr>
        <p:spPr>
          <a:xfrm>
            <a:off x="827584" y="773832"/>
            <a:ext cx="8424936" cy="1143000"/>
          </a:xfrm>
        </p:spPr>
        <p:txBody>
          <a:bodyPr/>
          <a:lstStyle/>
          <a:p>
            <a:pPr defTabSz="912813" eaLnBrk="1" hangingPunct="1"/>
            <a:r>
              <a:rPr lang="pl-PL" dirty="0"/>
              <a:t>Klinika Prawa, Studencki Ośrodek Pomocy Prawnej </a:t>
            </a:r>
            <a:r>
              <a:rPr lang="pl-PL" dirty="0" err="1"/>
              <a:t>WPiA</a:t>
            </a:r>
            <a:r>
              <a:rPr lang="pl-PL" dirty="0"/>
              <a:t> UW 2003-2024</a:t>
            </a:r>
          </a:p>
        </p:txBody>
      </p:sp>
    </p:spTree>
    <p:extLst>
      <p:ext uri="{BB962C8B-B14F-4D97-AF65-F5344CB8AC3E}">
        <p14:creationId xmlns:p14="http://schemas.microsoft.com/office/powerpoint/2010/main" val="4133798389"/>
      </p:ext>
    </p:extLst>
  </p:cSld>
  <p:clrMapOvr>
    <a:masterClrMapping/>
  </p:clrMapOvr>
  <p:transitio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2"/>
          <p:cNvSpPr>
            <a:spLocks noGrp="1" noChangeArrowheads="1"/>
          </p:cNvSpPr>
          <p:nvPr>
            <p:ph type="title"/>
          </p:nvPr>
        </p:nvSpPr>
        <p:spPr>
          <a:xfrm>
            <a:off x="827584" y="773832"/>
            <a:ext cx="8280920" cy="1143000"/>
          </a:xfrm>
        </p:spPr>
        <p:txBody>
          <a:bodyPr/>
          <a:lstStyle/>
          <a:p>
            <a:pPr defTabSz="912813" eaLnBrk="1" hangingPunct="1"/>
            <a:r>
              <a:rPr lang="pl-PL" sz="3200" dirty="0"/>
              <a:t>Fundacja </a:t>
            </a:r>
            <a:r>
              <a:rPr lang="pl-PL" sz="3200" dirty="0" err="1"/>
              <a:t>Academia</a:t>
            </a:r>
            <a:r>
              <a:rPr lang="pl-PL" sz="3200" dirty="0"/>
              <a:t> Iuris </a:t>
            </a:r>
            <a:br>
              <a:rPr lang="pl-PL" sz="3200" dirty="0"/>
            </a:br>
            <a:r>
              <a:rPr lang="pl-PL" sz="3200" dirty="0"/>
              <a:t>im. Macieja Bednarkiewicza w Warszawie</a:t>
            </a:r>
          </a:p>
        </p:txBody>
      </p:sp>
      <p:graphicFrame>
        <p:nvGraphicFramePr>
          <p:cNvPr id="5" name="Object 9">
            <a:extLst>
              <a:ext uri="{FF2B5EF4-FFF2-40B4-BE49-F238E27FC236}">
                <a16:creationId xmlns:a16="http://schemas.microsoft.com/office/drawing/2014/main" id="{5E6F031D-C349-F1B2-D8F6-1A426D623D4D}"/>
              </a:ext>
            </a:extLst>
          </p:cNvPr>
          <p:cNvGraphicFramePr>
            <a:graphicFrameLocks noGrp="1" noChangeAspect="1"/>
          </p:cNvGraphicFramePr>
          <p:nvPr>
            <p:ph type="chart" idx="1"/>
            <p:extLst>
              <p:ext uri="{D42A27DB-BD31-4B8C-83A1-F6EECF244321}">
                <p14:modId xmlns:p14="http://schemas.microsoft.com/office/powerpoint/2010/main" val="1037667473"/>
              </p:ext>
            </p:extLst>
          </p:nvPr>
        </p:nvGraphicFramePr>
        <p:xfrm>
          <a:off x="879476" y="2506261"/>
          <a:ext cx="8053387" cy="3978275"/>
        </p:xfrm>
        <a:graphic>
          <a:graphicData uri="http://schemas.openxmlformats.org/drawingml/2006/chart">
            <c:chart xmlns:c="http://schemas.openxmlformats.org/drawingml/2006/chart" xmlns:r="http://schemas.openxmlformats.org/officeDocument/2006/relationships" r:id="rId2"/>
          </a:graphicData>
        </a:graphic>
      </p:graphicFrame>
      <p:sp>
        <p:nvSpPr>
          <p:cNvPr id="64516" name="Text Box 5"/>
          <p:cNvSpPr txBox="1">
            <a:spLocks noChangeArrowheads="1"/>
          </p:cNvSpPr>
          <p:nvPr/>
        </p:nvSpPr>
        <p:spPr bwMode="auto">
          <a:xfrm>
            <a:off x="6732240" y="2276872"/>
            <a:ext cx="2376264" cy="1077218"/>
          </a:xfrm>
          <a:prstGeom prst="rect">
            <a:avLst/>
          </a:prstGeom>
          <a:noFill/>
          <a:ln w="9525">
            <a:noFill/>
            <a:miter lim="800000"/>
            <a:headEnd/>
            <a:tailEnd/>
          </a:ln>
        </p:spPr>
        <p:txBody>
          <a:bodyPr wrap="square">
            <a:spAutoFit/>
          </a:bodyPr>
          <a:lstStyle/>
          <a:p>
            <a:pPr algn="r" defTabSz="912813">
              <a:spcBef>
                <a:spcPct val="50000"/>
              </a:spcBef>
            </a:pPr>
            <a:r>
              <a:rPr lang="pl-PL" sz="1600" b="1" dirty="0">
                <a:solidFill>
                  <a:schemeClr val="accent5">
                    <a:lumMod val="25000"/>
                  </a:schemeClr>
                </a:solidFill>
                <a:latin typeface="Arial" charset="0"/>
              </a:rPr>
              <a:t>Spraw łącznie: 226</a:t>
            </a:r>
          </a:p>
          <a:p>
            <a:pPr algn="r" defTabSz="912813">
              <a:spcBef>
                <a:spcPct val="50000"/>
              </a:spcBef>
            </a:pPr>
            <a:r>
              <a:rPr lang="pl-PL" sz="1600" b="1" dirty="0">
                <a:solidFill>
                  <a:schemeClr val="accent5">
                    <a:lumMod val="25000"/>
                  </a:schemeClr>
                </a:solidFill>
                <a:latin typeface="Arial" charset="0"/>
              </a:rPr>
              <a:t>       Studentów: 57</a:t>
            </a:r>
          </a:p>
          <a:p>
            <a:pPr algn="r" defTabSz="912813">
              <a:spcBef>
                <a:spcPct val="50000"/>
              </a:spcBef>
            </a:pPr>
            <a:r>
              <a:rPr lang="pl-PL" sz="1600" b="1" dirty="0">
                <a:solidFill>
                  <a:schemeClr val="accent5">
                    <a:lumMod val="25000"/>
                  </a:schemeClr>
                </a:solidFill>
                <a:latin typeface="Arial" charset="0"/>
              </a:rPr>
              <a:t> </a:t>
            </a:r>
            <a:r>
              <a:rPr lang="pl-PL" sz="1600" b="1" dirty="0">
                <a:solidFill>
                  <a:schemeClr val="tx2">
                    <a:lumMod val="50000"/>
                  </a:schemeClr>
                </a:solidFill>
                <a:latin typeface="Arial" charset="0"/>
              </a:rPr>
              <a:t>Dydaktyków</a:t>
            </a:r>
            <a:r>
              <a:rPr lang="pl-PL" sz="1600" b="1" dirty="0">
                <a:solidFill>
                  <a:schemeClr val="accent5">
                    <a:lumMod val="25000"/>
                  </a:schemeClr>
                </a:solidFill>
                <a:latin typeface="Arial" charset="0"/>
              </a:rPr>
              <a:t>: 18</a:t>
            </a:r>
          </a:p>
        </p:txBody>
      </p:sp>
      <p:sp>
        <p:nvSpPr>
          <p:cNvPr id="2" name="pole tekstowe 1">
            <a:extLst>
              <a:ext uri="{FF2B5EF4-FFF2-40B4-BE49-F238E27FC236}">
                <a16:creationId xmlns:a16="http://schemas.microsoft.com/office/drawing/2014/main" id="{7E13A3DA-4334-3D63-D4BD-3EFE4DC1A6BC}"/>
              </a:ext>
            </a:extLst>
          </p:cNvPr>
          <p:cNvSpPr txBox="1"/>
          <p:nvPr/>
        </p:nvSpPr>
        <p:spPr>
          <a:xfrm>
            <a:off x="2267744" y="2348880"/>
            <a:ext cx="5256584" cy="2200602"/>
          </a:xfrm>
          <a:prstGeom prst="rect">
            <a:avLst/>
          </a:prstGeom>
          <a:noFill/>
        </p:spPr>
        <p:txBody>
          <a:bodyPr wrap="square">
            <a:spAutoFit/>
          </a:bodyPr>
          <a:lstStyle/>
          <a:p>
            <a:pPr>
              <a:spcBef>
                <a:spcPts val="600"/>
              </a:spcBef>
            </a:pPr>
            <a:r>
              <a:rPr lang="pl-PL" sz="1300" b="1" dirty="0">
                <a:solidFill>
                  <a:srgbClr val="003366"/>
                </a:solidFill>
                <a:latin typeface="+mn-lt"/>
              </a:rPr>
              <a:t>N</a:t>
            </a:r>
            <a:r>
              <a:rPr lang="pl-PL" sz="1300" b="1" dirty="0">
                <a:solidFill>
                  <a:srgbClr val="003366"/>
                </a:solidFill>
                <a:latin typeface="+mn-lt"/>
                <a:cs typeface="Times New Roman" pitchFamily="18" charset="0"/>
              </a:rPr>
              <a:t>ajwa</a:t>
            </a:r>
            <a:r>
              <a:rPr lang="pl-PL" sz="1300" b="1" dirty="0">
                <a:solidFill>
                  <a:srgbClr val="003366"/>
                </a:solidFill>
                <a:latin typeface="+mn-lt"/>
              </a:rPr>
              <a:t>ż</a:t>
            </a:r>
            <a:r>
              <a:rPr lang="pl-PL" sz="1300" b="1" dirty="0">
                <a:solidFill>
                  <a:srgbClr val="003366"/>
                </a:solidFill>
                <a:latin typeface="+mn-lt"/>
                <a:cs typeface="Times New Roman" pitchFamily="18" charset="0"/>
              </a:rPr>
              <a:t>niejsze osi</a:t>
            </a:r>
            <a:r>
              <a:rPr lang="pl-PL" sz="1300" b="1" dirty="0">
                <a:solidFill>
                  <a:srgbClr val="003366"/>
                </a:solidFill>
                <a:latin typeface="+mn-lt"/>
              </a:rPr>
              <a:t>ą</a:t>
            </a:r>
            <a:r>
              <a:rPr lang="pl-PL" sz="1300" b="1" dirty="0">
                <a:solidFill>
                  <a:srgbClr val="003366"/>
                </a:solidFill>
                <a:latin typeface="+mn-lt"/>
                <a:cs typeface="Times New Roman" pitchFamily="18" charset="0"/>
              </a:rPr>
              <a:t>gni</a:t>
            </a:r>
            <a:r>
              <a:rPr lang="pl-PL" sz="1300" b="1" dirty="0">
                <a:solidFill>
                  <a:srgbClr val="003366"/>
                </a:solidFill>
                <a:latin typeface="+mn-lt"/>
              </a:rPr>
              <a:t>ę</a:t>
            </a:r>
            <a:r>
              <a:rPr lang="pl-PL" sz="1300" b="1" dirty="0">
                <a:solidFill>
                  <a:srgbClr val="003366"/>
                </a:solidFill>
                <a:latin typeface="+mn-lt"/>
                <a:cs typeface="Times New Roman" pitchFamily="18" charset="0"/>
              </a:rPr>
              <a:t>cia i sukcesy Poradni:</a:t>
            </a:r>
          </a:p>
          <a:p>
            <a:pPr marL="171450" indent="-171450" algn="just">
              <a:spcBef>
                <a:spcPts val="600"/>
              </a:spcBef>
              <a:buFont typeface="Wingdings" panose="05000000000000000000" pitchFamily="2" charset="2"/>
              <a:buChar char="§"/>
              <a:tabLst>
                <a:tab pos="457200" algn="l"/>
              </a:tabLst>
            </a:pPr>
            <a:r>
              <a:rPr lang="pl-PL" sz="1300" dirty="0">
                <a:solidFill>
                  <a:schemeClr val="accent5">
                    <a:lumMod val="25000"/>
                  </a:schemeClr>
                </a:solidFill>
                <a:latin typeface="+mn-lt"/>
                <a:cs typeface="Times New Roman" panose="02020603050405020304" pitchFamily="18" charset="0"/>
              </a:rPr>
              <a:t>Kontynuacja współpracy z Urzędem Miasta Stołecznego Warszawy</a:t>
            </a:r>
          </a:p>
          <a:p>
            <a:pPr marL="171450" indent="-171450" algn="just">
              <a:spcBef>
                <a:spcPts val="600"/>
              </a:spcBef>
              <a:buFont typeface="Wingdings" panose="05000000000000000000" pitchFamily="2" charset="2"/>
              <a:buChar char="§"/>
              <a:tabLst>
                <a:tab pos="457200" algn="l"/>
              </a:tabLst>
            </a:pPr>
            <a:r>
              <a:rPr lang="pl-PL" sz="1300" dirty="0">
                <a:solidFill>
                  <a:schemeClr val="accent5">
                    <a:lumMod val="25000"/>
                  </a:schemeClr>
                </a:solidFill>
                <a:latin typeface="+mn-lt"/>
                <a:cs typeface="Times New Roman" panose="02020603050405020304" pitchFamily="18" charset="0"/>
              </a:rPr>
              <a:t>Wygrana w Ogólnopolskim Turnieju Negocjacyjnym organizowanym przez Prokuratorię, Izbę Adwokacją w Warszawie oraz Okręgową Izbę Radców Prawnych w Warszawie</a:t>
            </a:r>
          </a:p>
          <a:p>
            <a:pPr marL="171450" indent="-171450" algn="just">
              <a:spcBef>
                <a:spcPts val="600"/>
              </a:spcBef>
              <a:buFont typeface="Wingdings" panose="05000000000000000000" pitchFamily="2" charset="2"/>
              <a:buChar char="§"/>
              <a:tabLst>
                <a:tab pos="457200" algn="l"/>
              </a:tabLst>
            </a:pPr>
            <a:r>
              <a:rPr lang="pl-PL" sz="1300" dirty="0">
                <a:solidFill>
                  <a:schemeClr val="accent5">
                    <a:lumMod val="25000"/>
                  </a:schemeClr>
                </a:solidFill>
                <a:latin typeface="+mn-lt"/>
                <a:cs typeface="Times New Roman" panose="02020603050405020304" pitchFamily="18" charset="0"/>
              </a:rPr>
              <a:t>Otwarcie dziesiątego punktu poradnictwa FAI – na warszawskiej Ochocie</a:t>
            </a:r>
            <a:endParaRPr lang="pl-PL" sz="1300" dirty="0">
              <a:solidFill>
                <a:schemeClr val="accent5">
                  <a:lumMod val="25000"/>
                </a:schemeClr>
              </a:solidFill>
              <a:latin typeface="+mn-lt"/>
            </a:endParaRPr>
          </a:p>
          <a:p>
            <a:pPr marL="171450" indent="-171450" algn="just">
              <a:spcBef>
                <a:spcPts val="600"/>
              </a:spcBef>
              <a:buFont typeface="Wingdings" panose="05000000000000000000" pitchFamily="2" charset="2"/>
              <a:buChar char="§"/>
              <a:tabLst>
                <a:tab pos="457200" algn="l"/>
              </a:tabLst>
            </a:pPr>
            <a:endParaRPr lang="pl-PL" sz="1300" dirty="0">
              <a:solidFill>
                <a:schemeClr val="accent5">
                  <a:lumMod val="25000"/>
                </a:schemeClr>
              </a:solidFill>
              <a:latin typeface="+mn-lt"/>
            </a:endParaRPr>
          </a:p>
        </p:txBody>
      </p:sp>
    </p:spTree>
  </p:cSld>
  <p:clrMapOvr>
    <a:masterClrMapping/>
  </p:clrMapOvr>
  <p:transition/>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2"/>
          <p:cNvSpPr>
            <a:spLocks noGrp="1" noChangeArrowheads="1"/>
          </p:cNvSpPr>
          <p:nvPr>
            <p:ph type="title"/>
          </p:nvPr>
        </p:nvSpPr>
        <p:spPr>
          <a:xfrm>
            <a:off x="827584" y="822255"/>
            <a:ext cx="8159823" cy="1094577"/>
          </a:xfrm>
        </p:spPr>
        <p:txBody>
          <a:bodyPr/>
          <a:lstStyle/>
          <a:p>
            <a:pPr defTabSz="912813" eaLnBrk="1" hangingPunct="1"/>
            <a:r>
              <a:rPr lang="pl-PL" sz="3200" dirty="0"/>
              <a:t>Fundacja </a:t>
            </a:r>
            <a:r>
              <a:rPr lang="pl-PL" sz="3200" dirty="0" err="1"/>
              <a:t>Academia</a:t>
            </a:r>
            <a:r>
              <a:rPr lang="pl-PL" sz="3200" dirty="0"/>
              <a:t> Iuris </a:t>
            </a:r>
            <a:br>
              <a:rPr lang="pl-PL" sz="3200" dirty="0"/>
            </a:br>
            <a:r>
              <a:rPr lang="pl-PL" sz="3200" dirty="0"/>
              <a:t>im. Macieja Bednarkiewicza 2003-2024</a:t>
            </a:r>
          </a:p>
        </p:txBody>
      </p:sp>
      <p:graphicFrame>
        <p:nvGraphicFramePr>
          <p:cNvPr id="2" name="Wykres 1">
            <a:extLst>
              <a:ext uri="{FF2B5EF4-FFF2-40B4-BE49-F238E27FC236}">
                <a16:creationId xmlns:a16="http://schemas.microsoft.com/office/drawing/2014/main" id="{3561AD74-C7BF-6FEF-DDE8-AA34CBF1696B}"/>
              </a:ext>
            </a:extLst>
          </p:cNvPr>
          <p:cNvGraphicFramePr>
            <a:graphicFrameLocks/>
          </p:cNvGraphicFramePr>
          <p:nvPr/>
        </p:nvGraphicFramePr>
        <p:xfrm flipH="1" flipV="1">
          <a:off x="4788023" y="5647287"/>
          <a:ext cx="45719" cy="45719"/>
        </p:xfrm>
        <a:graphic>
          <a:graphicData uri="http://schemas.openxmlformats.org/drawingml/2006/chart">
            <c:chart xmlns:c="http://schemas.openxmlformats.org/drawingml/2006/chart" xmlns:r="http://schemas.openxmlformats.org/officeDocument/2006/relationships" r:id="rId2"/>
          </a:graphicData>
        </a:graphic>
      </p:graphicFrame>
      <p:sp>
        <p:nvSpPr>
          <p:cNvPr id="3" name="Prostokąt 2">
            <a:extLst>
              <a:ext uri="{FF2B5EF4-FFF2-40B4-BE49-F238E27FC236}">
                <a16:creationId xmlns:a16="http://schemas.microsoft.com/office/drawing/2014/main" id="{5910EC20-775B-697E-C43B-74238AEF119D}"/>
              </a:ext>
            </a:extLst>
          </p:cNvPr>
          <p:cNvSpPr/>
          <p:nvPr/>
        </p:nvSpPr>
        <p:spPr bwMode="auto">
          <a:xfrm>
            <a:off x="4788023" y="6597353"/>
            <a:ext cx="288034" cy="45720"/>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pl-PL" sz="1050" b="1" i="0" strike="noStrike" cap="none" normalizeH="0" baseline="0" dirty="0">
              <a:ln>
                <a:noFill/>
              </a:ln>
              <a:solidFill>
                <a:srgbClr val="000000"/>
              </a:solidFill>
              <a:effectLst/>
            </a:endParaRPr>
          </a:p>
        </p:txBody>
      </p:sp>
      <p:graphicFrame>
        <p:nvGraphicFramePr>
          <p:cNvPr id="7" name="Object 7">
            <a:extLst>
              <a:ext uri="{FF2B5EF4-FFF2-40B4-BE49-F238E27FC236}">
                <a16:creationId xmlns:a16="http://schemas.microsoft.com/office/drawing/2014/main" id="{ED70B4E3-DAEA-6130-4F22-9CD380C97553}"/>
              </a:ext>
            </a:extLst>
          </p:cNvPr>
          <p:cNvGraphicFramePr>
            <a:graphicFrameLocks/>
          </p:cNvGraphicFramePr>
          <p:nvPr>
            <p:extLst>
              <p:ext uri="{D42A27DB-BD31-4B8C-83A1-F6EECF244321}">
                <p14:modId xmlns:p14="http://schemas.microsoft.com/office/powerpoint/2010/main" val="3823355738"/>
              </p:ext>
            </p:extLst>
          </p:nvPr>
        </p:nvGraphicFramePr>
        <p:xfrm>
          <a:off x="755576" y="2584800"/>
          <a:ext cx="4320000" cy="3128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Object 8">
            <a:extLst>
              <a:ext uri="{FF2B5EF4-FFF2-40B4-BE49-F238E27FC236}">
                <a16:creationId xmlns:a16="http://schemas.microsoft.com/office/drawing/2014/main" id="{9755A07C-56A9-99A6-26FB-3E5B6469E612}"/>
              </a:ext>
            </a:extLst>
          </p:cNvPr>
          <p:cNvGraphicFramePr>
            <a:graphicFrameLocks/>
          </p:cNvGraphicFramePr>
          <p:nvPr>
            <p:extLst>
              <p:ext uri="{D42A27DB-BD31-4B8C-83A1-F6EECF244321}">
                <p14:modId xmlns:p14="http://schemas.microsoft.com/office/powerpoint/2010/main" val="70684279"/>
              </p:ext>
            </p:extLst>
          </p:nvPr>
        </p:nvGraphicFramePr>
        <p:xfrm>
          <a:off x="4860512" y="2532848"/>
          <a:ext cx="4320000" cy="3128400"/>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 Box 11">
            <a:extLst>
              <a:ext uri="{FF2B5EF4-FFF2-40B4-BE49-F238E27FC236}">
                <a16:creationId xmlns:a16="http://schemas.microsoft.com/office/drawing/2014/main" id="{FB0FA5E2-BCCA-F7FD-8027-EC87F0733889}"/>
              </a:ext>
            </a:extLst>
          </p:cNvPr>
          <p:cNvSpPr txBox="1">
            <a:spLocks noChangeArrowheads="1"/>
          </p:cNvSpPr>
          <p:nvPr/>
        </p:nvSpPr>
        <p:spPr bwMode="auto">
          <a:xfrm>
            <a:off x="5102346" y="2924944"/>
            <a:ext cx="1150937" cy="274637"/>
          </a:xfrm>
          <a:prstGeom prst="rect">
            <a:avLst/>
          </a:prstGeom>
          <a:noFill/>
          <a:ln w="9525">
            <a:noFill/>
            <a:miter lim="800000"/>
            <a:headEnd/>
            <a:tailEnd/>
          </a:ln>
        </p:spPr>
        <p:txBody>
          <a:bodyPr>
            <a:spAutoFit/>
          </a:bodyPr>
          <a:lstStyle/>
          <a:p>
            <a:pPr defTabSz="912813">
              <a:spcBef>
                <a:spcPct val="50000"/>
              </a:spcBef>
            </a:pPr>
            <a:r>
              <a:rPr lang="pl-PL" sz="1200" b="1" dirty="0">
                <a:latin typeface="Arial" charset="0"/>
              </a:rPr>
              <a:t>studenci</a:t>
            </a:r>
          </a:p>
        </p:txBody>
      </p:sp>
      <p:sp>
        <p:nvSpPr>
          <p:cNvPr id="5" name="Text Box 12">
            <a:extLst>
              <a:ext uri="{FF2B5EF4-FFF2-40B4-BE49-F238E27FC236}">
                <a16:creationId xmlns:a16="http://schemas.microsoft.com/office/drawing/2014/main" id="{9A8B561D-BBCD-69CE-BAA6-6005032D1486}"/>
              </a:ext>
            </a:extLst>
          </p:cNvPr>
          <p:cNvSpPr txBox="1">
            <a:spLocks noChangeArrowheads="1"/>
          </p:cNvSpPr>
          <p:nvPr/>
        </p:nvSpPr>
        <p:spPr bwMode="auto">
          <a:xfrm>
            <a:off x="6445043" y="4103565"/>
            <a:ext cx="1150938" cy="274638"/>
          </a:xfrm>
          <a:prstGeom prst="rect">
            <a:avLst/>
          </a:prstGeom>
          <a:noFill/>
          <a:ln w="9525">
            <a:noFill/>
            <a:miter lim="800000"/>
            <a:headEnd/>
            <a:tailEnd/>
          </a:ln>
        </p:spPr>
        <p:txBody>
          <a:bodyPr>
            <a:spAutoFit/>
          </a:bodyPr>
          <a:lstStyle/>
          <a:p>
            <a:pPr defTabSz="912813">
              <a:spcBef>
                <a:spcPct val="50000"/>
              </a:spcBef>
            </a:pPr>
            <a:r>
              <a:rPr lang="pl-PL" sz="1200" b="1" dirty="0">
                <a:latin typeface="Arial" charset="0"/>
              </a:rPr>
              <a:t>dydaktycy</a:t>
            </a:r>
          </a:p>
        </p:txBody>
      </p:sp>
      <p:sp>
        <p:nvSpPr>
          <p:cNvPr id="6" name="Text Box 13">
            <a:extLst>
              <a:ext uri="{FF2B5EF4-FFF2-40B4-BE49-F238E27FC236}">
                <a16:creationId xmlns:a16="http://schemas.microsoft.com/office/drawing/2014/main" id="{27DB0DF7-C61D-A621-EF59-74CAB605805C}"/>
              </a:ext>
            </a:extLst>
          </p:cNvPr>
          <p:cNvSpPr txBox="1">
            <a:spLocks noChangeArrowheads="1"/>
          </p:cNvSpPr>
          <p:nvPr/>
        </p:nvSpPr>
        <p:spPr bwMode="auto">
          <a:xfrm>
            <a:off x="1115616" y="6021288"/>
            <a:ext cx="3095625" cy="630942"/>
          </a:xfrm>
          <a:prstGeom prst="rect">
            <a:avLst/>
          </a:prstGeom>
          <a:noFill/>
          <a:ln w="9525">
            <a:noFill/>
            <a:miter lim="800000"/>
            <a:headEnd/>
            <a:tailEnd/>
          </a:ln>
        </p:spPr>
        <p:txBody>
          <a:bodyPr wrap="square">
            <a:spAutoFit/>
          </a:bodyPr>
          <a:lstStyle/>
          <a:p>
            <a:pPr algn="ctr" defTabSz="912813">
              <a:spcBef>
                <a:spcPct val="50000"/>
              </a:spcBef>
            </a:pPr>
            <a:endParaRPr lang="pl-PL" sz="1400" b="1" dirty="0">
              <a:latin typeface="Arial" charset="0"/>
            </a:endParaRPr>
          </a:p>
          <a:p>
            <a:pPr algn="ctr" defTabSz="912813">
              <a:spcBef>
                <a:spcPct val="50000"/>
              </a:spcBef>
            </a:pPr>
            <a:r>
              <a:rPr lang="pl-PL" sz="1400" b="1" dirty="0">
                <a:latin typeface="Arial" charset="0"/>
              </a:rPr>
              <a:t>Liczba spraw w latach 2003-2024</a:t>
            </a:r>
          </a:p>
        </p:txBody>
      </p:sp>
      <p:sp>
        <p:nvSpPr>
          <p:cNvPr id="9" name="Text Box 14">
            <a:extLst>
              <a:ext uri="{FF2B5EF4-FFF2-40B4-BE49-F238E27FC236}">
                <a16:creationId xmlns:a16="http://schemas.microsoft.com/office/drawing/2014/main" id="{2EDCE267-983D-BE83-03B3-A9F1B6D76E13}"/>
              </a:ext>
            </a:extLst>
          </p:cNvPr>
          <p:cNvSpPr txBox="1">
            <a:spLocks noChangeArrowheads="1"/>
          </p:cNvSpPr>
          <p:nvPr/>
        </p:nvSpPr>
        <p:spPr bwMode="auto">
          <a:xfrm>
            <a:off x="5364088" y="5908450"/>
            <a:ext cx="3551311" cy="846386"/>
          </a:xfrm>
          <a:prstGeom prst="rect">
            <a:avLst/>
          </a:prstGeom>
          <a:noFill/>
          <a:ln w="9525">
            <a:noFill/>
            <a:miter lim="800000"/>
            <a:headEnd/>
            <a:tailEnd/>
          </a:ln>
        </p:spPr>
        <p:txBody>
          <a:bodyPr wrap="square">
            <a:spAutoFit/>
          </a:bodyPr>
          <a:lstStyle/>
          <a:p>
            <a:pPr algn="ctr" defTabSz="912813">
              <a:spcBef>
                <a:spcPct val="50000"/>
              </a:spcBef>
            </a:pPr>
            <a:endParaRPr lang="pl-PL" sz="1400" b="1" dirty="0">
              <a:latin typeface="Arial" charset="0"/>
            </a:endParaRPr>
          </a:p>
          <a:p>
            <a:pPr algn="ctr" defTabSz="912813">
              <a:spcBef>
                <a:spcPct val="50000"/>
              </a:spcBef>
            </a:pPr>
            <a:r>
              <a:rPr lang="pl-PL" sz="1400" b="1" dirty="0">
                <a:latin typeface="Arial" charset="0"/>
              </a:rPr>
              <a:t>Liczba studentów i </a:t>
            </a:r>
            <a:r>
              <a:rPr lang="pl-PL" sz="1400" b="1" dirty="0">
                <a:solidFill>
                  <a:schemeClr val="bg2"/>
                </a:solidFill>
                <a:latin typeface="Arial" charset="0"/>
              </a:rPr>
              <a:t>personelu dydaktycznego </a:t>
            </a:r>
            <a:r>
              <a:rPr lang="pl-PL" sz="1400" b="1" dirty="0">
                <a:latin typeface="Arial" charset="0"/>
              </a:rPr>
              <a:t>w latach 2003-2024</a:t>
            </a:r>
          </a:p>
        </p:txBody>
      </p:sp>
    </p:spTree>
    <p:extLst>
      <p:ext uri="{BB962C8B-B14F-4D97-AF65-F5344CB8AC3E}">
        <p14:creationId xmlns:p14="http://schemas.microsoft.com/office/powerpoint/2010/main" val="3196699016"/>
      </p:ext>
    </p:extLst>
  </p:cSld>
  <p:clrMapOvr>
    <a:masterClrMapping/>
  </p:clrMapOvr>
  <p:transition/>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2">
            <a:extLst>
              <a:ext uri="{FF2B5EF4-FFF2-40B4-BE49-F238E27FC236}">
                <a16:creationId xmlns:a16="http://schemas.microsoft.com/office/drawing/2014/main" id="{1942BA69-BCDB-0565-BD38-66EFABB2E31F}"/>
              </a:ext>
            </a:extLst>
          </p:cNvPr>
          <p:cNvGraphicFramePr>
            <a:graphicFrameLocks noGrp="1" noChangeAspect="1"/>
          </p:cNvGraphicFramePr>
          <p:nvPr>
            <p:ph type="chart" idx="1"/>
            <p:extLst>
              <p:ext uri="{D42A27DB-BD31-4B8C-83A1-F6EECF244321}">
                <p14:modId xmlns:p14="http://schemas.microsoft.com/office/powerpoint/2010/main" val="1915088649"/>
              </p:ext>
            </p:extLst>
          </p:nvPr>
        </p:nvGraphicFramePr>
        <p:xfrm>
          <a:off x="806450" y="2543175"/>
          <a:ext cx="8051800" cy="3979863"/>
        </p:xfrm>
        <a:graphic>
          <a:graphicData uri="http://schemas.openxmlformats.org/drawingml/2006/chart">
            <c:chart xmlns:c="http://schemas.openxmlformats.org/drawingml/2006/chart" xmlns:r="http://schemas.openxmlformats.org/officeDocument/2006/relationships" r:id="rId2"/>
          </a:graphicData>
        </a:graphic>
      </p:graphicFrame>
      <p:sp>
        <p:nvSpPr>
          <p:cNvPr id="66563" name="Rectangle 3"/>
          <p:cNvSpPr>
            <a:spLocks noGrp="1" noChangeArrowheads="1"/>
          </p:cNvSpPr>
          <p:nvPr>
            <p:ph type="title"/>
          </p:nvPr>
        </p:nvSpPr>
        <p:spPr>
          <a:xfrm>
            <a:off x="827584" y="773832"/>
            <a:ext cx="8001000" cy="1143000"/>
          </a:xfrm>
          <a:noFill/>
        </p:spPr>
        <p:txBody>
          <a:bodyPr/>
          <a:lstStyle/>
          <a:p>
            <a:pPr defTabSz="912813" eaLnBrk="1" hangingPunct="1"/>
            <a:r>
              <a:rPr lang="pl-PL" sz="3000" dirty="0"/>
              <a:t>Studencka Poradnia Prawna Akademii </a:t>
            </a:r>
            <a:br>
              <a:rPr lang="pl-PL" sz="3000" dirty="0"/>
            </a:br>
            <a:r>
              <a:rPr lang="pl-PL" sz="3000" dirty="0"/>
              <a:t>Leona Koźmińskiego w Warszawie</a:t>
            </a:r>
          </a:p>
        </p:txBody>
      </p:sp>
      <p:sp>
        <p:nvSpPr>
          <p:cNvPr id="66564" name="Text Box 5"/>
          <p:cNvSpPr txBox="1">
            <a:spLocks noChangeArrowheads="1"/>
          </p:cNvSpPr>
          <p:nvPr/>
        </p:nvSpPr>
        <p:spPr bwMode="auto">
          <a:xfrm>
            <a:off x="7020272" y="2276872"/>
            <a:ext cx="2088232" cy="1077218"/>
          </a:xfrm>
          <a:prstGeom prst="rect">
            <a:avLst/>
          </a:prstGeom>
          <a:noFill/>
          <a:ln w="9525">
            <a:noFill/>
            <a:miter lim="800000"/>
            <a:headEnd/>
            <a:tailEnd/>
          </a:ln>
        </p:spPr>
        <p:txBody>
          <a:bodyPr wrap="square">
            <a:spAutoFit/>
          </a:bodyPr>
          <a:lstStyle/>
          <a:p>
            <a:pPr algn="r" defTabSz="912813">
              <a:spcBef>
                <a:spcPct val="50000"/>
              </a:spcBef>
            </a:pPr>
            <a:r>
              <a:rPr lang="pl-PL" sz="1600" b="1" dirty="0">
                <a:solidFill>
                  <a:schemeClr val="accent5">
                    <a:lumMod val="25000"/>
                  </a:schemeClr>
                </a:solidFill>
                <a:latin typeface="Arial" charset="0"/>
              </a:rPr>
              <a:t>Spraw łącznie: 71</a:t>
            </a:r>
          </a:p>
          <a:p>
            <a:pPr algn="r" defTabSz="912813">
              <a:spcBef>
                <a:spcPct val="50000"/>
              </a:spcBef>
            </a:pPr>
            <a:r>
              <a:rPr lang="pl-PL" sz="1600" b="1" dirty="0">
                <a:solidFill>
                  <a:schemeClr val="accent5">
                    <a:lumMod val="25000"/>
                  </a:schemeClr>
                </a:solidFill>
                <a:latin typeface="Arial" charset="0"/>
              </a:rPr>
              <a:t>         Studentów: 39</a:t>
            </a:r>
          </a:p>
          <a:p>
            <a:pPr algn="r" defTabSz="912813">
              <a:spcBef>
                <a:spcPct val="50000"/>
              </a:spcBef>
            </a:pPr>
            <a:r>
              <a:rPr lang="pl-PL" sz="1600" b="1" dirty="0">
                <a:solidFill>
                  <a:schemeClr val="accent5">
                    <a:lumMod val="25000"/>
                  </a:schemeClr>
                </a:solidFill>
                <a:latin typeface="Arial" charset="0"/>
              </a:rPr>
              <a:t> </a:t>
            </a:r>
            <a:r>
              <a:rPr lang="pl-PL" sz="1600" b="1" dirty="0">
                <a:solidFill>
                  <a:schemeClr val="tx2">
                    <a:lumMod val="50000"/>
                  </a:schemeClr>
                </a:solidFill>
                <a:latin typeface="Arial" charset="0"/>
              </a:rPr>
              <a:t>Dydaktyków</a:t>
            </a:r>
            <a:r>
              <a:rPr lang="pl-PL" sz="1600" b="1" dirty="0">
                <a:solidFill>
                  <a:schemeClr val="accent5">
                    <a:lumMod val="25000"/>
                  </a:schemeClr>
                </a:solidFill>
                <a:latin typeface="Arial" charset="0"/>
              </a:rPr>
              <a:t>: 12</a:t>
            </a:r>
          </a:p>
        </p:txBody>
      </p:sp>
    </p:spTree>
  </p:cSld>
  <p:clrMapOvr>
    <a:masterClrMapping/>
  </p:clrMapOvr>
  <p:transitio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3"/>
          <p:cNvSpPr>
            <a:spLocks noGrp="1" noChangeArrowheads="1"/>
          </p:cNvSpPr>
          <p:nvPr>
            <p:ph type="title"/>
          </p:nvPr>
        </p:nvSpPr>
        <p:spPr>
          <a:xfrm>
            <a:off x="827584" y="773832"/>
            <a:ext cx="8001000" cy="1143000"/>
          </a:xfrm>
          <a:noFill/>
        </p:spPr>
        <p:txBody>
          <a:bodyPr/>
          <a:lstStyle/>
          <a:p>
            <a:pPr defTabSz="912813" eaLnBrk="1" hangingPunct="1"/>
            <a:r>
              <a:rPr lang="pl-PL" sz="3000" dirty="0"/>
              <a:t>Studencka Poradnia Prawna Akademii </a:t>
            </a:r>
            <a:br>
              <a:rPr lang="pl-PL" sz="3000" dirty="0"/>
            </a:br>
            <a:r>
              <a:rPr lang="pl-PL" sz="3000" dirty="0"/>
              <a:t>Leona Koźmińskiego w Warszawie</a:t>
            </a:r>
          </a:p>
        </p:txBody>
      </p:sp>
      <p:sp>
        <p:nvSpPr>
          <p:cNvPr id="31749" name="Text Box 10"/>
          <p:cNvSpPr txBox="1">
            <a:spLocks noChangeArrowheads="1"/>
          </p:cNvSpPr>
          <p:nvPr/>
        </p:nvSpPr>
        <p:spPr bwMode="auto">
          <a:xfrm>
            <a:off x="755576" y="2276872"/>
            <a:ext cx="8388424" cy="4393510"/>
          </a:xfrm>
          <a:prstGeom prst="rect">
            <a:avLst/>
          </a:prstGeom>
          <a:noFill/>
          <a:ln w="9525">
            <a:noFill/>
            <a:miter lim="800000"/>
            <a:headEnd/>
            <a:tailEnd/>
          </a:ln>
        </p:spPr>
        <p:txBody>
          <a:bodyPr wrap="square">
            <a:spAutoFit/>
          </a:bodyPr>
          <a:lstStyle/>
          <a:p>
            <a:pPr defTabSz="912813">
              <a:spcBef>
                <a:spcPct val="50000"/>
              </a:spcBef>
              <a:defRPr/>
            </a:pPr>
            <a:r>
              <a:rPr lang="pl-PL" sz="1300" b="1" dirty="0">
                <a:solidFill>
                  <a:schemeClr val="accent5">
                    <a:lumMod val="25000"/>
                  </a:schemeClr>
                </a:solidFill>
                <a:latin typeface="Arial" charset="0"/>
              </a:rPr>
              <a:t>N</a:t>
            </a:r>
            <a:r>
              <a:rPr lang="pl-PL" sz="1300" b="1" dirty="0">
                <a:solidFill>
                  <a:schemeClr val="accent5">
                    <a:lumMod val="25000"/>
                  </a:schemeClr>
                </a:solidFill>
                <a:latin typeface="Arial" charset="0"/>
                <a:cs typeface="Times New Roman" pitchFamily="18" charset="0"/>
              </a:rPr>
              <a:t>ajwa</a:t>
            </a:r>
            <a:r>
              <a:rPr lang="pl-PL" sz="1300" b="1" dirty="0">
                <a:solidFill>
                  <a:schemeClr val="accent5">
                    <a:lumMod val="25000"/>
                  </a:schemeClr>
                </a:solidFill>
                <a:latin typeface="Arial" charset="0"/>
              </a:rPr>
              <a:t>ż</a:t>
            </a:r>
            <a:r>
              <a:rPr lang="pl-PL" sz="1300" b="1" dirty="0">
                <a:solidFill>
                  <a:schemeClr val="accent5">
                    <a:lumMod val="25000"/>
                  </a:schemeClr>
                </a:solidFill>
                <a:latin typeface="Arial" charset="0"/>
                <a:cs typeface="Times New Roman" pitchFamily="18" charset="0"/>
              </a:rPr>
              <a:t>niejsze osi</a:t>
            </a:r>
            <a:r>
              <a:rPr lang="pl-PL" sz="1300" b="1" dirty="0">
                <a:solidFill>
                  <a:schemeClr val="accent5">
                    <a:lumMod val="25000"/>
                  </a:schemeClr>
                </a:solidFill>
                <a:latin typeface="Arial" charset="0"/>
              </a:rPr>
              <a:t>ą</a:t>
            </a:r>
            <a:r>
              <a:rPr lang="pl-PL" sz="1300" b="1" dirty="0">
                <a:solidFill>
                  <a:schemeClr val="accent5">
                    <a:lumMod val="25000"/>
                  </a:schemeClr>
                </a:solidFill>
                <a:latin typeface="Arial" charset="0"/>
                <a:cs typeface="Times New Roman" pitchFamily="18" charset="0"/>
              </a:rPr>
              <a:t>gni</a:t>
            </a:r>
            <a:r>
              <a:rPr lang="pl-PL" sz="1300" b="1" dirty="0">
                <a:solidFill>
                  <a:schemeClr val="accent5">
                    <a:lumMod val="25000"/>
                  </a:schemeClr>
                </a:solidFill>
                <a:latin typeface="Arial" charset="0"/>
              </a:rPr>
              <a:t>ę</a:t>
            </a:r>
            <a:r>
              <a:rPr lang="pl-PL" sz="1300" b="1" dirty="0">
                <a:solidFill>
                  <a:schemeClr val="accent5">
                    <a:lumMod val="25000"/>
                  </a:schemeClr>
                </a:solidFill>
                <a:latin typeface="Arial" charset="0"/>
                <a:cs typeface="Times New Roman" pitchFamily="18" charset="0"/>
              </a:rPr>
              <a:t>cia i sukcesy Poradni:</a:t>
            </a:r>
          </a:p>
          <a:p>
            <a:pPr marL="171450" indent="-171450" defTabSz="912813">
              <a:spcBef>
                <a:spcPct val="50000"/>
              </a:spcBef>
              <a:buFont typeface="Arial" panose="020B0604020202020204" pitchFamily="34" charset="0"/>
              <a:buChar char="•"/>
              <a:defRPr/>
            </a:pPr>
            <a:r>
              <a:rPr lang="pl-PL" sz="1300" dirty="0">
                <a:solidFill>
                  <a:schemeClr val="accent5">
                    <a:lumMod val="25000"/>
                  </a:schemeClr>
                </a:solidFill>
                <a:latin typeface="Arial" charset="0"/>
                <a:cs typeface="Times New Roman" pitchFamily="18" charset="0"/>
              </a:rPr>
              <a:t>Seminarium „Prawna ochrona zwierząt – jak przepisy działają w praktyce”</a:t>
            </a:r>
          </a:p>
          <a:p>
            <a:pPr marL="171450" indent="-171450" defTabSz="912813">
              <a:spcBef>
                <a:spcPct val="50000"/>
              </a:spcBef>
              <a:buFont typeface="Arial" panose="020B0604020202020204" pitchFamily="34" charset="0"/>
              <a:buChar char="•"/>
              <a:defRPr/>
            </a:pPr>
            <a:r>
              <a:rPr lang="pl-PL" sz="1300" dirty="0">
                <a:solidFill>
                  <a:schemeClr val="accent5">
                    <a:lumMod val="25000"/>
                  </a:schemeClr>
                </a:solidFill>
                <a:latin typeface="Arial" charset="0"/>
                <a:cs typeface="Times New Roman" pitchFamily="18" charset="0"/>
              </a:rPr>
              <a:t>Współpraca z Warszawskim  Rzecznikiem Praw Uczniowskich – Poradnia może świadczyć pomoc prawną uczniom, rodzicom oraz nauczycielom stołecznych szkół</a:t>
            </a:r>
          </a:p>
          <a:p>
            <a:pPr marL="171450" indent="-171450" defTabSz="912813">
              <a:spcBef>
                <a:spcPct val="50000"/>
              </a:spcBef>
              <a:buFont typeface="Arial" panose="020B0604020202020204" pitchFamily="34" charset="0"/>
              <a:buChar char="•"/>
              <a:defRPr/>
            </a:pPr>
            <a:r>
              <a:rPr lang="pl-PL" sz="1300" dirty="0">
                <a:solidFill>
                  <a:schemeClr val="accent5">
                    <a:lumMod val="25000"/>
                  </a:schemeClr>
                </a:solidFill>
                <a:latin typeface="Arial" charset="0"/>
                <a:cs typeface="Times New Roman" pitchFamily="18" charset="0"/>
              </a:rPr>
              <a:t>Współpraca z warszawskimi szkołami średnimi: V LO im. Ks. Józefa Poniatowskiego i LVIII LO im. Krzysztofa Kamila Baczyńskiego, Społecznym LO IB Raszyńska oraz Wawerską Szkołą Realną – warsztaty dla maturzystów, symulacje rozpraw karnych</a:t>
            </a:r>
          </a:p>
          <a:p>
            <a:pPr marL="171450" indent="-171450" defTabSz="912813">
              <a:spcBef>
                <a:spcPct val="50000"/>
              </a:spcBef>
              <a:buFont typeface="Arial" panose="020B0604020202020204" pitchFamily="34" charset="0"/>
              <a:buChar char="•"/>
              <a:defRPr/>
            </a:pPr>
            <a:r>
              <a:rPr lang="pl-PL" sz="1300" dirty="0">
                <a:solidFill>
                  <a:schemeClr val="accent5">
                    <a:lumMod val="25000"/>
                  </a:schemeClr>
                </a:solidFill>
                <a:latin typeface="Arial" charset="0"/>
                <a:cs typeface="Times New Roman" pitchFamily="18" charset="0"/>
              </a:rPr>
              <a:t>Współpraca z Uniwersytetem Trzeciego Wieku w dzielnicy Praga-Południe oraz Praga-Północ </a:t>
            </a:r>
          </a:p>
          <a:p>
            <a:pPr marL="171450" indent="-171450" defTabSz="912813">
              <a:spcBef>
                <a:spcPct val="50000"/>
              </a:spcBef>
              <a:buFont typeface="Arial" panose="020B0604020202020204" pitchFamily="34" charset="0"/>
              <a:buChar char="•"/>
              <a:defRPr/>
            </a:pPr>
            <a:r>
              <a:rPr lang="pl-PL" sz="1300" dirty="0">
                <a:solidFill>
                  <a:schemeClr val="accent5">
                    <a:lumMod val="25000"/>
                  </a:schemeClr>
                </a:solidFill>
                <a:latin typeface="Arial" charset="0"/>
                <a:cs typeface="Times New Roman" pitchFamily="18" charset="0"/>
              </a:rPr>
              <a:t>Udział w: V Ogólnopolskim Konkursie Symulacji Rozprawy Cywilnej organizowanym przez KAAFM w Krakowie (zajęcie II miejsca), konkursie „Postępowanie na ekranie” organizowanym przez poradnię działającą na KUL (zajęcie I miejsca); ogólnopolski konkurs na esej na temat przetwarzania danych przez AI organizowanym przez UODO (II miejsce zajęła studentka Poradni)</a:t>
            </a:r>
          </a:p>
          <a:p>
            <a:pPr marL="171450" indent="-171450" defTabSz="912813">
              <a:spcBef>
                <a:spcPct val="50000"/>
              </a:spcBef>
              <a:buFont typeface="Arial" panose="020B0604020202020204" pitchFamily="34" charset="0"/>
              <a:buChar char="•"/>
              <a:defRPr/>
            </a:pPr>
            <a:r>
              <a:rPr lang="pl-PL" sz="1300" dirty="0">
                <a:solidFill>
                  <a:schemeClr val="accent5">
                    <a:lumMod val="25000"/>
                  </a:schemeClr>
                </a:solidFill>
                <a:latin typeface="Arial" charset="0"/>
                <a:cs typeface="Times New Roman" pitchFamily="18" charset="0"/>
              </a:rPr>
              <a:t>Udział w uczelnianym „Dniu </a:t>
            </a:r>
            <a:r>
              <a:rPr lang="pl-PL" sz="1300" dirty="0" err="1">
                <a:solidFill>
                  <a:schemeClr val="accent5">
                    <a:lumMod val="25000"/>
                  </a:schemeClr>
                </a:solidFill>
                <a:latin typeface="Arial" charset="0"/>
                <a:cs typeface="Times New Roman" pitchFamily="18" charset="0"/>
              </a:rPr>
              <a:t>Świeżaka</a:t>
            </a:r>
            <a:r>
              <a:rPr lang="pl-PL" sz="1300" dirty="0">
                <a:solidFill>
                  <a:schemeClr val="accent5">
                    <a:lumMod val="25000"/>
                  </a:schemeClr>
                </a:solidFill>
                <a:latin typeface="Arial" charset="0"/>
                <a:cs typeface="Times New Roman" pitchFamily="18" charset="0"/>
              </a:rPr>
              <a:t>” – promowanie Poradni wśród młodych studentów ALK</a:t>
            </a:r>
          </a:p>
          <a:p>
            <a:pPr marL="171450" indent="-171450" defTabSz="912813">
              <a:spcBef>
                <a:spcPct val="50000"/>
              </a:spcBef>
              <a:buFont typeface="Arial" panose="020B0604020202020204" pitchFamily="34" charset="0"/>
              <a:buChar char="•"/>
              <a:defRPr/>
            </a:pPr>
            <a:r>
              <a:rPr lang="pl-PL" sz="1300" dirty="0">
                <a:solidFill>
                  <a:schemeClr val="accent5">
                    <a:lumMod val="25000"/>
                  </a:schemeClr>
                </a:solidFill>
                <a:latin typeface="Arial" charset="0"/>
                <a:cs typeface="Times New Roman" pitchFamily="18" charset="0"/>
              </a:rPr>
              <a:t>Udział w Maratonie Pisania Listów </a:t>
            </a:r>
            <a:r>
              <a:rPr lang="pl-PL" sz="1300" dirty="0" err="1">
                <a:solidFill>
                  <a:schemeClr val="accent5">
                    <a:lumMod val="25000"/>
                  </a:schemeClr>
                </a:solidFill>
                <a:latin typeface="Arial" charset="0"/>
                <a:cs typeface="Times New Roman" pitchFamily="18" charset="0"/>
              </a:rPr>
              <a:t>Amnesty</a:t>
            </a:r>
            <a:r>
              <a:rPr lang="pl-PL" sz="1300" dirty="0">
                <a:solidFill>
                  <a:schemeClr val="accent5">
                    <a:lumMod val="25000"/>
                  </a:schemeClr>
                </a:solidFill>
                <a:latin typeface="Arial" charset="0"/>
                <a:cs typeface="Times New Roman" pitchFamily="18" charset="0"/>
              </a:rPr>
              <a:t> International </a:t>
            </a:r>
          </a:p>
          <a:p>
            <a:pPr marL="171450" indent="-171450" defTabSz="912813">
              <a:spcBef>
                <a:spcPct val="50000"/>
              </a:spcBef>
              <a:buFont typeface="Arial" panose="020B0604020202020204" pitchFamily="34" charset="0"/>
              <a:buChar char="•"/>
              <a:defRPr/>
            </a:pPr>
            <a:r>
              <a:rPr lang="pl-PL" sz="1300" dirty="0">
                <a:solidFill>
                  <a:schemeClr val="accent5">
                    <a:lumMod val="25000"/>
                  </a:schemeClr>
                </a:solidFill>
                <a:latin typeface="Arial" charset="0"/>
                <a:cs typeface="Times New Roman" pitchFamily="18" charset="0"/>
              </a:rPr>
              <a:t>Udział w Akademii Praw Dziecka organizowanej przez fundację Dajemy Dzieciom Siłę</a:t>
            </a:r>
          </a:p>
          <a:p>
            <a:pPr marL="171450" indent="-171450" defTabSz="912813">
              <a:spcBef>
                <a:spcPct val="50000"/>
              </a:spcBef>
              <a:buFont typeface="Arial" panose="020B0604020202020204" pitchFamily="34" charset="0"/>
              <a:buChar char="•"/>
              <a:defRPr/>
            </a:pPr>
            <a:r>
              <a:rPr lang="pl-PL" sz="1300" dirty="0">
                <a:solidFill>
                  <a:schemeClr val="accent5">
                    <a:lumMod val="25000"/>
                  </a:schemeClr>
                </a:solidFill>
                <a:latin typeface="Arial" charset="0"/>
                <a:cs typeface="Times New Roman" pitchFamily="18" charset="0"/>
              </a:rPr>
              <a:t>Street Law – 10 warsztatów dla licealistów oraz 3 warsztaty dla seniorów z Praskiego Uniwersytetu Trzeciego Wieku </a:t>
            </a:r>
          </a:p>
        </p:txBody>
      </p:sp>
    </p:spTree>
    <p:extLst>
      <p:ext uri="{BB962C8B-B14F-4D97-AF65-F5344CB8AC3E}">
        <p14:creationId xmlns:p14="http://schemas.microsoft.com/office/powerpoint/2010/main" val="3819034736"/>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10"/>
          <p:cNvGrpSpPr>
            <a:grpSpLocks/>
          </p:cNvGrpSpPr>
          <p:nvPr/>
        </p:nvGrpSpPr>
        <p:grpSpPr bwMode="auto">
          <a:xfrm>
            <a:off x="745678" y="2684288"/>
            <a:ext cx="4495800" cy="4129088"/>
            <a:chOff x="470" y="1738"/>
            <a:chExt cx="2832" cy="2601"/>
          </a:xfrm>
        </p:grpSpPr>
        <p:graphicFrame>
          <p:nvGraphicFramePr>
            <p:cNvPr id="4" name="Object 518"/>
            <p:cNvGraphicFramePr>
              <a:graphicFrameLocks noChangeAspect="1"/>
            </p:cNvGraphicFramePr>
            <p:nvPr>
              <p:extLst>
                <p:ext uri="{D42A27DB-BD31-4B8C-83A1-F6EECF244321}">
                  <p14:modId xmlns:p14="http://schemas.microsoft.com/office/powerpoint/2010/main" val="858205617"/>
                </p:ext>
              </p:extLst>
            </p:nvPr>
          </p:nvGraphicFramePr>
          <p:xfrm>
            <a:off x="538" y="1738"/>
            <a:ext cx="2695" cy="2601"/>
          </p:xfrm>
          <a:graphic>
            <a:graphicData uri="http://schemas.openxmlformats.org/presentationml/2006/ole">
              <mc:AlternateContent xmlns:mc="http://schemas.openxmlformats.org/markup-compatibility/2006">
                <mc:Choice xmlns:v="urn:schemas-microsoft-com:vml" Requires="v">
                  <p:oleObj name="Obraz - mapa bitowa" r:id="rId2" imgW="4352381" imgH="4200000" progId="PBrush">
                    <p:embed/>
                  </p:oleObj>
                </mc:Choice>
                <mc:Fallback>
                  <p:oleObj name="Obraz - mapa bitowa" r:id="rId2" imgW="4352381" imgH="4200000" progId="PBrush">
                    <p:embed/>
                    <p:pic>
                      <p:nvPicPr>
                        <p:cNvPr id="4" name="Object 5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 y="1738"/>
                          <a:ext cx="2695" cy="2601"/>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5" name="Picture 519" descr="logo-małe"/>
            <p:cNvPicPr>
              <a:picLocks noChangeAspect="1" noChangeArrowheads="1"/>
            </p:cNvPicPr>
            <p:nvPr/>
          </p:nvPicPr>
          <p:blipFill>
            <a:blip r:embed="rId4" cstate="print"/>
            <a:srcRect/>
            <a:stretch>
              <a:fillRect/>
            </a:stretch>
          </p:blipFill>
          <p:spPr bwMode="auto">
            <a:xfrm>
              <a:off x="1168" y="2662"/>
              <a:ext cx="144" cy="216"/>
            </a:xfrm>
            <a:prstGeom prst="rect">
              <a:avLst/>
            </a:prstGeom>
            <a:noFill/>
            <a:ln w="9525">
              <a:noFill/>
              <a:miter lim="800000"/>
              <a:headEnd/>
              <a:tailEnd/>
            </a:ln>
          </p:spPr>
        </p:pic>
        <p:pic>
          <p:nvPicPr>
            <p:cNvPr id="6" name="Picture 520" descr="logo-małe"/>
            <p:cNvPicPr>
              <a:picLocks noChangeAspect="1" noChangeArrowheads="1"/>
            </p:cNvPicPr>
            <p:nvPr/>
          </p:nvPicPr>
          <p:blipFill>
            <a:blip r:embed="rId4" cstate="print"/>
            <a:srcRect/>
            <a:stretch>
              <a:fillRect/>
            </a:stretch>
          </p:blipFill>
          <p:spPr bwMode="auto">
            <a:xfrm>
              <a:off x="606" y="2341"/>
              <a:ext cx="145" cy="216"/>
            </a:xfrm>
            <a:prstGeom prst="rect">
              <a:avLst/>
            </a:prstGeom>
            <a:noFill/>
            <a:ln w="9525">
              <a:noFill/>
              <a:miter lim="800000"/>
              <a:headEnd/>
              <a:tailEnd/>
            </a:ln>
          </p:spPr>
        </p:pic>
        <p:pic>
          <p:nvPicPr>
            <p:cNvPr id="7" name="Picture 521" descr="logo-małe"/>
            <p:cNvPicPr>
              <a:picLocks noChangeAspect="1" noChangeArrowheads="1"/>
            </p:cNvPicPr>
            <p:nvPr/>
          </p:nvPicPr>
          <p:blipFill>
            <a:blip r:embed="rId4" cstate="print"/>
            <a:srcRect/>
            <a:stretch>
              <a:fillRect/>
            </a:stretch>
          </p:blipFill>
          <p:spPr bwMode="auto">
            <a:xfrm>
              <a:off x="1792" y="1935"/>
              <a:ext cx="145" cy="217"/>
            </a:xfrm>
            <a:prstGeom prst="rect">
              <a:avLst/>
            </a:prstGeom>
            <a:noFill/>
            <a:ln w="9525">
              <a:noFill/>
              <a:miter lim="800000"/>
              <a:headEnd/>
              <a:tailEnd/>
            </a:ln>
          </p:spPr>
        </p:pic>
        <p:pic>
          <p:nvPicPr>
            <p:cNvPr id="8" name="Picture 522" descr="logo-małe"/>
            <p:cNvPicPr>
              <a:picLocks noChangeAspect="1" noChangeArrowheads="1"/>
            </p:cNvPicPr>
            <p:nvPr/>
          </p:nvPicPr>
          <p:blipFill>
            <a:blip r:embed="rId4" cstate="print"/>
            <a:srcRect/>
            <a:stretch>
              <a:fillRect/>
            </a:stretch>
          </p:blipFill>
          <p:spPr bwMode="auto">
            <a:xfrm>
              <a:off x="1709" y="2478"/>
              <a:ext cx="145" cy="216"/>
            </a:xfrm>
            <a:prstGeom prst="rect">
              <a:avLst/>
            </a:prstGeom>
            <a:noFill/>
            <a:ln w="9525">
              <a:noFill/>
              <a:miter lim="800000"/>
              <a:headEnd/>
              <a:tailEnd/>
            </a:ln>
          </p:spPr>
        </p:pic>
        <p:pic>
          <p:nvPicPr>
            <p:cNvPr id="9" name="Picture 523" descr="logo-małe"/>
            <p:cNvPicPr>
              <a:picLocks noChangeAspect="1" noChangeArrowheads="1"/>
            </p:cNvPicPr>
            <p:nvPr/>
          </p:nvPicPr>
          <p:blipFill>
            <a:blip r:embed="rId4" cstate="print"/>
            <a:srcRect/>
            <a:stretch>
              <a:fillRect/>
            </a:stretch>
          </p:blipFill>
          <p:spPr bwMode="auto">
            <a:xfrm>
              <a:off x="2822" y="2354"/>
              <a:ext cx="144" cy="216"/>
            </a:xfrm>
            <a:prstGeom prst="rect">
              <a:avLst/>
            </a:prstGeom>
            <a:noFill/>
            <a:ln w="9525">
              <a:noFill/>
              <a:miter lim="800000"/>
              <a:headEnd/>
              <a:tailEnd/>
            </a:ln>
          </p:spPr>
        </p:pic>
        <p:pic>
          <p:nvPicPr>
            <p:cNvPr id="11" name="Picture 525" descr="logo-małe"/>
            <p:cNvPicPr>
              <a:picLocks noChangeAspect="1" noChangeArrowheads="1"/>
            </p:cNvPicPr>
            <p:nvPr/>
          </p:nvPicPr>
          <p:blipFill>
            <a:blip r:embed="rId4" cstate="print"/>
            <a:srcRect/>
            <a:stretch>
              <a:fillRect/>
            </a:stretch>
          </p:blipFill>
          <p:spPr bwMode="auto">
            <a:xfrm>
              <a:off x="2813" y="3258"/>
              <a:ext cx="144" cy="217"/>
            </a:xfrm>
            <a:prstGeom prst="rect">
              <a:avLst/>
            </a:prstGeom>
            <a:noFill/>
            <a:ln w="9525">
              <a:noFill/>
              <a:miter lim="800000"/>
              <a:headEnd/>
              <a:tailEnd/>
            </a:ln>
          </p:spPr>
        </p:pic>
        <p:pic>
          <p:nvPicPr>
            <p:cNvPr id="12" name="Picture 527" descr="logo-małe"/>
            <p:cNvPicPr>
              <a:picLocks noChangeAspect="1" noChangeArrowheads="1"/>
            </p:cNvPicPr>
            <p:nvPr/>
          </p:nvPicPr>
          <p:blipFill>
            <a:blip r:embed="rId4" cstate="print"/>
            <a:srcRect/>
            <a:stretch>
              <a:fillRect/>
            </a:stretch>
          </p:blipFill>
          <p:spPr bwMode="auto">
            <a:xfrm>
              <a:off x="2237" y="3731"/>
              <a:ext cx="144" cy="216"/>
            </a:xfrm>
            <a:prstGeom prst="rect">
              <a:avLst/>
            </a:prstGeom>
            <a:noFill/>
            <a:ln w="9525">
              <a:noFill/>
              <a:miter lim="800000"/>
              <a:headEnd/>
              <a:tailEnd/>
            </a:ln>
          </p:spPr>
        </p:pic>
        <p:pic>
          <p:nvPicPr>
            <p:cNvPr id="13" name="Picture 528" descr="logo-małe"/>
            <p:cNvPicPr>
              <a:picLocks noChangeAspect="1" noChangeArrowheads="1"/>
            </p:cNvPicPr>
            <p:nvPr/>
          </p:nvPicPr>
          <p:blipFill>
            <a:blip r:embed="rId4" cstate="print"/>
            <a:srcRect/>
            <a:stretch>
              <a:fillRect/>
            </a:stretch>
          </p:blipFill>
          <p:spPr bwMode="auto">
            <a:xfrm>
              <a:off x="1754" y="3626"/>
              <a:ext cx="144" cy="216"/>
            </a:xfrm>
            <a:prstGeom prst="rect">
              <a:avLst/>
            </a:prstGeom>
            <a:noFill/>
            <a:ln w="9525">
              <a:noFill/>
              <a:miter lim="800000"/>
              <a:headEnd/>
              <a:tailEnd/>
            </a:ln>
          </p:spPr>
        </p:pic>
        <p:pic>
          <p:nvPicPr>
            <p:cNvPr id="14" name="Picture 529" descr="logo-małe"/>
            <p:cNvPicPr>
              <a:picLocks noChangeAspect="1" noChangeArrowheads="1"/>
            </p:cNvPicPr>
            <p:nvPr/>
          </p:nvPicPr>
          <p:blipFill>
            <a:blip r:embed="rId4" cstate="print"/>
            <a:srcRect/>
            <a:stretch>
              <a:fillRect/>
            </a:stretch>
          </p:blipFill>
          <p:spPr bwMode="auto">
            <a:xfrm>
              <a:off x="1489" y="3424"/>
              <a:ext cx="144" cy="216"/>
            </a:xfrm>
            <a:prstGeom prst="rect">
              <a:avLst/>
            </a:prstGeom>
            <a:noFill/>
            <a:ln w="9525">
              <a:noFill/>
              <a:miter lim="800000"/>
              <a:headEnd/>
              <a:tailEnd/>
            </a:ln>
          </p:spPr>
        </p:pic>
        <p:pic>
          <p:nvPicPr>
            <p:cNvPr id="15" name="Picture 530" descr="logo-małe"/>
            <p:cNvPicPr>
              <a:picLocks noChangeAspect="1" noChangeArrowheads="1"/>
            </p:cNvPicPr>
            <p:nvPr/>
          </p:nvPicPr>
          <p:blipFill>
            <a:blip r:embed="rId4" cstate="print"/>
            <a:srcRect/>
            <a:stretch>
              <a:fillRect/>
            </a:stretch>
          </p:blipFill>
          <p:spPr bwMode="auto">
            <a:xfrm>
              <a:off x="1886" y="3075"/>
              <a:ext cx="144" cy="216"/>
            </a:xfrm>
            <a:prstGeom prst="rect">
              <a:avLst/>
            </a:prstGeom>
            <a:noFill/>
            <a:ln w="9525">
              <a:noFill/>
              <a:miter lim="800000"/>
              <a:headEnd/>
              <a:tailEnd/>
            </a:ln>
          </p:spPr>
        </p:pic>
        <p:pic>
          <p:nvPicPr>
            <p:cNvPr id="16" name="Picture 531" descr="logo-małe"/>
            <p:cNvPicPr>
              <a:picLocks noChangeAspect="1" noChangeArrowheads="1"/>
            </p:cNvPicPr>
            <p:nvPr/>
          </p:nvPicPr>
          <p:blipFill>
            <a:blip r:embed="rId4" cstate="print"/>
            <a:srcRect/>
            <a:stretch>
              <a:fillRect/>
            </a:stretch>
          </p:blipFill>
          <p:spPr bwMode="auto">
            <a:xfrm>
              <a:off x="1092" y="3256"/>
              <a:ext cx="144" cy="216"/>
            </a:xfrm>
            <a:prstGeom prst="rect">
              <a:avLst/>
            </a:prstGeom>
            <a:noFill/>
            <a:ln w="9525">
              <a:noFill/>
              <a:miter lim="800000"/>
              <a:headEnd/>
              <a:tailEnd/>
            </a:ln>
          </p:spPr>
        </p:pic>
        <p:pic>
          <p:nvPicPr>
            <p:cNvPr id="17" name="Picture 532" descr="logo-małe"/>
            <p:cNvPicPr>
              <a:picLocks noChangeAspect="1" noChangeArrowheads="1"/>
            </p:cNvPicPr>
            <p:nvPr/>
          </p:nvPicPr>
          <p:blipFill>
            <a:blip r:embed="rId4" cstate="print"/>
            <a:srcRect/>
            <a:stretch>
              <a:fillRect/>
            </a:stretch>
          </p:blipFill>
          <p:spPr bwMode="auto">
            <a:xfrm>
              <a:off x="2989" y="3258"/>
              <a:ext cx="145" cy="217"/>
            </a:xfrm>
            <a:prstGeom prst="rect">
              <a:avLst/>
            </a:prstGeom>
            <a:noFill/>
            <a:ln w="9525">
              <a:noFill/>
              <a:miter lim="800000"/>
              <a:headEnd/>
              <a:tailEnd/>
            </a:ln>
          </p:spPr>
        </p:pic>
        <p:pic>
          <p:nvPicPr>
            <p:cNvPr id="18" name="Picture 533" descr="logo-małe"/>
            <p:cNvPicPr>
              <a:picLocks noChangeAspect="1" noChangeArrowheads="1"/>
            </p:cNvPicPr>
            <p:nvPr/>
          </p:nvPicPr>
          <p:blipFill>
            <a:blip r:embed="rId4" cstate="print"/>
            <a:srcRect/>
            <a:stretch>
              <a:fillRect/>
            </a:stretch>
          </p:blipFill>
          <p:spPr bwMode="auto">
            <a:xfrm>
              <a:off x="695" y="2800"/>
              <a:ext cx="144" cy="216"/>
            </a:xfrm>
            <a:prstGeom prst="rect">
              <a:avLst/>
            </a:prstGeom>
            <a:noFill/>
            <a:ln w="9525">
              <a:noFill/>
              <a:miter lim="800000"/>
              <a:headEnd/>
              <a:tailEnd/>
            </a:ln>
          </p:spPr>
        </p:pic>
        <p:sp>
          <p:nvSpPr>
            <p:cNvPr id="19" name="Text Box 534"/>
            <p:cNvSpPr txBox="1">
              <a:spLocks noChangeArrowheads="1"/>
            </p:cNvSpPr>
            <p:nvPr/>
          </p:nvSpPr>
          <p:spPr bwMode="auto">
            <a:xfrm>
              <a:off x="2582" y="2536"/>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Białystok</a:t>
              </a:r>
            </a:p>
          </p:txBody>
        </p:sp>
        <p:sp>
          <p:nvSpPr>
            <p:cNvPr id="20" name="Text Box 535"/>
            <p:cNvSpPr txBox="1">
              <a:spLocks noChangeArrowheads="1"/>
            </p:cNvSpPr>
            <p:nvPr/>
          </p:nvSpPr>
          <p:spPr bwMode="auto">
            <a:xfrm>
              <a:off x="2150" y="2939"/>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Warszawa</a:t>
              </a:r>
            </a:p>
          </p:txBody>
        </p:sp>
        <p:sp>
          <p:nvSpPr>
            <p:cNvPr id="21" name="Text Box 536"/>
            <p:cNvSpPr txBox="1">
              <a:spLocks noChangeArrowheads="1"/>
            </p:cNvSpPr>
            <p:nvPr/>
          </p:nvSpPr>
          <p:spPr bwMode="auto">
            <a:xfrm>
              <a:off x="2630" y="3448"/>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Lublin</a:t>
              </a:r>
            </a:p>
          </p:txBody>
        </p:sp>
        <p:sp>
          <p:nvSpPr>
            <p:cNvPr id="22" name="Text Box 537"/>
            <p:cNvSpPr txBox="1">
              <a:spLocks noChangeArrowheads="1"/>
            </p:cNvSpPr>
            <p:nvPr/>
          </p:nvSpPr>
          <p:spPr bwMode="auto">
            <a:xfrm>
              <a:off x="2279" y="3966"/>
              <a:ext cx="672" cy="173"/>
            </a:xfrm>
            <a:prstGeom prst="rect">
              <a:avLst/>
            </a:prstGeom>
            <a:noFill/>
            <a:ln w="9525">
              <a:noFill/>
              <a:miter lim="800000"/>
              <a:headEnd/>
              <a:tailEnd/>
            </a:ln>
          </p:spPr>
          <p:txBody>
            <a:bodyPr>
              <a:spAutoFit/>
            </a:bodyPr>
            <a:lstStyle/>
            <a:p>
              <a:pPr algn="ctr" defTabSz="912813">
                <a:spcBef>
                  <a:spcPct val="50000"/>
                </a:spcBef>
              </a:pPr>
              <a:r>
                <a:rPr lang="pl-PL" sz="1200" b="1" dirty="0">
                  <a:solidFill>
                    <a:schemeClr val="bg1"/>
                  </a:solidFill>
                  <a:latin typeface="Arial" charset="0"/>
                </a:rPr>
                <a:t>Rzeszów</a:t>
              </a:r>
            </a:p>
          </p:txBody>
        </p:sp>
        <p:sp>
          <p:nvSpPr>
            <p:cNvPr id="23" name="Text Box 538"/>
            <p:cNvSpPr txBox="1">
              <a:spLocks noChangeArrowheads="1"/>
            </p:cNvSpPr>
            <p:nvPr/>
          </p:nvSpPr>
          <p:spPr bwMode="auto">
            <a:xfrm>
              <a:off x="1862" y="3947"/>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Kraków</a:t>
              </a:r>
            </a:p>
          </p:txBody>
        </p:sp>
        <p:sp>
          <p:nvSpPr>
            <p:cNvPr id="24" name="Text Box 539"/>
            <p:cNvSpPr txBox="1">
              <a:spLocks noChangeArrowheads="1"/>
            </p:cNvSpPr>
            <p:nvPr/>
          </p:nvSpPr>
          <p:spPr bwMode="auto">
            <a:xfrm>
              <a:off x="1526" y="3784"/>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Katowice</a:t>
              </a:r>
            </a:p>
          </p:txBody>
        </p:sp>
        <p:sp>
          <p:nvSpPr>
            <p:cNvPr id="25" name="Text Box 540"/>
            <p:cNvSpPr txBox="1">
              <a:spLocks noChangeArrowheads="1"/>
            </p:cNvSpPr>
            <p:nvPr/>
          </p:nvSpPr>
          <p:spPr bwMode="auto">
            <a:xfrm>
              <a:off x="1190" y="3592"/>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Opole</a:t>
              </a:r>
            </a:p>
          </p:txBody>
        </p:sp>
        <p:sp>
          <p:nvSpPr>
            <p:cNvPr id="26" name="Text Box 541"/>
            <p:cNvSpPr txBox="1">
              <a:spLocks noChangeArrowheads="1"/>
            </p:cNvSpPr>
            <p:nvPr/>
          </p:nvSpPr>
          <p:spPr bwMode="auto">
            <a:xfrm>
              <a:off x="854" y="3419"/>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Wrocław</a:t>
              </a:r>
            </a:p>
          </p:txBody>
        </p:sp>
        <p:sp>
          <p:nvSpPr>
            <p:cNvPr id="27" name="Text Box 542"/>
            <p:cNvSpPr txBox="1">
              <a:spLocks noChangeArrowheads="1"/>
            </p:cNvSpPr>
            <p:nvPr/>
          </p:nvSpPr>
          <p:spPr bwMode="auto">
            <a:xfrm>
              <a:off x="1622" y="3256"/>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Łódź</a:t>
              </a:r>
            </a:p>
          </p:txBody>
        </p:sp>
        <p:sp>
          <p:nvSpPr>
            <p:cNvPr id="28" name="Text Box 543"/>
            <p:cNvSpPr txBox="1">
              <a:spLocks noChangeArrowheads="1"/>
            </p:cNvSpPr>
            <p:nvPr/>
          </p:nvSpPr>
          <p:spPr bwMode="auto">
            <a:xfrm>
              <a:off x="902" y="2824"/>
              <a:ext cx="672" cy="173"/>
            </a:xfrm>
            <a:prstGeom prst="rect">
              <a:avLst/>
            </a:prstGeom>
            <a:noFill/>
            <a:ln w="9525">
              <a:noFill/>
              <a:miter lim="800000"/>
              <a:headEnd/>
              <a:tailEnd/>
            </a:ln>
          </p:spPr>
          <p:txBody>
            <a:bodyPr>
              <a:spAutoFit/>
            </a:bodyPr>
            <a:lstStyle/>
            <a:p>
              <a:pPr algn="ctr" defTabSz="912813">
                <a:spcBef>
                  <a:spcPct val="50000"/>
                </a:spcBef>
              </a:pPr>
              <a:r>
                <a:rPr lang="pl-PL" sz="1200" b="1" dirty="0">
                  <a:solidFill>
                    <a:schemeClr val="bg1"/>
                  </a:solidFill>
                  <a:latin typeface="Arial" charset="0"/>
                </a:rPr>
                <a:t>Poznań</a:t>
              </a:r>
            </a:p>
          </p:txBody>
        </p:sp>
        <p:sp>
          <p:nvSpPr>
            <p:cNvPr id="29" name="Text Box 544"/>
            <p:cNvSpPr txBox="1">
              <a:spLocks noChangeArrowheads="1"/>
            </p:cNvSpPr>
            <p:nvPr/>
          </p:nvSpPr>
          <p:spPr bwMode="auto">
            <a:xfrm>
              <a:off x="1430" y="2651"/>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Toruń</a:t>
              </a:r>
            </a:p>
          </p:txBody>
        </p:sp>
        <p:sp>
          <p:nvSpPr>
            <p:cNvPr id="30" name="Text Box 545"/>
            <p:cNvSpPr txBox="1">
              <a:spLocks noChangeArrowheads="1"/>
            </p:cNvSpPr>
            <p:nvPr/>
          </p:nvSpPr>
          <p:spPr bwMode="auto">
            <a:xfrm>
              <a:off x="1430" y="2104"/>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Gdańsk</a:t>
              </a:r>
            </a:p>
          </p:txBody>
        </p:sp>
        <p:sp>
          <p:nvSpPr>
            <p:cNvPr id="31" name="Text Box 546"/>
            <p:cNvSpPr txBox="1">
              <a:spLocks noChangeArrowheads="1"/>
            </p:cNvSpPr>
            <p:nvPr/>
          </p:nvSpPr>
          <p:spPr bwMode="auto">
            <a:xfrm>
              <a:off x="470" y="2507"/>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Szczecin</a:t>
              </a:r>
            </a:p>
          </p:txBody>
        </p:sp>
        <p:sp>
          <p:nvSpPr>
            <p:cNvPr id="32" name="Text Box 547"/>
            <p:cNvSpPr txBox="1">
              <a:spLocks noChangeArrowheads="1"/>
            </p:cNvSpPr>
            <p:nvPr/>
          </p:nvSpPr>
          <p:spPr bwMode="auto">
            <a:xfrm>
              <a:off x="566" y="2987"/>
              <a:ext cx="672" cy="173"/>
            </a:xfrm>
            <a:prstGeom prst="rect">
              <a:avLst/>
            </a:prstGeom>
            <a:noFill/>
            <a:ln w="9525">
              <a:noFill/>
              <a:miter lim="800000"/>
              <a:headEnd/>
              <a:tailEnd/>
            </a:ln>
          </p:spPr>
          <p:txBody>
            <a:bodyPr>
              <a:spAutoFit/>
            </a:bodyPr>
            <a:lstStyle/>
            <a:p>
              <a:pPr algn="ctr" defTabSz="912813">
                <a:spcBef>
                  <a:spcPct val="50000"/>
                </a:spcBef>
              </a:pPr>
              <a:r>
                <a:rPr lang="pl-PL" sz="1200" b="1" dirty="0">
                  <a:solidFill>
                    <a:schemeClr val="bg1"/>
                  </a:solidFill>
                  <a:latin typeface="Arial" charset="0"/>
                </a:rPr>
                <a:t>Słubice</a:t>
              </a:r>
            </a:p>
          </p:txBody>
        </p:sp>
        <p:pic>
          <p:nvPicPr>
            <p:cNvPr id="33" name="Picture 548" descr="logo-małe"/>
            <p:cNvPicPr>
              <a:picLocks noChangeAspect="1" noChangeArrowheads="1"/>
            </p:cNvPicPr>
            <p:nvPr/>
          </p:nvPicPr>
          <p:blipFill>
            <a:blip r:embed="rId4" cstate="print"/>
            <a:srcRect/>
            <a:stretch>
              <a:fillRect/>
            </a:stretch>
          </p:blipFill>
          <p:spPr bwMode="auto">
            <a:xfrm>
              <a:off x="2359" y="2069"/>
              <a:ext cx="144" cy="216"/>
            </a:xfrm>
            <a:prstGeom prst="rect">
              <a:avLst/>
            </a:prstGeom>
            <a:noFill/>
            <a:ln w="9525">
              <a:noFill/>
              <a:miter lim="800000"/>
              <a:headEnd/>
              <a:tailEnd/>
            </a:ln>
          </p:spPr>
        </p:pic>
        <p:sp>
          <p:nvSpPr>
            <p:cNvPr id="34" name="Text Box 550"/>
            <p:cNvSpPr txBox="1">
              <a:spLocks noChangeArrowheads="1"/>
            </p:cNvSpPr>
            <p:nvPr/>
          </p:nvSpPr>
          <p:spPr bwMode="auto">
            <a:xfrm>
              <a:off x="2110" y="2299"/>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Olsztyn</a:t>
              </a:r>
            </a:p>
          </p:txBody>
        </p:sp>
        <p:pic>
          <p:nvPicPr>
            <p:cNvPr id="35" name="Picture 551" descr="logo-małe"/>
            <p:cNvPicPr>
              <a:picLocks noChangeAspect="1" noChangeArrowheads="1"/>
            </p:cNvPicPr>
            <p:nvPr/>
          </p:nvPicPr>
          <p:blipFill>
            <a:blip r:embed="rId4" cstate="print"/>
            <a:srcRect/>
            <a:stretch>
              <a:fillRect/>
            </a:stretch>
          </p:blipFill>
          <p:spPr bwMode="auto">
            <a:xfrm>
              <a:off x="1602" y="1935"/>
              <a:ext cx="144" cy="216"/>
            </a:xfrm>
            <a:prstGeom prst="rect">
              <a:avLst/>
            </a:prstGeom>
            <a:noFill/>
            <a:ln w="9525">
              <a:noFill/>
              <a:miter lim="800000"/>
              <a:headEnd/>
              <a:tailEnd/>
            </a:ln>
          </p:spPr>
        </p:pic>
        <p:pic>
          <p:nvPicPr>
            <p:cNvPr id="36" name="Picture 552" descr="logo-małe"/>
            <p:cNvPicPr>
              <a:picLocks noChangeAspect="1" noChangeArrowheads="1"/>
            </p:cNvPicPr>
            <p:nvPr/>
          </p:nvPicPr>
          <p:blipFill>
            <a:blip r:embed="rId4" cstate="print"/>
            <a:srcRect/>
            <a:stretch>
              <a:fillRect/>
            </a:stretch>
          </p:blipFill>
          <p:spPr bwMode="auto">
            <a:xfrm>
              <a:off x="2600" y="3103"/>
              <a:ext cx="144" cy="216"/>
            </a:xfrm>
            <a:prstGeom prst="rect">
              <a:avLst/>
            </a:prstGeom>
            <a:noFill/>
            <a:ln w="9525">
              <a:noFill/>
              <a:miter lim="800000"/>
              <a:headEnd/>
              <a:tailEnd/>
            </a:ln>
          </p:spPr>
        </p:pic>
        <p:pic>
          <p:nvPicPr>
            <p:cNvPr id="37" name="Picture 553" descr="logo-małe"/>
            <p:cNvPicPr>
              <a:picLocks noChangeAspect="1" noChangeArrowheads="1"/>
            </p:cNvPicPr>
            <p:nvPr/>
          </p:nvPicPr>
          <p:blipFill>
            <a:blip r:embed="rId4" cstate="print"/>
            <a:srcRect/>
            <a:stretch>
              <a:fillRect/>
            </a:stretch>
          </p:blipFill>
          <p:spPr bwMode="auto">
            <a:xfrm>
              <a:off x="2427" y="3103"/>
              <a:ext cx="144" cy="216"/>
            </a:xfrm>
            <a:prstGeom prst="rect">
              <a:avLst/>
            </a:prstGeom>
            <a:noFill/>
            <a:ln w="9525">
              <a:noFill/>
              <a:miter lim="800000"/>
              <a:headEnd/>
              <a:tailEnd/>
            </a:ln>
          </p:spPr>
        </p:pic>
        <p:pic>
          <p:nvPicPr>
            <p:cNvPr id="38" name="Picture 554" descr="logo-małe"/>
            <p:cNvPicPr>
              <a:picLocks noChangeAspect="1" noChangeArrowheads="1"/>
            </p:cNvPicPr>
            <p:nvPr/>
          </p:nvPicPr>
          <p:blipFill>
            <a:blip r:embed="rId4" cstate="print"/>
            <a:srcRect/>
            <a:stretch>
              <a:fillRect/>
            </a:stretch>
          </p:blipFill>
          <p:spPr bwMode="auto">
            <a:xfrm>
              <a:off x="2245" y="3103"/>
              <a:ext cx="144" cy="216"/>
            </a:xfrm>
            <a:prstGeom prst="rect">
              <a:avLst/>
            </a:prstGeom>
            <a:noFill/>
            <a:ln w="9525">
              <a:noFill/>
              <a:miter lim="800000"/>
              <a:headEnd/>
              <a:tailEnd/>
            </a:ln>
          </p:spPr>
        </p:pic>
        <p:pic>
          <p:nvPicPr>
            <p:cNvPr id="39" name="Picture 555" descr="logo-małe"/>
            <p:cNvPicPr>
              <a:picLocks noChangeAspect="1" noChangeArrowheads="1"/>
            </p:cNvPicPr>
            <p:nvPr/>
          </p:nvPicPr>
          <p:blipFill>
            <a:blip r:embed="rId4" cstate="print"/>
            <a:srcRect/>
            <a:stretch>
              <a:fillRect/>
            </a:stretch>
          </p:blipFill>
          <p:spPr bwMode="auto">
            <a:xfrm>
              <a:off x="2154" y="2762"/>
              <a:ext cx="144" cy="216"/>
            </a:xfrm>
            <a:prstGeom prst="rect">
              <a:avLst/>
            </a:prstGeom>
            <a:noFill/>
            <a:ln w="9525">
              <a:noFill/>
              <a:miter lim="800000"/>
              <a:headEnd/>
              <a:tailEnd/>
            </a:ln>
          </p:spPr>
        </p:pic>
        <p:pic>
          <p:nvPicPr>
            <p:cNvPr id="40" name="Picture 556" descr="logo-małe"/>
            <p:cNvPicPr>
              <a:picLocks noChangeAspect="1" noChangeArrowheads="1"/>
            </p:cNvPicPr>
            <p:nvPr/>
          </p:nvPicPr>
          <p:blipFill>
            <a:blip r:embed="rId4" cstate="print"/>
            <a:srcRect/>
            <a:stretch>
              <a:fillRect/>
            </a:stretch>
          </p:blipFill>
          <p:spPr bwMode="auto">
            <a:xfrm>
              <a:off x="2328" y="2762"/>
              <a:ext cx="144" cy="216"/>
            </a:xfrm>
            <a:prstGeom prst="rect">
              <a:avLst/>
            </a:prstGeom>
            <a:noFill/>
            <a:ln w="9525">
              <a:noFill/>
              <a:miter lim="800000"/>
              <a:headEnd/>
              <a:tailEnd/>
            </a:ln>
          </p:spPr>
        </p:pic>
        <p:pic>
          <p:nvPicPr>
            <p:cNvPr id="41" name="Picture 557" descr="logo-małe"/>
            <p:cNvPicPr>
              <a:picLocks noChangeAspect="1" noChangeArrowheads="1"/>
            </p:cNvPicPr>
            <p:nvPr/>
          </p:nvPicPr>
          <p:blipFill>
            <a:blip r:embed="rId4" cstate="print"/>
            <a:srcRect/>
            <a:stretch>
              <a:fillRect/>
            </a:stretch>
          </p:blipFill>
          <p:spPr bwMode="auto">
            <a:xfrm>
              <a:off x="2509" y="2762"/>
              <a:ext cx="144" cy="216"/>
            </a:xfrm>
            <a:prstGeom prst="rect">
              <a:avLst/>
            </a:prstGeom>
            <a:noFill/>
            <a:ln w="9525">
              <a:noFill/>
              <a:miter lim="800000"/>
              <a:headEnd/>
              <a:tailEnd/>
            </a:ln>
          </p:spPr>
        </p:pic>
        <p:pic>
          <p:nvPicPr>
            <p:cNvPr id="42" name="Picture 558" descr="logo-małe"/>
            <p:cNvPicPr>
              <a:picLocks noChangeAspect="1" noChangeArrowheads="1"/>
            </p:cNvPicPr>
            <p:nvPr/>
          </p:nvPicPr>
          <p:blipFill>
            <a:blip r:embed="rId4" cstate="print"/>
            <a:srcRect/>
            <a:stretch>
              <a:fillRect/>
            </a:stretch>
          </p:blipFill>
          <p:spPr bwMode="auto">
            <a:xfrm>
              <a:off x="2691" y="2762"/>
              <a:ext cx="144" cy="216"/>
            </a:xfrm>
            <a:prstGeom prst="rect">
              <a:avLst/>
            </a:prstGeom>
            <a:noFill/>
            <a:ln w="9525">
              <a:noFill/>
              <a:miter lim="800000"/>
              <a:headEnd/>
              <a:tailEnd/>
            </a:ln>
          </p:spPr>
        </p:pic>
        <p:pic>
          <p:nvPicPr>
            <p:cNvPr id="44" name="Picture 526" descr="logo-małe"/>
            <p:cNvPicPr>
              <a:picLocks noChangeAspect="1" noChangeArrowheads="1"/>
            </p:cNvPicPr>
            <p:nvPr/>
          </p:nvPicPr>
          <p:blipFill>
            <a:blip r:embed="rId4" cstate="print"/>
            <a:srcRect/>
            <a:stretch>
              <a:fillRect/>
            </a:stretch>
          </p:blipFill>
          <p:spPr bwMode="auto">
            <a:xfrm>
              <a:off x="2618" y="3797"/>
              <a:ext cx="144" cy="216"/>
            </a:xfrm>
            <a:prstGeom prst="rect">
              <a:avLst/>
            </a:prstGeom>
            <a:noFill/>
            <a:ln w="9525">
              <a:noFill/>
              <a:miter lim="800000"/>
              <a:headEnd/>
              <a:tailEnd/>
            </a:ln>
          </p:spPr>
        </p:pic>
        <p:pic>
          <p:nvPicPr>
            <p:cNvPr id="45" name="Picture 526" descr="logo-małe"/>
            <p:cNvPicPr>
              <a:picLocks noChangeAspect="1" noChangeArrowheads="1"/>
            </p:cNvPicPr>
            <p:nvPr/>
          </p:nvPicPr>
          <p:blipFill>
            <a:blip r:embed="rId4" cstate="print"/>
            <a:srcRect/>
            <a:stretch>
              <a:fillRect/>
            </a:stretch>
          </p:blipFill>
          <p:spPr bwMode="auto">
            <a:xfrm>
              <a:off x="2467" y="3789"/>
              <a:ext cx="144" cy="216"/>
            </a:xfrm>
            <a:prstGeom prst="rect">
              <a:avLst/>
            </a:prstGeom>
            <a:noFill/>
            <a:ln w="9525">
              <a:noFill/>
              <a:miter lim="800000"/>
              <a:headEnd/>
              <a:tailEnd/>
            </a:ln>
          </p:spPr>
        </p:pic>
        <p:pic>
          <p:nvPicPr>
            <p:cNvPr id="46" name="Picture 527" descr="logo-małe"/>
            <p:cNvPicPr>
              <a:picLocks noChangeAspect="1" noChangeArrowheads="1"/>
            </p:cNvPicPr>
            <p:nvPr/>
          </p:nvPicPr>
          <p:blipFill>
            <a:blip r:embed="rId4" cstate="print"/>
            <a:srcRect/>
            <a:stretch>
              <a:fillRect/>
            </a:stretch>
          </p:blipFill>
          <p:spPr bwMode="auto">
            <a:xfrm>
              <a:off x="2059" y="3731"/>
              <a:ext cx="144" cy="216"/>
            </a:xfrm>
            <a:prstGeom prst="rect">
              <a:avLst/>
            </a:prstGeom>
            <a:noFill/>
            <a:ln w="9525">
              <a:noFill/>
              <a:miter lim="800000"/>
              <a:headEnd/>
              <a:tailEnd/>
            </a:ln>
          </p:spPr>
        </p:pic>
      </p:grpSp>
      <p:sp>
        <p:nvSpPr>
          <p:cNvPr id="47" name="Rectangle 560"/>
          <p:cNvSpPr txBox="1">
            <a:spLocks noChangeArrowheads="1"/>
          </p:cNvSpPr>
          <p:nvPr/>
        </p:nvSpPr>
        <p:spPr bwMode="auto">
          <a:xfrm>
            <a:off x="914400" y="773832"/>
            <a:ext cx="80010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lnSpc>
                <a:spcPct val="90000"/>
              </a:lnSpc>
              <a:spcBef>
                <a:spcPct val="0"/>
              </a:spcBef>
              <a:spcAft>
                <a:spcPct val="0"/>
              </a:spcAft>
              <a:defRPr sz="3600" b="1">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Arial" charset="0"/>
              </a:defRPr>
            </a:lvl2pPr>
            <a:lvl3pPr algn="l" rtl="0" eaLnBrk="0" fontAlgn="base" hangingPunct="0">
              <a:lnSpc>
                <a:spcPct val="90000"/>
              </a:lnSpc>
              <a:spcBef>
                <a:spcPct val="0"/>
              </a:spcBef>
              <a:spcAft>
                <a:spcPct val="0"/>
              </a:spcAft>
              <a:defRPr sz="3600" b="1">
                <a:solidFill>
                  <a:schemeClr val="tx2"/>
                </a:solidFill>
                <a:latin typeface="Arial" charset="0"/>
              </a:defRPr>
            </a:lvl3pPr>
            <a:lvl4pPr algn="l" rtl="0" eaLnBrk="0" fontAlgn="base" hangingPunct="0">
              <a:lnSpc>
                <a:spcPct val="90000"/>
              </a:lnSpc>
              <a:spcBef>
                <a:spcPct val="0"/>
              </a:spcBef>
              <a:spcAft>
                <a:spcPct val="0"/>
              </a:spcAft>
              <a:defRPr sz="3600" b="1">
                <a:solidFill>
                  <a:schemeClr val="tx2"/>
                </a:solidFill>
                <a:latin typeface="Arial" charset="0"/>
              </a:defRPr>
            </a:lvl4pPr>
            <a:lvl5pPr algn="l" rtl="0" eaLnBrk="0" fontAlgn="base" hangingPunct="0">
              <a:lnSpc>
                <a:spcPct val="90000"/>
              </a:lnSpc>
              <a:spcBef>
                <a:spcPct val="0"/>
              </a:spcBef>
              <a:spcAft>
                <a:spcPct val="0"/>
              </a:spcAft>
              <a:defRPr sz="3600" b="1">
                <a:solidFill>
                  <a:schemeClr val="tx2"/>
                </a:solidFill>
                <a:latin typeface="Arial" charset="0"/>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a:lstStyle>
          <a:p>
            <a:pPr defTabSz="912813" eaLnBrk="1" hangingPunct="1"/>
            <a:r>
              <a:rPr lang="pl-PL" kern="0" dirty="0"/>
              <a:t>Poradnie w Polsce 2003-2024</a:t>
            </a:r>
          </a:p>
        </p:txBody>
      </p:sp>
      <p:sp useBgFill="1">
        <p:nvSpPr>
          <p:cNvPr id="10" name="Text Box 517">
            <a:extLst>
              <a:ext uri="{FF2B5EF4-FFF2-40B4-BE49-F238E27FC236}">
                <a16:creationId xmlns:a16="http://schemas.microsoft.com/office/drawing/2014/main" id="{B93FAAC2-CC79-9965-656A-A77F6F9E1A57}"/>
              </a:ext>
            </a:extLst>
          </p:cNvPr>
          <p:cNvSpPr txBox="1">
            <a:spLocks noChangeArrowheads="1"/>
          </p:cNvSpPr>
          <p:nvPr/>
        </p:nvSpPr>
        <p:spPr bwMode="auto">
          <a:xfrm>
            <a:off x="5940425" y="4294188"/>
            <a:ext cx="3384550" cy="1292225"/>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sz="2400">
                <a:solidFill>
                  <a:schemeClr val="tx1"/>
                </a:solidFill>
                <a:latin typeface="Times New Roman" pitchFamily="18" charset="0"/>
              </a:defRPr>
            </a:lvl1pPr>
            <a:lvl2pPr marL="742950" indent="-285750" defTabSz="912813" eaLnBrk="0" hangingPunct="0">
              <a:defRPr sz="2400">
                <a:solidFill>
                  <a:schemeClr val="tx1"/>
                </a:solidFill>
                <a:latin typeface="Times New Roman" pitchFamily="18" charset="0"/>
              </a:defRPr>
            </a:lvl2pPr>
            <a:lvl3pPr marL="1143000" indent="-228600" defTabSz="912813" eaLnBrk="0" hangingPunct="0">
              <a:defRPr sz="2400">
                <a:solidFill>
                  <a:schemeClr val="tx1"/>
                </a:solidFill>
                <a:latin typeface="Times New Roman" pitchFamily="18" charset="0"/>
              </a:defRPr>
            </a:lvl3pPr>
            <a:lvl4pPr marL="1600200" indent="-228600" defTabSz="912813" eaLnBrk="0" hangingPunct="0">
              <a:defRPr sz="2400">
                <a:solidFill>
                  <a:schemeClr val="tx1"/>
                </a:solidFill>
                <a:latin typeface="Times New Roman" pitchFamily="18" charset="0"/>
              </a:defRPr>
            </a:lvl4pPr>
            <a:lvl5pPr marL="2057400" indent="-228600" defTabSz="912813" eaLnBrk="0" hangingPunct="0">
              <a:defRPr sz="2400">
                <a:solidFill>
                  <a:schemeClr val="tx1"/>
                </a:solidFill>
                <a:latin typeface="Times New Roman" pitchFamily="18" charset="0"/>
              </a:defRPr>
            </a:lvl5pPr>
            <a:lvl6pPr marL="2514600" indent="-228600" defTabSz="912813" eaLnBrk="0" fontAlgn="base" hangingPunct="0">
              <a:spcBef>
                <a:spcPct val="0"/>
              </a:spcBef>
              <a:spcAft>
                <a:spcPct val="0"/>
              </a:spcAft>
              <a:defRPr sz="2400">
                <a:solidFill>
                  <a:schemeClr val="tx1"/>
                </a:solidFill>
                <a:latin typeface="Times New Roman" pitchFamily="18" charset="0"/>
              </a:defRPr>
            </a:lvl6pPr>
            <a:lvl7pPr marL="2971800" indent="-228600" defTabSz="912813" eaLnBrk="0" fontAlgn="base" hangingPunct="0">
              <a:spcBef>
                <a:spcPct val="0"/>
              </a:spcBef>
              <a:spcAft>
                <a:spcPct val="0"/>
              </a:spcAft>
              <a:defRPr sz="2400">
                <a:solidFill>
                  <a:schemeClr val="tx1"/>
                </a:solidFill>
                <a:latin typeface="Times New Roman" pitchFamily="18" charset="0"/>
              </a:defRPr>
            </a:lvl7pPr>
            <a:lvl8pPr marL="3429000" indent="-228600" defTabSz="912813" eaLnBrk="0" fontAlgn="base" hangingPunct="0">
              <a:spcBef>
                <a:spcPct val="0"/>
              </a:spcBef>
              <a:spcAft>
                <a:spcPct val="0"/>
              </a:spcAft>
              <a:defRPr sz="2400">
                <a:solidFill>
                  <a:schemeClr val="tx1"/>
                </a:solidFill>
                <a:latin typeface="Times New Roman" pitchFamily="18" charset="0"/>
              </a:defRPr>
            </a:lvl8pPr>
            <a:lvl9pPr marL="3886200" indent="-228600" defTabSz="912813"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pl-PL" altLang="pl-PL" dirty="0">
                <a:solidFill>
                  <a:srgbClr val="003366"/>
                </a:solidFill>
                <a:latin typeface="Arial" charset="0"/>
              </a:rPr>
              <a:t>Rok akademicki 2013/2014</a:t>
            </a:r>
          </a:p>
          <a:p>
            <a:pPr eaLnBrk="1" hangingPunct="1">
              <a:spcBef>
                <a:spcPct val="50000"/>
              </a:spcBef>
            </a:pPr>
            <a:r>
              <a:rPr lang="pl-PL" altLang="pl-PL" sz="2000" dirty="0">
                <a:solidFill>
                  <a:srgbClr val="003366"/>
                </a:solidFill>
                <a:latin typeface="Arial" charset="0"/>
              </a:rPr>
              <a:t>25 poradni w 15 miastach</a:t>
            </a:r>
          </a:p>
        </p:txBody>
      </p:sp>
    </p:spTree>
    <p:extLst>
      <p:ext uri="{BB962C8B-B14F-4D97-AF65-F5344CB8AC3E}">
        <p14:creationId xmlns:p14="http://schemas.microsoft.com/office/powerpoint/2010/main" val="18641321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2"/>
          <p:cNvSpPr>
            <a:spLocks noGrp="1" noChangeArrowheads="1"/>
          </p:cNvSpPr>
          <p:nvPr>
            <p:ph type="title"/>
          </p:nvPr>
        </p:nvSpPr>
        <p:spPr>
          <a:xfrm>
            <a:off x="827584" y="762000"/>
            <a:ext cx="8001000" cy="1143000"/>
          </a:xfrm>
        </p:spPr>
        <p:txBody>
          <a:bodyPr/>
          <a:lstStyle/>
          <a:p>
            <a:pPr defTabSz="912813" eaLnBrk="1" hangingPunct="1"/>
            <a:r>
              <a:rPr lang="pl-PL" sz="3000" dirty="0"/>
              <a:t>Studencka Poradnia Prawna Akademii </a:t>
            </a:r>
            <a:br>
              <a:rPr lang="pl-PL" sz="3000" dirty="0"/>
            </a:br>
            <a:r>
              <a:rPr lang="pl-PL" sz="3000" dirty="0"/>
              <a:t>Leona Koźmińskiego 2004-2024</a:t>
            </a:r>
          </a:p>
        </p:txBody>
      </p:sp>
      <p:sp>
        <p:nvSpPr>
          <p:cNvPr id="24581" name="Text Box 13"/>
          <p:cNvSpPr txBox="1">
            <a:spLocks noChangeArrowheads="1"/>
          </p:cNvSpPr>
          <p:nvPr/>
        </p:nvSpPr>
        <p:spPr bwMode="auto">
          <a:xfrm>
            <a:off x="1187624" y="6095999"/>
            <a:ext cx="3023617" cy="630942"/>
          </a:xfrm>
          <a:prstGeom prst="rect">
            <a:avLst/>
          </a:prstGeom>
          <a:noFill/>
          <a:ln w="9525">
            <a:noFill/>
            <a:miter lim="800000"/>
            <a:headEnd/>
            <a:tailEnd/>
          </a:ln>
        </p:spPr>
        <p:txBody>
          <a:bodyPr wrap="square">
            <a:spAutoFit/>
          </a:bodyPr>
          <a:lstStyle/>
          <a:p>
            <a:pPr algn="ctr" defTabSz="912813">
              <a:spcBef>
                <a:spcPct val="50000"/>
              </a:spcBef>
            </a:pPr>
            <a:endParaRPr lang="pl-PL" sz="1400" b="1" dirty="0">
              <a:latin typeface="Arial" charset="0"/>
            </a:endParaRPr>
          </a:p>
          <a:p>
            <a:pPr algn="ctr" defTabSz="912813">
              <a:spcBef>
                <a:spcPct val="50000"/>
              </a:spcBef>
            </a:pPr>
            <a:r>
              <a:rPr lang="pl-PL" sz="1400" b="1" dirty="0">
                <a:latin typeface="Arial" charset="0"/>
              </a:rPr>
              <a:t>Liczba spraw w latach 2004-2024</a:t>
            </a:r>
          </a:p>
        </p:txBody>
      </p:sp>
      <p:sp>
        <p:nvSpPr>
          <p:cNvPr id="24582" name="Text Box 14"/>
          <p:cNvSpPr txBox="1">
            <a:spLocks noChangeArrowheads="1"/>
          </p:cNvSpPr>
          <p:nvPr/>
        </p:nvSpPr>
        <p:spPr bwMode="auto">
          <a:xfrm>
            <a:off x="5219353" y="5877272"/>
            <a:ext cx="3385095" cy="846386"/>
          </a:xfrm>
          <a:prstGeom prst="rect">
            <a:avLst/>
          </a:prstGeom>
          <a:noFill/>
          <a:ln w="9525">
            <a:noFill/>
            <a:miter lim="800000"/>
            <a:headEnd/>
            <a:tailEnd/>
          </a:ln>
        </p:spPr>
        <p:txBody>
          <a:bodyPr wrap="square">
            <a:spAutoFit/>
          </a:bodyPr>
          <a:lstStyle/>
          <a:p>
            <a:pPr algn="ctr" defTabSz="912813">
              <a:spcBef>
                <a:spcPct val="50000"/>
              </a:spcBef>
            </a:pPr>
            <a:endParaRPr lang="pl-PL" sz="1400" b="1" dirty="0">
              <a:latin typeface="Arial" charset="0"/>
            </a:endParaRPr>
          </a:p>
          <a:p>
            <a:pPr algn="ctr" defTabSz="912813">
              <a:spcBef>
                <a:spcPct val="50000"/>
              </a:spcBef>
            </a:pPr>
            <a:r>
              <a:rPr lang="pl-PL" sz="1400" b="1" dirty="0">
                <a:latin typeface="Arial" charset="0"/>
              </a:rPr>
              <a:t>Liczba studentów i </a:t>
            </a:r>
            <a:r>
              <a:rPr lang="pl-PL" sz="1400" b="1" dirty="0">
                <a:solidFill>
                  <a:schemeClr val="bg2"/>
                </a:solidFill>
                <a:latin typeface="Arial" charset="0"/>
              </a:rPr>
              <a:t>personelu dydaktycznego </a:t>
            </a:r>
            <a:r>
              <a:rPr lang="pl-PL" sz="1400" b="1" dirty="0">
                <a:latin typeface="Arial" charset="0"/>
              </a:rPr>
              <a:t>w latach 2004-2024</a:t>
            </a:r>
          </a:p>
        </p:txBody>
      </p:sp>
      <p:graphicFrame>
        <p:nvGraphicFramePr>
          <p:cNvPr id="2" name="Wykres 1">
            <a:extLst>
              <a:ext uri="{FF2B5EF4-FFF2-40B4-BE49-F238E27FC236}">
                <a16:creationId xmlns:a16="http://schemas.microsoft.com/office/drawing/2014/main" id="{3561AD74-C7BF-6FEF-DDE8-AA34CBF1696B}"/>
              </a:ext>
            </a:extLst>
          </p:cNvPr>
          <p:cNvGraphicFramePr>
            <a:graphicFrameLocks/>
          </p:cNvGraphicFramePr>
          <p:nvPr/>
        </p:nvGraphicFramePr>
        <p:xfrm flipH="1" flipV="1">
          <a:off x="4788023" y="5647287"/>
          <a:ext cx="45719" cy="45719"/>
        </p:xfrm>
        <a:graphic>
          <a:graphicData uri="http://schemas.openxmlformats.org/drawingml/2006/chart">
            <c:chart xmlns:c="http://schemas.openxmlformats.org/drawingml/2006/chart" xmlns:r="http://schemas.openxmlformats.org/officeDocument/2006/relationships" r:id="rId2"/>
          </a:graphicData>
        </a:graphic>
      </p:graphicFrame>
      <p:sp>
        <p:nvSpPr>
          <p:cNvPr id="3" name="Prostokąt 2">
            <a:extLst>
              <a:ext uri="{FF2B5EF4-FFF2-40B4-BE49-F238E27FC236}">
                <a16:creationId xmlns:a16="http://schemas.microsoft.com/office/drawing/2014/main" id="{5910EC20-775B-697E-C43B-74238AEF119D}"/>
              </a:ext>
            </a:extLst>
          </p:cNvPr>
          <p:cNvSpPr/>
          <p:nvPr/>
        </p:nvSpPr>
        <p:spPr bwMode="auto">
          <a:xfrm>
            <a:off x="4788023" y="6597353"/>
            <a:ext cx="288034" cy="45720"/>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pl-PL" sz="1050" b="1" i="0" strike="noStrike" cap="none" normalizeH="0" baseline="0" dirty="0">
              <a:ln>
                <a:noFill/>
              </a:ln>
              <a:solidFill>
                <a:srgbClr val="000000"/>
              </a:solidFill>
              <a:effectLst/>
            </a:endParaRPr>
          </a:p>
        </p:txBody>
      </p:sp>
      <p:graphicFrame>
        <p:nvGraphicFramePr>
          <p:cNvPr id="4" name="Object 4">
            <a:extLst>
              <a:ext uri="{FF2B5EF4-FFF2-40B4-BE49-F238E27FC236}">
                <a16:creationId xmlns:a16="http://schemas.microsoft.com/office/drawing/2014/main" id="{4611975F-9B8C-CEBB-B901-41181D0F8BE1}"/>
              </a:ext>
            </a:extLst>
          </p:cNvPr>
          <p:cNvGraphicFramePr>
            <a:graphicFrameLocks/>
          </p:cNvGraphicFramePr>
          <p:nvPr>
            <p:extLst>
              <p:ext uri="{D42A27DB-BD31-4B8C-83A1-F6EECF244321}">
                <p14:modId xmlns:p14="http://schemas.microsoft.com/office/powerpoint/2010/main" val="2030815996"/>
              </p:ext>
            </p:extLst>
          </p:nvPr>
        </p:nvGraphicFramePr>
        <p:xfrm>
          <a:off x="4860512" y="2564904"/>
          <a:ext cx="4320000" cy="3128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Object 7">
            <a:extLst>
              <a:ext uri="{FF2B5EF4-FFF2-40B4-BE49-F238E27FC236}">
                <a16:creationId xmlns:a16="http://schemas.microsoft.com/office/drawing/2014/main" id="{DD1D7508-43FB-EB8D-6755-3B8538E91C55}"/>
              </a:ext>
            </a:extLst>
          </p:cNvPr>
          <p:cNvGraphicFramePr>
            <a:graphicFrameLocks/>
          </p:cNvGraphicFramePr>
          <p:nvPr>
            <p:extLst>
              <p:ext uri="{D42A27DB-BD31-4B8C-83A1-F6EECF244321}">
                <p14:modId xmlns:p14="http://schemas.microsoft.com/office/powerpoint/2010/main" val="2514385738"/>
              </p:ext>
            </p:extLst>
          </p:nvPr>
        </p:nvGraphicFramePr>
        <p:xfrm>
          <a:off x="755576" y="2584800"/>
          <a:ext cx="4320000" cy="3128400"/>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 Box 11">
            <a:extLst>
              <a:ext uri="{FF2B5EF4-FFF2-40B4-BE49-F238E27FC236}">
                <a16:creationId xmlns:a16="http://schemas.microsoft.com/office/drawing/2014/main" id="{0060F303-FB11-1400-5EEB-ED0101FAB359}"/>
              </a:ext>
            </a:extLst>
          </p:cNvPr>
          <p:cNvSpPr txBox="1">
            <a:spLocks noChangeArrowheads="1"/>
          </p:cNvSpPr>
          <p:nvPr/>
        </p:nvSpPr>
        <p:spPr bwMode="auto">
          <a:xfrm>
            <a:off x="5183817" y="3272785"/>
            <a:ext cx="1150937" cy="274637"/>
          </a:xfrm>
          <a:prstGeom prst="rect">
            <a:avLst/>
          </a:prstGeom>
          <a:noFill/>
          <a:ln w="9525">
            <a:noFill/>
            <a:miter lim="800000"/>
            <a:headEnd/>
            <a:tailEnd/>
          </a:ln>
        </p:spPr>
        <p:txBody>
          <a:bodyPr>
            <a:spAutoFit/>
          </a:bodyPr>
          <a:lstStyle/>
          <a:p>
            <a:pPr defTabSz="912813">
              <a:spcBef>
                <a:spcPct val="50000"/>
              </a:spcBef>
            </a:pPr>
            <a:r>
              <a:rPr lang="pl-PL" sz="1200" b="1" dirty="0">
                <a:latin typeface="Arial" charset="0"/>
              </a:rPr>
              <a:t>studenci</a:t>
            </a:r>
          </a:p>
        </p:txBody>
      </p:sp>
      <p:sp>
        <p:nvSpPr>
          <p:cNvPr id="7" name="Text Box 12">
            <a:extLst>
              <a:ext uri="{FF2B5EF4-FFF2-40B4-BE49-F238E27FC236}">
                <a16:creationId xmlns:a16="http://schemas.microsoft.com/office/drawing/2014/main" id="{3BA9D2B4-2F47-CE9E-8B12-2AB8BF572D40}"/>
              </a:ext>
            </a:extLst>
          </p:cNvPr>
          <p:cNvSpPr txBox="1">
            <a:spLocks noChangeArrowheads="1"/>
          </p:cNvSpPr>
          <p:nvPr/>
        </p:nvSpPr>
        <p:spPr bwMode="auto">
          <a:xfrm>
            <a:off x="6732240" y="4149000"/>
            <a:ext cx="1150938" cy="274638"/>
          </a:xfrm>
          <a:prstGeom prst="rect">
            <a:avLst/>
          </a:prstGeom>
          <a:noFill/>
          <a:ln w="9525">
            <a:noFill/>
            <a:miter lim="800000"/>
            <a:headEnd/>
            <a:tailEnd/>
          </a:ln>
        </p:spPr>
        <p:txBody>
          <a:bodyPr>
            <a:spAutoFit/>
          </a:bodyPr>
          <a:lstStyle/>
          <a:p>
            <a:pPr defTabSz="912813">
              <a:spcBef>
                <a:spcPct val="50000"/>
              </a:spcBef>
            </a:pPr>
            <a:r>
              <a:rPr lang="pl-PL" sz="1200" b="1" dirty="0">
                <a:latin typeface="Arial" charset="0"/>
              </a:rPr>
              <a:t>dydaktycy</a:t>
            </a:r>
          </a:p>
        </p:txBody>
      </p:sp>
    </p:spTree>
    <p:extLst>
      <p:ext uri="{BB962C8B-B14F-4D97-AF65-F5344CB8AC3E}">
        <p14:creationId xmlns:p14="http://schemas.microsoft.com/office/powerpoint/2010/main" val="2287376603"/>
      </p:ext>
    </p:extLst>
  </p:cSld>
  <p:clrMapOvr>
    <a:masterClrMapping/>
  </p:clrMapOvr>
  <p:transition/>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2">
            <a:extLst>
              <a:ext uri="{FF2B5EF4-FFF2-40B4-BE49-F238E27FC236}">
                <a16:creationId xmlns:a16="http://schemas.microsoft.com/office/drawing/2014/main" id="{F0AF17A1-A1B6-D3BC-22DE-CC97DA5CB3B2}"/>
              </a:ext>
            </a:extLst>
          </p:cNvPr>
          <p:cNvGraphicFramePr>
            <a:graphicFrameLocks noGrp="1" noChangeAspect="1"/>
          </p:cNvGraphicFramePr>
          <p:nvPr>
            <p:ph type="chart" idx="1"/>
            <p:extLst>
              <p:ext uri="{D42A27DB-BD31-4B8C-83A1-F6EECF244321}">
                <p14:modId xmlns:p14="http://schemas.microsoft.com/office/powerpoint/2010/main" val="2423747316"/>
              </p:ext>
            </p:extLst>
          </p:nvPr>
        </p:nvGraphicFramePr>
        <p:xfrm>
          <a:off x="755576" y="2543175"/>
          <a:ext cx="8337624" cy="4081463"/>
        </p:xfrm>
        <a:graphic>
          <a:graphicData uri="http://schemas.openxmlformats.org/drawingml/2006/chart">
            <c:chart xmlns:c="http://schemas.openxmlformats.org/drawingml/2006/chart" xmlns:r="http://schemas.openxmlformats.org/officeDocument/2006/relationships" r:id="rId2"/>
          </a:graphicData>
        </a:graphic>
      </p:graphicFrame>
      <p:sp>
        <p:nvSpPr>
          <p:cNvPr id="23555" name="Rectangle 2"/>
          <p:cNvSpPr>
            <a:spLocks noGrp="1" noChangeArrowheads="1"/>
          </p:cNvSpPr>
          <p:nvPr>
            <p:ph type="title"/>
          </p:nvPr>
        </p:nvSpPr>
        <p:spPr>
          <a:xfrm>
            <a:off x="827584" y="773832"/>
            <a:ext cx="8001000" cy="1143000"/>
          </a:xfrm>
        </p:spPr>
        <p:txBody>
          <a:bodyPr/>
          <a:lstStyle/>
          <a:p>
            <a:pPr defTabSz="912813" eaLnBrk="1" hangingPunct="1"/>
            <a:r>
              <a:rPr lang="pl-PL" sz="3000" dirty="0"/>
              <a:t>Klinika Prawa Uczelni Łazarskiego </a:t>
            </a:r>
            <a:br>
              <a:rPr lang="pl-PL" sz="3000" dirty="0"/>
            </a:br>
            <a:r>
              <a:rPr lang="pl-PL" sz="3000" dirty="0"/>
              <a:t>w Warszawie</a:t>
            </a:r>
          </a:p>
        </p:txBody>
      </p:sp>
      <p:sp>
        <p:nvSpPr>
          <p:cNvPr id="23556" name="Text Box 4"/>
          <p:cNvSpPr txBox="1">
            <a:spLocks noChangeArrowheads="1"/>
          </p:cNvSpPr>
          <p:nvPr/>
        </p:nvSpPr>
        <p:spPr bwMode="auto">
          <a:xfrm>
            <a:off x="7020272" y="2276872"/>
            <a:ext cx="2088232" cy="1077218"/>
          </a:xfrm>
          <a:prstGeom prst="rect">
            <a:avLst/>
          </a:prstGeom>
          <a:noFill/>
          <a:ln w="9525">
            <a:noFill/>
            <a:miter lim="800000"/>
            <a:headEnd/>
            <a:tailEnd/>
          </a:ln>
        </p:spPr>
        <p:txBody>
          <a:bodyPr wrap="square">
            <a:spAutoFit/>
          </a:bodyPr>
          <a:lstStyle/>
          <a:p>
            <a:pPr algn="r" defTabSz="912813">
              <a:spcBef>
                <a:spcPct val="50000"/>
              </a:spcBef>
            </a:pPr>
            <a:r>
              <a:rPr lang="pl-PL" sz="1400" b="1" dirty="0">
                <a:solidFill>
                  <a:schemeClr val="tx2">
                    <a:lumMod val="50000"/>
                  </a:schemeClr>
                </a:solidFill>
                <a:latin typeface="Arial" charset="0"/>
              </a:rPr>
              <a:t>   </a:t>
            </a:r>
            <a:r>
              <a:rPr lang="pl-PL" sz="1600" b="1" dirty="0">
                <a:solidFill>
                  <a:schemeClr val="tx2">
                    <a:lumMod val="50000"/>
                  </a:schemeClr>
                </a:solidFill>
                <a:latin typeface="Arial" charset="0"/>
              </a:rPr>
              <a:t>Spraw łącznie: 60 </a:t>
            </a:r>
          </a:p>
          <a:p>
            <a:pPr algn="r" defTabSz="912813">
              <a:spcBef>
                <a:spcPct val="50000"/>
              </a:spcBef>
            </a:pPr>
            <a:r>
              <a:rPr lang="pl-PL" sz="1600" b="1" dirty="0">
                <a:solidFill>
                  <a:schemeClr val="tx2">
                    <a:lumMod val="50000"/>
                  </a:schemeClr>
                </a:solidFill>
                <a:latin typeface="Arial" charset="0"/>
              </a:rPr>
              <a:t>        Studentów: 26 </a:t>
            </a:r>
          </a:p>
          <a:p>
            <a:pPr algn="r" defTabSz="912813">
              <a:spcBef>
                <a:spcPct val="50000"/>
              </a:spcBef>
            </a:pPr>
            <a:r>
              <a:rPr lang="pl-PL" sz="1600" b="1" dirty="0">
                <a:solidFill>
                  <a:schemeClr val="tx2">
                    <a:lumMod val="50000"/>
                  </a:schemeClr>
                </a:solidFill>
                <a:latin typeface="Arial" charset="0"/>
              </a:rPr>
              <a:t> Dydaktyków: 9 </a:t>
            </a:r>
          </a:p>
        </p:txBody>
      </p:sp>
    </p:spTree>
    <p:extLst>
      <p:ext uri="{BB962C8B-B14F-4D97-AF65-F5344CB8AC3E}">
        <p14:creationId xmlns:p14="http://schemas.microsoft.com/office/powerpoint/2010/main" val="4057858860"/>
      </p:ext>
    </p:extLst>
  </p:cSld>
  <p:clrMapOvr>
    <a:masterClrMapping/>
  </p:clrMapOvr>
  <p:transition/>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ole tekstowe 4">
            <a:extLst>
              <a:ext uri="{FF2B5EF4-FFF2-40B4-BE49-F238E27FC236}">
                <a16:creationId xmlns:a16="http://schemas.microsoft.com/office/drawing/2014/main" id="{433C9899-510F-D113-4512-A62F0139B7A6}"/>
              </a:ext>
            </a:extLst>
          </p:cNvPr>
          <p:cNvSpPr txBox="1"/>
          <p:nvPr/>
        </p:nvSpPr>
        <p:spPr>
          <a:xfrm>
            <a:off x="755576" y="2263799"/>
            <a:ext cx="8388424" cy="4493538"/>
          </a:xfrm>
          <a:prstGeom prst="rect">
            <a:avLst/>
          </a:prstGeom>
          <a:noFill/>
        </p:spPr>
        <p:txBody>
          <a:bodyPr wrap="square">
            <a:spAutoFit/>
          </a:bodyPr>
          <a:lstStyle/>
          <a:p>
            <a:pPr algn="just" defTabSz="912813">
              <a:spcBef>
                <a:spcPct val="50000"/>
              </a:spcBef>
              <a:defRPr/>
            </a:pPr>
            <a:r>
              <a:rPr lang="pl-PL" sz="1300" b="1" dirty="0">
                <a:solidFill>
                  <a:schemeClr val="accent5">
                    <a:lumMod val="25000"/>
                  </a:schemeClr>
                </a:solidFill>
                <a:latin typeface="+mn-lt"/>
              </a:rPr>
              <a:t>N</a:t>
            </a:r>
            <a:r>
              <a:rPr lang="pl-PL" sz="1300" b="1" dirty="0">
                <a:solidFill>
                  <a:schemeClr val="accent5">
                    <a:lumMod val="25000"/>
                  </a:schemeClr>
                </a:solidFill>
                <a:latin typeface="+mn-lt"/>
                <a:cs typeface="Times New Roman" pitchFamily="18" charset="0"/>
              </a:rPr>
              <a:t>ajwa</a:t>
            </a:r>
            <a:r>
              <a:rPr lang="pl-PL" sz="1300" b="1" dirty="0">
                <a:solidFill>
                  <a:schemeClr val="accent5">
                    <a:lumMod val="25000"/>
                  </a:schemeClr>
                </a:solidFill>
                <a:latin typeface="+mn-lt"/>
              </a:rPr>
              <a:t>ż</a:t>
            </a:r>
            <a:r>
              <a:rPr lang="pl-PL" sz="1300" b="1" dirty="0">
                <a:solidFill>
                  <a:schemeClr val="accent5">
                    <a:lumMod val="25000"/>
                  </a:schemeClr>
                </a:solidFill>
                <a:latin typeface="+mn-lt"/>
                <a:cs typeface="Times New Roman" pitchFamily="18" charset="0"/>
              </a:rPr>
              <a:t>niejsze osi</a:t>
            </a:r>
            <a:r>
              <a:rPr lang="pl-PL" sz="1300" b="1" dirty="0">
                <a:solidFill>
                  <a:schemeClr val="accent5">
                    <a:lumMod val="25000"/>
                  </a:schemeClr>
                </a:solidFill>
                <a:latin typeface="+mn-lt"/>
              </a:rPr>
              <a:t>ą</a:t>
            </a:r>
            <a:r>
              <a:rPr lang="pl-PL" sz="1300" b="1" dirty="0">
                <a:solidFill>
                  <a:schemeClr val="accent5">
                    <a:lumMod val="25000"/>
                  </a:schemeClr>
                </a:solidFill>
                <a:latin typeface="+mn-lt"/>
                <a:cs typeface="Times New Roman" pitchFamily="18" charset="0"/>
              </a:rPr>
              <a:t>gni</a:t>
            </a:r>
            <a:r>
              <a:rPr lang="pl-PL" sz="1300" b="1" dirty="0">
                <a:solidFill>
                  <a:schemeClr val="accent5">
                    <a:lumMod val="25000"/>
                  </a:schemeClr>
                </a:solidFill>
                <a:latin typeface="+mn-lt"/>
              </a:rPr>
              <a:t>ę</a:t>
            </a:r>
            <a:r>
              <a:rPr lang="pl-PL" sz="1300" b="1" dirty="0">
                <a:solidFill>
                  <a:schemeClr val="accent5">
                    <a:lumMod val="25000"/>
                  </a:schemeClr>
                </a:solidFill>
                <a:latin typeface="+mn-lt"/>
                <a:cs typeface="Times New Roman" pitchFamily="18" charset="0"/>
              </a:rPr>
              <a:t>cia i sukcesy Poradni:</a:t>
            </a:r>
            <a:endParaRPr lang="pl-PL" sz="1300" dirty="0">
              <a:solidFill>
                <a:schemeClr val="accent5">
                  <a:lumMod val="25000"/>
                </a:schemeClr>
              </a:solidFill>
              <a:latin typeface="+mn-lt"/>
              <a:cs typeface="Times New Roman" pitchFamily="18" charset="0"/>
            </a:endParaRPr>
          </a:p>
          <a:p>
            <a:pPr marL="171450" indent="-171450" algn="just" defTabSz="912813">
              <a:spcBef>
                <a:spcPct val="50000"/>
              </a:spcBef>
              <a:buFont typeface="Wingdings" panose="05000000000000000000" pitchFamily="2" charset="2"/>
              <a:buChar char="§"/>
              <a:defRPr/>
            </a:pPr>
            <a:r>
              <a:rPr lang="pl-PL" sz="1300" dirty="0">
                <a:solidFill>
                  <a:schemeClr val="accent5">
                    <a:lumMod val="25000"/>
                  </a:schemeClr>
                </a:solidFill>
                <a:latin typeface="+mn-lt"/>
                <a:ea typeface="Times New Roman" panose="02020603050405020304" pitchFamily="18" charset="0"/>
                <a:cs typeface="Times New Roman" panose="02020603050405020304" pitchFamily="18" charset="0"/>
              </a:rPr>
              <a:t>Organizacja XXXIV Ogólnopolskiej Konferencji Studenckich Poradni Prawnych  „Ochrona praw słabszych” </a:t>
            </a:r>
          </a:p>
          <a:p>
            <a:pPr marL="171450" indent="-171450" algn="just" defTabSz="912813">
              <a:spcBef>
                <a:spcPct val="50000"/>
              </a:spcBef>
              <a:buFont typeface="Wingdings" panose="05000000000000000000" pitchFamily="2" charset="2"/>
              <a:buChar char="§"/>
              <a:defRPr/>
            </a:pPr>
            <a:r>
              <a:rPr lang="pl-PL" sz="1300" dirty="0">
                <a:solidFill>
                  <a:schemeClr val="accent5">
                    <a:lumMod val="25000"/>
                  </a:schemeClr>
                </a:solidFill>
                <a:latin typeface="+mn-lt"/>
                <a:ea typeface="Times New Roman" panose="02020603050405020304" pitchFamily="18" charset="0"/>
                <a:cs typeface="Times New Roman" panose="02020603050405020304" pitchFamily="18" charset="0"/>
              </a:rPr>
              <a:t>Organizacja </a:t>
            </a:r>
            <a:r>
              <a:rPr lang="en-GB" sz="1300" dirty="0">
                <a:solidFill>
                  <a:schemeClr val="accent5">
                    <a:lumMod val="25000"/>
                  </a:schemeClr>
                </a:solidFill>
                <a:latin typeface="+mn-lt"/>
                <a:ea typeface="Times New Roman" panose="02020603050405020304" pitchFamily="18" charset="0"/>
                <a:cs typeface="Times New Roman" panose="02020603050405020304" pitchFamily="18" charset="0"/>
              </a:rPr>
              <a:t>12th International GAJE Conference „Justice Education in a changing World. Exploring new approaches to global challenges”</a:t>
            </a:r>
            <a:r>
              <a:rPr lang="pl-PL" sz="1300" dirty="0">
                <a:solidFill>
                  <a:schemeClr val="accent5">
                    <a:lumMod val="25000"/>
                  </a:schemeClr>
                </a:solidFill>
                <a:latin typeface="+mn-lt"/>
                <a:ea typeface="Times New Roman" panose="02020603050405020304" pitchFamily="18" charset="0"/>
                <a:cs typeface="Times New Roman" panose="02020603050405020304" pitchFamily="18" charset="0"/>
              </a:rPr>
              <a:t> – współpraca w organizacji ze Stowarzyszeniem Klinik Prawa Ukrainy</a:t>
            </a:r>
          </a:p>
          <a:p>
            <a:pPr marL="171450" indent="-171450" algn="just" defTabSz="912813">
              <a:spcBef>
                <a:spcPct val="50000"/>
              </a:spcBef>
              <a:buFont typeface="Wingdings" panose="05000000000000000000" pitchFamily="2" charset="2"/>
              <a:buChar char="§"/>
              <a:defRPr/>
            </a:pPr>
            <a:r>
              <a:rPr lang="pl-PL" sz="1300" dirty="0">
                <a:solidFill>
                  <a:schemeClr val="accent5">
                    <a:lumMod val="25000"/>
                  </a:schemeClr>
                </a:solidFill>
                <a:effectLst/>
                <a:latin typeface="+mn-lt"/>
                <a:ea typeface="Times New Roman" panose="02020603050405020304" pitchFamily="18" charset="0"/>
                <a:cs typeface="Times New Roman" panose="02020603050405020304" pitchFamily="18" charset="0"/>
              </a:rPr>
              <a:t>Współorganizacja VII Ogólnopolskiej Konferencji Naukowej „Zaopiekuj się mną. Prawne, pedagogiczne i medyczne aspekty wzajemnej odpowiedzialności członków rodziny. Teoria i praktyka” w Opolu</a:t>
            </a:r>
          </a:p>
          <a:p>
            <a:pPr marL="171450" indent="-171450" algn="just" defTabSz="912813">
              <a:spcBef>
                <a:spcPct val="50000"/>
              </a:spcBef>
              <a:buFont typeface="Wingdings" panose="05000000000000000000" pitchFamily="2" charset="2"/>
              <a:buChar char="§"/>
              <a:defRPr/>
            </a:pPr>
            <a:r>
              <a:rPr lang="pl-PL" sz="1300" dirty="0">
                <a:solidFill>
                  <a:schemeClr val="accent5">
                    <a:lumMod val="25000"/>
                  </a:schemeClr>
                </a:solidFill>
                <a:latin typeface="+mn-lt"/>
                <a:ea typeface="Times New Roman" panose="02020603050405020304" pitchFamily="18" charset="0"/>
                <a:cs typeface="Times New Roman" panose="02020603050405020304" pitchFamily="18" charset="0"/>
              </a:rPr>
              <a:t>Warsztaty organizowane we współpracy z Kliniką Prawa w Ibadan University (Nigeria) – podpisanie porozumienia, warsztaty online oraz miesięczna wizyta studyjna studenta Kliniki </a:t>
            </a:r>
          </a:p>
          <a:p>
            <a:pPr marL="171450" indent="-171450" algn="just" defTabSz="912813">
              <a:spcBef>
                <a:spcPct val="50000"/>
              </a:spcBef>
              <a:buFont typeface="Wingdings" panose="05000000000000000000" pitchFamily="2" charset="2"/>
              <a:buChar char="§"/>
              <a:defRPr/>
            </a:pPr>
            <a:r>
              <a:rPr lang="pl-PL" sz="1300" dirty="0">
                <a:solidFill>
                  <a:schemeClr val="accent5">
                    <a:lumMod val="25000"/>
                  </a:schemeClr>
                </a:solidFill>
                <a:effectLst/>
                <a:latin typeface="+mn-lt"/>
                <a:ea typeface="Times New Roman" panose="02020603050405020304" pitchFamily="18" charset="0"/>
                <a:cs typeface="Times New Roman" panose="02020603050405020304" pitchFamily="18" charset="0"/>
              </a:rPr>
              <a:t>Udział w </a:t>
            </a:r>
            <a:r>
              <a:rPr lang="en-GB" sz="1300" dirty="0">
                <a:solidFill>
                  <a:schemeClr val="accent5">
                    <a:lumMod val="25000"/>
                  </a:schemeClr>
                </a:solidFill>
                <a:effectLst/>
                <a:latin typeface="+mn-lt"/>
                <a:ea typeface="Times New Roman" panose="02020603050405020304" pitchFamily="18" charset="0"/>
                <a:cs typeface="Times New Roman" panose="02020603050405020304" pitchFamily="18" charset="0"/>
              </a:rPr>
              <a:t>“Clinical Legal Education: the creation of knowledge through transformative experience”</a:t>
            </a:r>
            <a:r>
              <a:rPr lang="pl-PL" sz="1300" dirty="0">
                <a:solidFill>
                  <a:schemeClr val="accent5">
                    <a:lumMod val="25000"/>
                  </a:schemeClr>
                </a:solidFill>
                <a:effectLst/>
                <a:latin typeface="+mn-lt"/>
                <a:ea typeface="Times New Roman" panose="02020603050405020304" pitchFamily="18" charset="0"/>
                <a:cs typeface="Times New Roman" panose="02020603050405020304" pitchFamily="18" charset="0"/>
              </a:rPr>
              <a:t> – konferencji organizowanej przez ENCLE w Amsterdamie</a:t>
            </a:r>
          </a:p>
          <a:p>
            <a:pPr marL="171450" indent="-171450" algn="just" defTabSz="912813">
              <a:spcBef>
                <a:spcPct val="50000"/>
              </a:spcBef>
              <a:buFont typeface="Wingdings" panose="05000000000000000000" pitchFamily="2" charset="2"/>
              <a:buChar char="§"/>
              <a:defRPr/>
            </a:pPr>
            <a:r>
              <a:rPr lang="pl-PL" sz="1300" dirty="0">
                <a:solidFill>
                  <a:schemeClr val="accent5">
                    <a:lumMod val="25000"/>
                  </a:schemeClr>
                </a:solidFill>
                <a:latin typeface="+mn-lt"/>
                <a:ea typeface="Times New Roman" panose="02020603050405020304" pitchFamily="18" charset="0"/>
                <a:cs typeface="Times New Roman" panose="02020603050405020304" pitchFamily="18" charset="0"/>
              </a:rPr>
              <a:t>Współpraca z Warszawską Izbą Komorniczą, Rzecznikiem Praw Studenta, Dobrą Fundacją (zajmuje się edukacją w zakresie </a:t>
            </a:r>
            <a:r>
              <a:rPr lang="pl-PL" sz="1300" dirty="0" err="1">
                <a:solidFill>
                  <a:schemeClr val="accent5">
                    <a:lumMod val="25000"/>
                  </a:schemeClr>
                </a:solidFill>
                <a:latin typeface="+mn-lt"/>
                <a:ea typeface="Times New Roman" panose="02020603050405020304" pitchFamily="18" charset="0"/>
                <a:cs typeface="Times New Roman" panose="02020603050405020304" pitchFamily="18" charset="0"/>
              </a:rPr>
              <a:t>mobbingu</a:t>
            </a:r>
            <a:r>
              <a:rPr lang="pl-PL" sz="1300" dirty="0">
                <a:solidFill>
                  <a:schemeClr val="accent5">
                    <a:lumMod val="25000"/>
                  </a:schemeClr>
                </a:solidFill>
                <a:latin typeface="+mn-lt"/>
                <a:ea typeface="Times New Roman" panose="02020603050405020304" pitchFamily="18" charset="0"/>
                <a:cs typeface="Times New Roman" panose="02020603050405020304" pitchFamily="18" charset="0"/>
              </a:rPr>
              <a:t>) oraz Fundacją Redukcji Szkód Prekursor</a:t>
            </a:r>
          </a:p>
          <a:p>
            <a:pPr marL="171450" indent="-171450" algn="just" defTabSz="912813">
              <a:spcBef>
                <a:spcPct val="50000"/>
              </a:spcBef>
              <a:buFont typeface="Wingdings" panose="05000000000000000000" pitchFamily="2" charset="2"/>
              <a:buChar char="§"/>
              <a:defRPr/>
            </a:pPr>
            <a:r>
              <a:rPr lang="pl-PL" sz="1300" dirty="0">
                <a:solidFill>
                  <a:schemeClr val="accent5">
                    <a:lumMod val="25000"/>
                  </a:schemeClr>
                </a:solidFill>
                <a:effectLst/>
                <a:latin typeface="+mn-lt"/>
                <a:ea typeface="Times New Roman" panose="02020603050405020304" pitchFamily="18" charset="0"/>
                <a:cs typeface="Times New Roman" panose="02020603050405020304" pitchFamily="18" charset="0"/>
              </a:rPr>
              <a:t>Udział w V Ogólnopolskim Konkursie „Symulacja Rozprawy Cywilnej” (zajęcie II miejsca)</a:t>
            </a:r>
          </a:p>
          <a:p>
            <a:pPr marL="171450" indent="-171450" algn="just" defTabSz="912813">
              <a:spcBef>
                <a:spcPct val="50000"/>
              </a:spcBef>
              <a:buFont typeface="Wingdings" panose="05000000000000000000" pitchFamily="2" charset="2"/>
              <a:buChar char="§"/>
              <a:defRPr/>
            </a:pPr>
            <a:r>
              <a:rPr lang="pl-PL" sz="1300" dirty="0">
                <a:solidFill>
                  <a:schemeClr val="accent5">
                    <a:lumMod val="25000"/>
                  </a:schemeClr>
                </a:solidFill>
                <a:latin typeface="+mn-lt"/>
                <a:ea typeface="Times New Roman" panose="02020603050405020304" pitchFamily="18" charset="0"/>
                <a:cs typeface="Times New Roman" panose="02020603050405020304" pitchFamily="18" charset="0"/>
              </a:rPr>
              <a:t>Wyjścia na rozprawy w Sądzie Najwyższym, Naczelnym Sądzie Administracyjnym</a:t>
            </a:r>
          </a:p>
          <a:p>
            <a:pPr marL="171450" indent="-171450" algn="just" defTabSz="912813">
              <a:spcBef>
                <a:spcPct val="50000"/>
              </a:spcBef>
              <a:buFont typeface="Wingdings" panose="05000000000000000000" pitchFamily="2" charset="2"/>
              <a:buChar char="§"/>
              <a:defRPr/>
            </a:pPr>
            <a:r>
              <a:rPr lang="pl-PL" sz="1300" dirty="0">
                <a:solidFill>
                  <a:schemeClr val="accent5">
                    <a:lumMod val="25000"/>
                  </a:schemeClr>
                </a:solidFill>
                <a:effectLst/>
                <a:latin typeface="+mn-lt"/>
                <a:ea typeface="Times New Roman" panose="02020603050405020304" pitchFamily="18" charset="0"/>
                <a:cs typeface="Times New Roman" panose="02020603050405020304" pitchFamily="18" charset="0"/>
              </a:rPr>
              <a:t>Street Law – warsztaty dla uczniów szkół średnich (ok. 100 osób), bezdomnych (ok. 50 osób), studentów angl</a:t>
            </a:r>
            <a:r>
              <a:rPr lang="pl-PL" sz="1300" dirty="0">
                <a:solidFill>
                  <a:schemeClr val="accent5">
                    <a:lumMod val="25000"/>
                  </a:schemeClr>
                </a:solidFill>
                <a:latin typeface="+mn-lt"/>
                <a:ea typeface="Times New Roman" panose="02020603050405020304" pitchFamily="18" charset="0"/>
                <a:cs typeface="Times New Roman" panose="02020603050405020304" pitchFamily="18" charset="0"/>
              </a:rPr>
              <a:t>ojęzycznych (ok. 30 osób)</a:t>
            </a:r>
            <a:endParaRPr lang="pl-PL" sz="1300" dirty="0">
              <a:solidFill>
                <a:schemeClr val="accent5">
                  <a:lumMod val="25000"/>
                </a:schemeClr>
              </a:solidFill>
              <a:effectLst/>
              <a:latin typeface="+mn-lt"/>
              <a:ea typeface="Times New Roman" panose="02020603050405020304" pitchFamily="18" charset="0"/>
              <a:cs typeface="Times New Roman" panose="02020603050405020304" pitchFamily="18" charset="0"/>
            </a:endParaRPr>
          </a:p>
          <a:p>
            <a:pPr marL="171450" indent="-171450" algn="just" defTabSz="912813">
              <a:spcBef>
                <a:spcPct val="50000"/>
              </a:spcBef>
              <a:buFont typeface="Wingdings" panose="05000000000000000000" pitchFamily="2" charset="2"/>
              <a:buChar char="§"/>
              <a:defRPr/>
            </a:pPr>
            <a:r>
              <a:rPr lang="pl-PL" sz="1300" dirty="0">
                <a:solidFill>
                  <a:schemeClr val="accent5">
                    <a:lumMod val="25000"/>
                  </a:schemeClr>
                </a:solidFill>
                <a:latin typeface="+mn-lt"/>
                <a:ea typeface="Times New Roman" panose="02020603050405020304" pitchFamily="18" charset="0"/>
                <a:cs typeface="Times New Roman" panose="02020603050405020304" pitchFamily="18" charset="0"/>
              </a:rPr>
              <a:t>Wizyty studyjne w poradniach: KUL, KAAFM i UMK, dodatkowo współpraca z poradniami na UO, </a:t>
            </a:r>
            <a:r>
              <a:rPr lang="pl-PL" sz="1300" dirty="0" err="1">
                <a:solidFill>
                  <a:schemeClr val="accent5">
                    <a:lumMod val="25000"/>
                  </a:schemeClr>
                </a:solidFill>
                <a:latin typeface="+mn-lt"/>
                <a:ea typeface="Times New Roman" panose="02020603050405020304" pitchFamily="18" charset="0"/>
                <a:cs typeface="Times New Roman" panose="02020603050405020304" pitchFamily="18" charset="0"/>
              </a:rPr>
              <a:t>USz</a:t>
            </a:r>
            <a:endParaRPr lang="pl-PL" sz="1300" dirty="0">
              <a:solidFill>
                <a:schemeClr val="accent5">
                  <a:lumMod val="25000"/>
                </a:schemeClr>
              </a:solidFill>
              <a:latin typeface="+mn-lt"/>
              <a:ea typeface="Times New Roman" panose="02020603050405020304" pitchFamily="18" charset="0"/>
              <a:cs typeface="Times New Roman" panose="02020603050405020304" pitchFamily="18" charset="0"/>
            </a:endParaRPr>
          </a:p>
        </p:txBody>
      </p:sp>
      <p:sp>
        <p:nvSpPr>
          <p:cNvPr id="4" name="Rectangle 2">
            <a:extLst>
              <a:ext uri="{FF2B5EF4-FFF2-40B4-BE49-F238E27FC236}">
                <a16:creationId xmlns:a16="http://schemas.microsoft.com/office/drawing/2014/main" id="{E1ABF99E-E90A-89E8-AA7B-1DD503108865}"/>
              </a:ext>
            </a:extLst>
          </p:cNvPr>
          <p:cNvSpPr>
            <a:spLocks noGrp="1" noChangeArrowheads="1"/>
          </p:cNvSpPr>
          <p:nvPr>
            <p:ph type="title"/>
          </p:nvPr>
        </p:nvSpPr>
        <p:spPr>
          <a:xfrm>
            <a:off x="827584" y="773832"/>
            <a:ext cx="8001000" cy="1143000"/>
          </a:xfrm>
        </p:spPr>
        <p:txBody>
          <a:bodyPr/>
          <a:lstStyle/>
          <a:p>
            <a:pPr defTabSz="912813" eaLnBrk="1" hangingPunct="1"/>
            <a:r>
              <a:rPr lang="pl-PL" sz="3000" dirty="0"/>
              <a:t>Klinika Prawa Uczelni Łazarskiego </a:t>
            </a:r>
            <a:br>
              <a:rPr lang="pl-PL" sz="3000" dirty="0"/>
            </a:br>
            <a:r>
              <a:rPr lang="pl-PL" sz="3000" dirty="0"/>
              <a:t>w Warszawie</a:t>
            </a:r>
          </a:p>
        </p:txBody>
      </p:sp>
    </p:spTree>
    <p:extLst>
      <p:ext uri="{BB962C8B-B14F-4D97-AF65-F5344CB8AC3E}">
        <p14:creationId xmlns:p14="http://schemas.microsoft.com/office/powerpoint/2010/main" val="2645080135"/>
      </p:ext>
    </p:extLst>
  </p:cSld>
  <p:clrMapOvr>
    <a:masterClrMapping/>
  </p:clrMapOvr>
  <p:transition/>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Text Box 13"/>
          <p:cNvSpPr txBox="1">
            <a:spLocks noChangeArrowheads="1"/>
          </p:cNvSpPr>
          <p:nvPr/>
        </p:nvSpPr>
        <p:spPr bwMode="auto">
          <a:xfrm>
            <a:off x="1187624" y="6095999"/>
            <a:ext cx="3023617" cy="630942"/>
          </a:xfrm>
          <a:prstGeom prst="rect">
            <a:avLst/>
          </a:prstGeom>
          <a:noFill/>
          <a:ln w="9525">
            <a:noFill/>
            <a:miter lim="800000"/>
            <a:headEnd/>
            <a:tailEnd/>
          </a:ln>
        </p:spPr>
        <p:txBody>
          <a:bodyPr wrap="square">
            <a:spAutoFit/>
          </a:bodyPr>
          <a:lstStyle/>
          <a:p>
            <a:pPr algn="ctr" defTabSz="912813">
              <a:spcBef>
                <a:spcPct val="50000"/>
              </a:spcBef>
            </a:pPr>
            <a:endParaRPr lang="pl-PL" sz="1400" b="1" dirty="0">
              <a:latin typeface="Arial" charset="0"/>
            </a:endParaRPr>
          </a:p>
          <a:p>
            <a:pPr algn="ctr" defTabSz="912813">
              <a:spcBef>
                <a:spcPct val="50000"/>
              </a:spcBef>
            </a:pPr>
            <a:r>
              <a:rPr lang="pl-PL" sz="1400" b="1" dirty="0">
                <a:latin typeface="Arial" charset="0"/>
              </a:rPr>
              <a:t>Liczba spraw w latach 2004-2024</a:t>
            </a:r>
          </a:p>
        </p:txBody>
      </p:sp>
      <p:sp>
        <p:nvSpPr>
          <p:cNvPr id="24582" name="Text Box 14"/>
          <p:cNvSpPr txBox="1">
            <a:spLocks noChangeArrowheads="1"/>
          </p:cNvSpPr>
          <p:nvPr/>
        </p:nvSpPr>
        <p:spPr bwMode="auto">
          <a:xfrm>
            <a:off x="5220072" y="5949280"/>
            <a:ext cx="3695327" cy="846386"/>
          </a:xfrm>
          <a:prstGeom prst="rect">
            <a:avLst/>
          </a:prstGeom>
          <a:noFill/>
          <a:ln w="9525">
            <a:noFill/>
            <a:miter lim="800000"/>
            <a:headEnd/>
            <a:tailEnd/>
          </a:ln>
        </p:spPr>
        <p:txBody>
          <a:bodyPr wrap="square">
            <a:spAutoFit/>
          </a:bodyPr>
          <a:lstStyle/>
          <a:p>
            <a:pPr algn="ctr" defTabSz="912813">
              <a:spcBef>
                <a:spcPct val="50000"/>
              </a:spcBef>
            </a:pPr>
            <a:endParaRPr lang="pl-PL" sz="1400" b="1" dirty="0">
              <a:latin typeface="Arial" charset="0"/>
            </a:endParaRPr>
          </a:p>
          <a:p>
            <a:pPr algn="ctr" defTabSz="912813">
              <a:spcBef>
                <a:spcPct val="50000"/>
              </a:spcBef>
            </a:pPr>
            <a:r>
              <a:rPr lang="pl-PL" sz="1400" b="1" dirty="0">
                <a:latin typeface="Arial" charset="0"/>
              </a:rPr>
              <a:t>Liczba studentów i </a:t>
            </a:r>
            <a:r>
              <a:rPr lang="pl-PL" sz="1400" b="1" dirty="0">
                <a:solidFill>
                  <a:schemeClr val="bg2"/>
                </a:solidFill>
                <a:latin typeface="Arial" charset="0"/>
              </a:rPr>
              <a:t>personelu dydaktycznego </a:t>
            </a:r>
            <a:r>
              <a:rPr lang="pl-PL" sz="1400" b="1" dirty="0">
                <a:latin typeface="Arial" charset="0"/>
              </a:rPr>
              <a:t>w latach 2004-2024</a:t>
            </a:r>
          </a:p>
        </p:txBody>
      </p:sp>
      <p:graphicFrame>
        <p:nvGraphicFramePr>
          <p:cNvPr id="2" name="Wykres 1">
            <a:extLst>
              <a:ext uri="{FF2B5EF4-FFF2-40B4-BE49-F238E27FC236}">
                <a16:creationId xmlns:a16="http://schemas.microsoft.com/office/drawing/2014/main" id="{3561AD74-C7BF-6FEF-DDE8-AA34CBF1696B}"/>
              </a:ext>
            </a:extLst>
          </p:cNvPr>
          <p:cNvGraphicFramePr>
            <a:graphicFrameLocks/>
          </p:cNvGraphicFramePr>
          <p:nvPr/>
        </p:nvGraphicFramePr>
        <p:xfrm flipH="1" flipV="1">
          <a:off x="4788023" y="5647287"/>
          <a:ext cx="45719" cy="45719"/>
        </p:xfrm>
        <a:graphic>
          <a:graphicData uri="http://schemas.openxmlformats.org/drawingml/2006/chart">
            <c:chart xmlns:c="http://schemas.openxmlformats.org/drawingml/2006/chart" xmlns:r="http://schemas.openxmlformats.org/officeDocument/2006/relationships" r:id="rId2"/>
          </a:graphicData>
        </a:graphic>
      </p:graphicFrame>
      <p:sp>
        <p:nvSpPr>
          <p:cNvPr id="3" name="Prostokąt 2">
            <a:extLst>
              <a:ext uri="{FF2B5EF4-FFF2-40B4-BE49-F238E27FC236}">
                <a16:creationId xmlns:a16="http://schemas.microsoft.com/office/drawing/2014/main" id="{5910EC20-775B-697E-C43B-74238AEF119D}"/>
              </a:ext>
            </a:extLst>
          </p:cNvPr>
          <p:cNvSpPr/>
          <p:nvPr/>
        </p:nvSpPr>
        <p:spPr bwMode="auto">
          <a:xfrm>
            <a:off x="4788023" y="6597353"/>
            <a:ext cx="288034" cy="45720"/>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pl-PL" sz="1050" b="1" i="0" strike="noStrike" cap="none" normalizeH="0" baseline="0" dirty="0">
              <a:ln>
                <a:noFill/>
              </a:ln>
              <a:solidFill>
                <a:srgbClr val="000000"/>
              </a:solidFill>
              <a:effectLst/>
            </a:endParaRPr>
          </a:p>
        </p:txBody>
      </p:sp>
      <p:graphicFrame>
        <p:nvGraphicFramePr>
          <p:cNvPr id="5" name="Object 3">
            <a:extLst>
              <a:ext uri="{FF2B5EF4-FFF2-40B4-BE49-F238E27FC236}">
                <a16:creationId xmlns:a16="http://schemas.microsoft.com/office/drawing/2014/main" id="{B4698442-C069-611F-B415-557B292E3E56}"/>
              </a:ext>
            </a:extLst>
          </p:cNvPr>
          <p:cNvGraphicFramePr>
            <a:graphicFrameLocks/>
          </p:cNvGraphicFramePr>
          <p:nvPr>
            <p:extLst>
              <p:ext uri="{D42A27DB-BD31-4B8C-83A1-F6EECF244321}">
                <p14:modId xmlns:p14="http://schemas.microsoft.com/office/powerpoint/2010/main" val="2840261855"/>
              </p:ext>
            </p:extLst>
          </p:nvPr>
        </p:nvGraphicFramePr>
        <p:xfrm>
          <a:off x="755576" y="2584800"/>
          <a:ext cx="4320000" cy="3128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Object 4">
            <a:extLst>
              <a:ext uri="{FF2B5EF4-FFF2-40B4-BE49-F238E27FC236}">
                <a16:creationId xmlns:a16="http://schemas.microsoft.com/office/drawing/2014/main" id="{66358239-AA1D-5758-AFF0-CD3A477FF6B5}"/>
              </a:ext>
            </a:extLst>
          </p:cNvPr>
          <p:cNvGraphicFramePr>
            <a:graphicFrameLocks/>
          </p:cNvGraphicFramePr>
          <p:nvPr>
            <p:extLst>
              <p:ext uri="{D42A27DB-BD31-4B8C-83A1-F6EECF244321}">
                <p14:modId xmlns:p14="http://schemas.microsoft.com/office/powerpoint/2010/main" val="3101920616"/>
              </p:ext>
            </p:extLst>
          </p:nvPr>
        </p:nvGraphicFramePr>
        <p:xfrm>
          <a:off x="4860512" y="2473325"/>
          <a:ext cx="4320000" cy="3213100"/>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 Box 11">
            <a:extLst>
              <a:ext uri="{FF2B5EF4-FFF2-40B4-BE49-F238E27FC236}">
                <a16:creationId xmlns:a16="http://schemas.microsoft.com/office/drawing/2014/main" id="{DAB3D060-2E7B-0C27-34FE-EBC1EEA6286F}"/>
              </a:ext>
            </a:extLst>
          </p:cNvPr>
          <p:cNvSpPr txBox="1">
            <a:spLocks noChangeArrowheads="1"/>
          </p:cNvSpPr>
          <p:nvPr/>
        </p:nvSpPr>
        <p:spPr bwMode="auto">
          <a:xfrm>
            <a:off x="5868144" y="3068960"/>
            <a:ext cx="1150937" cy="274637"/>
          </a:xfrm>
          <a:prstGeom prst="rect">
            <a:avLst/>
          </a:prstGeom>
          <a:noFill/>
          <a:ln w="9525">
            <a:noFill/>
            <a:miter lim="800000"/>
            <a:headEnd/>
            <a:tailEnd/>
          </a:ln>
        </p:spPr>
        <p:txBody>
          <a:bodyPr>
            <a:spAutoFit/>
          </a:bodyPr>
          <a:lstStyle/>
          <a:p>
            <a:pPr defTabSz="912813">
              <a:spcBef>
                <a:spcPct val="50000"/>
              </a:spcBef>
            </a:pPr>
            <a:r>
              <a:rPr lang="pl-PL" sz="1200" b="1" dirty="0">
                <a:latin typeface="Arial" charset="0"/>
              </a:rPr>
              <a:t>studenci</a:t>
            </a:r>
          </a:p>
        </p:txBody>
      </p:sp>
      <p:sp>
        <p:nvSpPr>
          <p:cNvPr id="7" name="Text Box 12">
            <a:extLst>
              <a:ext uri="{FF2B5EF4-FFF2-40B4-BE49-F238E27FC236}">
                <a16:creationId xmlns:a16="http://schemas.microsoft.com/office/drawing/2014/main" id="{729F6EC0-27CE-14EF-1DBB-8576F7729B1D}"/>
              </a:ext>
            </a:extLst>
          </p:cNvPr>
          <p:cNvSpPr txBox="1">
            <a:spLocks noChangeArrowheads="1"/>
          </p:cNvSpPr>
          <p:nvPr/>
        </p:nvSpPr>
        <p:spPr bwMode="auto">
          <a:xfrm>
            <a:off x="5580112" y="4240373"/>
            <a:ext cx="1150938" cy="274638"/>
          </a:xfrm>
          <a:prstGeom prst="rect">
            <a:avLst/>
          </a:prstGeom>
          <a:noFill/>
          <a:ln w="9525">
            <a:noFill/>
            <a:miter lim="800000"/>
            <a:headEnd/>
            <a:tailEnd/>
          </a:ln>
        </p:spPr>
        <p:txBody>
          <a:bodyPr>
            <a:spAutoFit/>
          </a:bodyPr>
          <a:lstStyle/>
          <a:p>
            <a:pPr defTabSz="912813">
              <a:spcBef>
                <a:spcPct val="50000"/>
              </a:spcBef>
            </a:pPr>
            <a:r>
              <a:rPr lang="pl-PL" sz="1200" b="1" dirty="0">
                <a:latin typeface="Arial" charset="0"/>
              </a:rPr>
              <a:t>dydaktycy</a:t>
            </a:r>
          </a:p>
        </p:txBody>
      </p:sp>
      <p:sp>
        <p:nvSpPr>
          <p:cNvPr id="10" name="Rectangle 2">
            <a:extLst>
              <a:ext uri="{FF2B5EF4-FFF2-40B4-BE49-F238E27FC236}">
                <a16:creationId xmlns:a16="http://schemas.microsoft.com/office/drawing/2014/main" id="{0EC280B2-3D17-F30A-60A2-9EC5DB52AAF2}"/>
              </a:ext>
            </a:extLst>
          </p:cNvPr>
          <p:cNvSpPr>
            <a:spLocks noGrp="1" noChangeArrowheads="1"/>
          </p:cNvSpPr>
          <p:nvPr>
            <p:ph type="title"/>
          </p:nvPr>
        </p:nvSpPr>
        <p:spPr>
          <a:xfrm>
            <a:off x="827584" y="773832"/>
            <a:ext cx="8208912" cy="1143000"/>
          </a:xfrm>
        </p:spPr>
        <p:txBody>
          <a:bodyPr/>
          <a:lstStyle/>
          <a:p>
            <a:pPr defTabSz="912813" eaLnBrk="1" hangingPunct="1"/>
            <a:r>
              <a:rPr lang="pl-PL" sz="3000" dirty="0"/>
              <a:t>Klinika Prawa Uczelni Łazarskiego </a:t>
            </a:r>
            <a:br>
              <a:rPr lang="pl-PL" sz="3000" dirty="0"/>
            </a:br>
            <a:r>
              <a:rPr lang="pl-PL" sz="3000" dirty="0"/>
              <a:t>w Warszawie 2004-2024</a:t>
            </a:r>
          </a:p>
        </p:txBody>
      </p:sp>
    </p:spTree>
    <p:extLst>
      <p:ext uri="{BB962C8B-B14F-4D97-AF65-F5344CB8AC3E}">
        <p14:creationId xmlns:p14="http://schemas.microsoft.com/office/powerpoint/2010/main" val="3816719213"/>
      </p:ext>
    </p:extLst>
  </p:cSld>
  <p:clrMapOvr>
    <a:masterClrMapping/>
  </p:clrMapOvr>
  <p:transition/>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a:extLst>
              <a:ext uri="{FF2B5EF4-FFF2-40B4-BE49-F238E27FC236}">
                <a16:creationId xmlns:a16="http://schemas.microsoft.com/office/drawing/2014/main" id="{9C1B5B95-C861-3D27-5D25-93C5C54EDA9A}"/>
              </a:ext>
            </a:extLst>
          </p:cNvPr>
          <p:cNvGraphicFramePr>
            <a:graphicFrameLocks noGrp="1" noChangeAspect="1"/>
          </p:cNvGraphicFramePr>
          <p:nvPr>
            <p:ph type="chart" idx="1"/>
            <p:extLst>
              <p:ext uri="{D42A27DB-BD31-4B8C-83A1-F6EECF244321}">
                <p14:modId xmlns:p14="http://schemas.microsoft.com/office/powerpoint/2010/main" val="1433198009"/>
              </p:ext>
            </p:extLst>
          </p:nvPr>
        </p:nvGraphicFramePr>
        <p:xfrm>
          <a:off x="755576" y="2543175"/>
          <a:ext cx="8337624" cy="4081463"/>
        </p:xfrm>
        <a:graphic>
          <a:graphicData uri="http://schemas.openxmlformats.org/drawingml/2006/chart">
            <c:chart xmlns:c="http://schemas.openxmlformats.org/drawingml/2006/chart" xmlns:r="http://schemas.openxmlformats.org/officeDocument/2006/relationships" r:id="rId2"/>
          </a:graphicData>
        </a:graphic>
      </p:graphicFrame>
      <p:sp>
        <p:nvSpPr>
          <p:cNvPr id="68611" name="Rectangle 3"/>
          <p:cNvSpPr>
            <a:spLocks noGrp="1" noChangeArrowheads="1"/>
          </p:cNvSpPr>
          <p:nvPr>
            <p:ph type="title"/>
          </p:nvPr>
        </p:nvSpPr>
        <p:spPr>
          <a:xfrm>
            <a:off x="827584" y="764704"/>
            <a:ext cx="8001000" cy="1143000"/>
          </a:xfrm>
          <a:noFill/>
        </p:spPr>
        <p:txBody>
          <a:bodyPr/>
          <a:lstStyle/>
          <a:p>
            <a:pPr defTabSz="912813" eaLnBrk="1" hangingPunct="1"/>
            <a:r>
              <a:rPr lang="pl-PL" sz="3000" dirty="0"/>
              <a:t>Centrum Dydaktyczne Studencka Poradnia Prawna Uniwersytet SWPS</a:t>
            </a:r>
          </a:p>
        </p:txBody>
      </p:sp>
      <p:sp>
        <p:nvSpPr>
          <p:cNvPr id="68613" name="Text Box 5"/>
          <p:cNvSpPr txBox="1">
            <a:spLocks noChangeArrowheads="1"/>
          </p:cNvSpPr>
          <p:nvPr/>
        </p:nvSpPr>
        <p:spPr bwMode="auto">
          <a:xfrm>
            <a:off x="6948264" y="2276872"/>
            <a:ext cx="2181035" cy="1077218"/>
          </a:xfrm>
          <a:prstGeom prst="rect">
            <a:avLst/>
          </a:prstGeom>
          <a:noFill/>
          <a:ln w="9525">
            <a:noFill/>
            <a:miter lim="800000"/>
            <a:headEnd/>
            <a:tailEnd/>
          </a:ln>
        </p:spPr>
        <p:txBody>
          <a:bodyPr wrap="square">
            <a:spAutoFit/>
          </a:bodyPr>
          <a:lstStyle/>
          <a:p>
            <a:pPr algn="r" defTabSz="912813">
              <a:spcBef>
                <a:spcPct val="50000"/>
              </a:spcBef>
            </a:pPr>
            <a:r>
              <a:rPr lang="pl-PL" sz="1600" b="1" dirty="0">
                <a:solidFill>
                  <a:schemeClr val="accent5">
                    <a:lumMod val="25000"/>
                  </a:schemeClr>
                </a:solidFill>
                <a:latin typeface="Arial" charset="0"/>
              </a:rPr>
              <a:t>Spraw łącznie: 30</a:t>
            </a:r>
          </a:p>
          <a:p>
            <a:pPr algn="r" defTabSz="912813">
              <a:spcBef>
                <a:spcPct val="50000"/>
              </a:spcBef>
            </a:pPr>
            <a:r>
              <a:rPr lang="pl-PL" sz="1600" b="1" dirty="0">
                <a:solidFill>
                  <a:schemeClr val="accent5">
                    <a:lumMod val="25000"/>
                  </a:schemeClr>
                </a:solidFill>
                <a:latin typeface="Arial" charset="0"/>
              </a:rPr>
              <a:t>Studentów: 20</a:t>
            </a:r>
          </a:p>
          <a:p>
            <a:pPr algn="r" defTabSz="912813">
              <a:spcBef>
                <a:spcPct val="50000"/>
              </a:spcBef>
            </a:pPr>
            <a:r>
              <a:rPr lang="pl-PL" sz="1600" b="1" dirty="0">
                <a:solidFill>
                  <a:schemeClr val="tx2">
                    <a:lumMod val="50000"/>
                  </a:schemeClr>
                </a:solidFill>
                <a:latin typeface="Arial" charset="0"/>
              </a:rPr>
              <a:t>Dydaktyków</a:t>
            </a:r>
            <a:r>
              <a:rPr lang="pl-PL" sz="1600" b="1" dirty="0">
                <a:solidFill>
                  <a:schemeClr val="accent5">
                    <a:lumMod val="25000"/>
                  </a:schemeClr>
                </a:solidFill>
                <a:latin typeface="Arial" charset="0"/>
              </a:rPr>
              <a:t>: 4</a:t>
            </a:r>
          </a:p>
        </p:txBody>
      </p:sp>
    </p:spTree>
    <p:extLst>
      <p:ext uri="{BB962C8B-B14F-4D97-AF65-F5344CB8AC3E}">
        <p14:creationId xmlns:p14="http://schemas.microsoft.com/office/powerpoint/2010/main" val="2927659623"/>
      </p:ext>
    </p:extLst>
  </p:cSld>
  <p:clrMapOvr>
    <a:masterClrMapping/>
  </p:clrMapOvr>
  <p:transition/>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10"/>
          <p:cNvSpPr txBox="1">
            <a:spLocks noChangeArrowheads="1"/>
          </p:cNvSpPr>
          <p:nvPr/>
        </p:nvSpPr>
        <p:spPr bwMode="auto">
          <a:xfrm>
            <a:off x="755576" y="2276872"/>
            <a:ext cx="8388424" cy="4339650"/>
          </a:xfrm>
          <a:prstGeom prst="rect">
            <a:avLst/>
          </a:prstGeom>
          <a:noFill/>
          <a:ln w="9525">
            <a:noFill/>
            <a:miter lim="800000"/>
            <a:headEnd/>
            <a:tailEnd/>
          </a:ln>
        </p:spPr>
        <p:txBody>
          <a:bodyPr wrap="square">
            <a:spAutoFit/>
          </a:bodyPr>
          <a:lstStyle/>
          <a:p>
            <a:pPr defTabSz="912813">
              <a:spcBef>
                <a:spcPts val="600"/>
              </a:spcBef>
              <a:defRPr/>
            </a:pPr>
            <a:r>
              <a:rPr lang="pl-PL" sz="1300" b="1" dirty="0">
                <a:solidFill>
                  <a:schemeClr val="accent5">
                    <a:lumMod val="25000"/>
                  </a:schemeClr>
                </a:solidFill>
                <a:latin typeface="+mn-lt"/>
              </a:rPr>
              <a:t>N</a:t>
            </a:r>
            <a:r>
              <a:rPr lang="pl-PL" sz="1300" b="1" dirty="0">
                <a:solidFill>
                  <a:schemeClr val="accent5">
                    <a:lumMod val="25000"/>
                  </a:schemeClr>
                </a:solidFill>
                <a:latin typeface="+mn-lt"/>
                <a:cs typeface="Times New Roman" pitchFamily="18" charset="0"/>
              </a:rPr>
              <a:t>ajwa</a:t>
            </a:r>
            <a:r>
              <a:rPr lang="pl-PL" sz="1300" b="1" dirty="0">
                <a:solidFill>
                  <a:schemeClr val="accent5">
                    <a:lumMod val="25000"/>
                  </a:schemeClr>
                </a:solidFill>
                <a:latin typeface="+mn-lt"/>
              </a:rPr>
              <a:t>ż</a:t>
            </a:r>
            <a:r>
              <a:rPr lang="pl-PL" sz="1300" b="1" dirty="0">
                <a:solidFill>
                  <a:schemeClr val="accent5">
                    <a:lumMod val="25000"/>
                  </a:schemeClr>
                </a:solidFill>
                <a:latin typeface="+mn-lt"/>
                <a:cs typeface="Times New Roman" pitchFamily="18" charset="0"/>
              </a:rPr>
              <a:t>niejsze osi</a:t>
            </a:r>
            <a:r>
              <a:rPr lang="pl-PL" sz="1300" b="1" dirty="0">
                <a:solidFill>
                  <a:schemeClr val="accent5">
                    <a:lumMod val="25000"/>
                  </a:schemeClr>
                </a:solidFill>
                <a:latin typeface="+mn-lt"/>
              </a:rPr>
              <a:t>ą</a:t>
            </a:r>
            <a:r>
              <a:rPr lang="pl-PL" sz="1300" b="1" dirty="0">
                <a:solidFill>
                  <a:schemeClr val="accent5">
                    <a:lumMod val="25000"/>
                  </a:schemeClr>
                </a:solidFill>
                <a:latin typeface="+mn-lt"/>
                <a:cs typeface="Times New Roman" pitchFamily="18" charset="0"/>
              </a:rPr>
              <a:t>gni</a:t>
            </a:r>
            <a:r>
              <a:rPr lang="pl-PL" sz="1300" b="1" dirty="0">
                <a:solidFill>
                  <a:schemeClr val="accent5">
                    <a:lumMod val="25000"/>
                  </a:schemeClr>
                </a:solidFill>
                <a:latin typeface="+mn-lt"/>
              </a:rPr>
              <a:t>ę</a:t>
            </a:r>
            <a:r>
              <a:rPr lang="pl-PL" sz="1300" b="1" dirty="0">
                <a:solidFill>
                  <a:schemeClr val="accent5">
                    <a:lumMod val="25000"/>
                  </a:schemeClr>
                </a:solidFill>
                <a:latin typeface="+mn-lt"/>
                <a:cs typeface="Times New Roman" pitchFamily="18" charset="0"/>
              </a:rPr>
              <a:t>cia i sukcesy Poradni: </a:t>
            </a:r>
          </a:p>
          <a:p>
            <a:pPr marL="171450" lvl="0" indent="-171450">
              <a:spcBef>
                <a:spcPts val="600"/>
              </a:spcBef>
              <a:buFont typeface="Wingdings" panose="05000000000000000000" pitchFamily="2" charset="2"/>
              <a:buChar char="§"/>
            </a:pPr>
            <a:r>
              <a:rPr lang="pl-PL" sz="1300" dirty="0">
                <a:solidFill>
                  <a:schemeClr val="accent5">
                    <a:lumMod val="25000"/>
                  </a:schemeClr>
                </a:solidFill>
                <a:effectLst/>
                <a:latin typeface="+mn-lt"/>
                <a:ea typeface="Times New Roman" panose="02020603050405020304" pitchFamily="18" charset="0"/>
                <a:cs typeface="Times New Roman" panose="02020603050405020304" pitchFamily="18" charset="0"/>
              </a:rPr>
              <a:t>Krajowa konferencja „Mediacje jako instrument ochrony prawnej”</a:t>
            </a:r>
          </a:p>
          <a:p>
            <a:pPr marL="171450" indent="-171450">
              <a:spcBef>
                <a:spcPts val="600"/>
              </a:spcBef>
              <a:buFont typeface="Wingdings" panose="05000000000000000000" pitchFamily="2" charset="2"/>
              <a:buChar char="§"/>
            </a:pPr>
            <a:r>
              <a:rPr lang="pl-PL" sz="1300" dirty="0">
                <a:solidFill>
                  <a:schemeClr val="accent5">
                    <a:lumMod val="25000"/>
                  </a:schemeClr>
                </a:solidFill>
                <a:effectLst/>
                <a:latin typeface="+mn-lt"/>
                <a:ea typeface="Times New Roman" panose="02020603050405020304" pitchFamily="18" charset="0"/>
                <a:cs typeface="Times New Roman" panose="02020603050405020304" pitchFamily="18" charset="0"/>
              </a:rPr>
              <a:t>Udział w „</a:t>
            </a:r>
            <a:r>
              <a:rPr lang="en-GB" sz="1300" dirty="0">
                <a:solidFill>
                  <a:schemeClr val="accent5">
                    <a:lumMod val="25000"/>
                  </a:schemeClr>
                </a:solidFill>
                <a:effectLst/>
                <a:latin typeface="+mn-lt"/>
                <a:ea typeface="Times New Roman" panose="02020603050405020304" pitchFamily="18" charset="0"/>
                <a:cs typeface="Times New Roman" panose="02020603050405020304" pitchFamily="18" charset="0"/>
              </a:rPr>
              <a:t>Clinical Legal Education: the creation of knowledge through transformative experience”</a:t>
            </a:r>
            <a:r>
              <a:rPr lang="pl-PL" sz="1300" dirty="0">
                <a:solidFill>
                  <a:schemeClr val="accent5">
                    <a:lumMod val="25000"/>
                  </a:schemeClr>
                </a:solidFill>
                <a:effectLst/>
                <a:latin typeface="+mn-lt"/>
                <a:ea typeface="Times New Roman" panose="02020603050405020304" pitchFamily="18" charset="0"/>
                <a:cs typeface="Times New Roman" panose="02020603050405020304" pitchFamily="18" charset="0"/>
              </a:rPr>
              <a:t> – konferencji organizowanej przez ENCLE w Amsterdamie</a:t>
            </a:r>
          </a:p>
          <a:p>
            <a:pPr marL="171450" indent="-171450">
              <a:spcBef>
                <a:spcPts val="600"/>
              </a:spcBef>
              <a:buFont typeface="Wingdings" panose="05000000000000000000" pitchFamily="2" charset="2"/>
              <a:buChar char="§"/>
            </a:pPr>
            <a:r>
              <a:rPr lang="pl-PL" sz="1300" dirty="0">
                <a:solidFill>
                  <a:schemeClr val="accent5">
                    <a:lumMod val="25000"/>
                  </a:schemeClr>
                </a:solidFill>
                <a:latin typeface="+mn-lt"/>
                <a:ea typeface="Times New Roman" panose="02020603050405020304" pitchFamily="18" charset="0"/>
                <a:cs typeface="Times New Roman" panose="02020603050405020304" pitchFamily="18" charset="0"/>
              </a:rPr>
              <a:t>Nawiązanie współpracy z kliniką prawa Uniwersytetu w </a:t>
            </a:r>
            <a:r>
              <a:rPr lang="pl-PL" sz="1300" dirty="0" err="1">
                <a:solidFill>
                  <a:schemeClr val="accent5">
                    <a:lumMod val="25000"/>
                  </a:schemeClr>
                </a:solidFill>
                <a:latin typeface="+mn-lt"/>
                <a:ea typeface="Times New Roman" panose="02020603050405020304" pitchFamily="18" charset="0"/>
                <a:cs typeface="Times New Roman" panose="02020603050405020304" pitchFamily="18" charset="0"/>
              </a:rPr>
              <a:t>Siracuse</a:t>
            </a:r>
            <a:r>
              <a:rPr lang="pl-PL" sz="1300" dirty="0">
                <a:solidFill>
                  <a:schemeClr val="accent5">
                    <a:lumMod val="25000"/>
                  </a:schemeClr>
                </a:solidFill>
                <a:latin typeface="+mn-lt"/>
                <a:ea typeface="Times New Roman" panose="02020603050405020304" pitchFamily="18" charset="0"/>
                <a:cs typeface="Times New Roman" panose="02020603050405020304" pitchFamily="18" charset="0"/>
              </a:rPr>
              <a:t> (USA) i Uniwersytetu w Neapolu </a:t>
            </a:r>
          </a:p>
          <a:p>
            <a:pPr marL="171450" indent="-171450">
              <a:spcBef>
                <a:spcPts val="600"/>
              </a:spcBef>
              <a:buFont typeface="Wingdings" panose="05000000000000000000" pitchFamily="2" charset="2"/>
              <a:buChar char="§"/>
            </a:pPr>
            <a:r>
              <a:rPr lang="pl-PL" sz="1300" dirty="0">
                <a:solidFill>
                  <a:schemeClr val="accent5">
                    <a:lumMod val="25000"/>
                  </a:schemeClr>
                </a:solidFill>
                <a:effectLst/>
                <a:latin typeface="+mn-lt"/>
                <a:ea typeface="Times New Roman" panose="02020603050405020304" pitchFamily="18" charset="0"/>
                <a:cs typeface="Times New Roman" panose="02020603050405020304" pitchFamily="18" charset="0"/>
              </a:rPr>
              <a:t>Szkolenia z zakresu ochrony danych osobowych, pracy z klientami oraz działań </a:t>
            </a:r>
            <a:r>
              <a:rPr lang="pl-PL" sz="1300" dirty="0" err="1">
                <a:solidFill>
                  <a:schemeClr val="accent5">
                    <a:lumMod val="25000"/>
                  </a:schemeClr>
                </a:solidFill>
                <a:effectLst/>
                <a:latin typeface="+mn-lt"/>
                <a:ea typeface="Times New Roman" panose="02020603050405020304" pitchFamily="18" charset="0"/>
                <a:cs typeface="Times New Roman" panose="02020603050405020304" pitchFamily="18" charset="0"/>
              </a:rPr>
              <a:t>amicus</a:t>
            </a:r>
            <a:r>
              <a:rPr lang="pl-PL" sz="1300" dirty="0">
                <a:solidFill>
                  <a:schemeClr val="accent5">
                    <a:lumMod val="25000"/>
                  </a:schemeClr>
                </a:solidFill>
                <a:effectLst/>
                <a:latin typeface="+mn-lt"/>
                <a:ea typeface="Times New Roman" panose="02020603050405020304" pitchFamily="18" charset="0"/>
                <a:cs typeface="Times New Roman" panose="02020603050405020304" pitchFamily="18" charset="0"/>
              </a:rPr>
              <a:t> </a:t>
            </a:r>
            <a:r>
              <a:rPr lang="pl-PL" sz="1300" dirty="0" err="1">
                <a:solidFill>
                  <a:schemeClr val="accent5">
                    <a:lumMod val="25000"/>
                  </a:schemeClr>
                </a:solidFill>
                <a:effectLst/>
                <a:latin typeface="+mn-lt"/>
                <a:ea typeface="Times New Roman" panose="02020603050405020304" pitchFamily="18" charset="0"/>
                <a:cs typeface="Times New Roman" panose="02020603050405020304" pitchFamily="18" charset="0"/>
              </a:rPr>
              <a:t>curiae</a:t>
            </a:r>
            <a:r>
              <a:rPr lang="pl-PL" sz="1300" dirty="0">
                <a:solidFill>
                  <a:schemeClr val="accent5">
                    <a:lumMod val="25000"/>
                  </a:schemeClr>
                </a:solidFill>
                <a:effectLst/>
                <a:latin typeface="+mn-lt"/>
                <a:ea typeface="Times New Roman" panose="02020603050405020304" pitchFamily="18" charset="0"/>
                <a:cs typeface="Times New Roman" panose="02020603050405020304" pitchFamily="18" charset="0"/>
              </a:rPr>
              <a:t> </a:t>
            </a:r>
          </a:p>
          <a:p>
            <a:pPr marL="171450" indent="-171450">
              <a:spcBef>
                <a:spcPts val="600"/>
              </a:spcBef>
              <a:buFont typeface="Wingdings" panose="05000000000000000000" pitchFamily="2" charset="2"/>
              <a:buChar char="§"/>
            </a:pPr>
            <a:r>
              <a:rPr lang="pl-PL" sz="1300" dirty="0">
                <a:solidFill>
                  <a:schemeClr val="accent5">
                    <a:lumMod val="25000"/>
                  </a:schemeClr>
                </a:solidFill>
                <a:latin typeface="+mn-lt"/>
                <a:ea typeface="Times New Roman" panose="02020603050405020304" pitchFamily="18" charset="0"/>
                <a:cs typeface="Times New Roman" panose="02020603050405020304" pitchFamily="18" charset="0"/>
              </a:rPr>
              <a:t>Współpraca z HFPC oraz </a:t>
            </a:r>
            <a:r>
              <a:rPr lang="pl-PL" sz="1300" dirty="0" err="1">
                <a:solidFill>
                  <a:schemeClr val="accent5">
                    <a:lumMod val="25000"/>
                  </a:schemeClr>
                </a:solidFill>
                <a:latin typeface="+mn-lt"/>
                <a:ea typeface="Times New Roman" panose="02020603050405020304" pitchFamily="18" charset="0"/>
                <a:cs typeface="Times New Roman" panose="02020603050405020304" pitchFamily="18" charset="0"/>
              </a:rPr>
              <a:t>Amnesty</a:t>
            </a:r>
            <a:r>
              <a:rPr lang="pl-PL" sz="1300" dirty="0">
                <a:solidFill>
                  <a:schemeClr val="accent5">
                    <a:lumMod val="25000"/>
                  </a:schemeClr>
                </a:solidFill>
                <a:latin typeface="+mn-lt"/>
                <a:ea typeface="Times New Roman" panose="02020603050405020304" pitchFamily="18" charset="0"/>
                <a:cs typeface="Times New Roman" panose="02020603050405020304" pitchFamily="18" charset="0"/>
              </a:rPr>
              <a:t> International oraz organizacjami uchodźczymi</a:t>
            </a:r>
          </a:p>
          <a:p>
            <a:pPr marL="171450" indent="-171450">
              <a:spcBef>
                <a:spcPts val="600"/>
              </a:spcBef>
              <a:buFont typeface="Wingdings" panose="05000000000000000000" pitchFamily="2" charset="2"/>
              <a:buChar char="§"/>
            </a:pPr>
            <a:r>
              <a:rPr lang="pl-PL" sz="1300" dirty="0">
                <a:solidFill>
                  <a:schemeClr val="accent5">
                    <a:lumMod val="25000"/>
                  </a:schemeClr>
                </a:solidFill>
                <a:effectLst/>
                <a:latin typeface="+mn-lt"/>
                <a:ea typeface="Times New Roman" panose="02020603050405020304" pitchFamily="18" charset="0"/>
                <a:cs typeface="Times New Roman" panose="02020603050405020304" pitchFamily="18" charset="0"/>
              </a:rPr>
              <a:t>Symulacja postępowania przed </a:t>
            </a:r>
            <a:r>
              <a:rPr lang="pl-PL" sz="1300" dirty="0" err="1">
                <a:solidFill>
                  <a:schemeClr val="accent5">
                    <a:lumMod val="25000"/>
                  </a:schemeClr>
                </a:solidFill>
                <a:effectLst/>
                <a:latin typeface="+mn-lt"/>
                <a:ea typeface="Times New Roman" panose="02020603050405020304" pitchFamily="18" charset="0"/>
                <a:cs typeface="Times New Roman" panose="02020603050405020304" pitchFamily="18" charset="0"/>
              </a:rPr>
              <a:t>ETPCz</a:t>
            </a:r>
            <a:r>
              <a:rPr lang="pl-PL" sz="1300" dirty="0">
                <a:solidFill>
                  <a:schemeClr val="accent5">
                    <a:lumMod val="25000"/>
                  </a:schemeClr>
                </a:solidFill>
                <a:effectLst/>
                <a:latin typeface="+mn-lt"/>
                <a:ea typeface="Times New Roman" panose="02020603050405020304" pitchFamily="18" charset="0"/>
                <a:cs typeface="Times New Roman" panose="02020603050405020304" pitchFamily="18" charset="0"/>
              </a:rPr>
              <a:t> </a:t>
            </a:r>
          </a:p>
          <a:p>
            <a:pPr marL="171450" indent="-171450">
              <a:spcBef>
                <a:spcPts val="600"/>
              </a:spcBef>
              <a:buFont typeface="Wingdings" panose="05000000000000000000" pitchFamily="2" charset="2"/>
              <a:buChar char="§"/>
            </a:pPr>
            <a:r>
              <a:rPr lang="pl-PL" sz="1300" dirty="0">
                <a:solidFill>
                  <a:schemeClr val="accent5">
                    <a:lumMod val="25000"/>
                  </a:schemeClr>
                </a:solidFill>
                <a:latin typeface="+mn-lt"/>
                <a:ea typeface="Times New Roman" panose="02020603050405020304" pitchFamily="18" charset="0"/>
                <a:cs typeface="Times New Roman" panose="02020603050405020304" pitchFamily="18" charset="0"/>
              </a:rPr>
              <a:t>Monitoring mediów pod kątem spraw uchodźczych – próbne analizy na potrzeby ewentualnego wystąpienia w nich jako </a:t>
            </a:r>
            <a:r>
              <a:rPr lang="pl-PL" sz="1300" dirty="0" err="1">
                <a:solidFill>
                  <a:schemeClr val="accent5">
                    <a:lumMod val="25000"/>
                  </a:schemeClr>
                </a:solidFill>
                <a:latin typeface="+mn-lt"/>
                <a:ea typeface="Times New Roman" panose="02020603050405020304" pitchFamily="18" charset="0"/>
                <a:cs typeface="Times New Roman" panose="02020603050405020304" pitchFamily="18" charset="0"/>
              </a:rPr>
              <a:t>amicus</a:t>
            </a:r>
            <a:r>
              <a:rPr lang="pl-PL" sz="1300" dirty="0">
                <a:solidFill>
                  <a:schemeClr val="accent5">
                    <a:lumMod val="25000"/>
                  </a:schemeClr>
                </a:solidFill>
                <a:latin typeface="+mn-lt"/>
                <a:ea typeface="Times New Roman" panose="02020603050405020304" pitchFamily="18" charset="0"/>
                <a:cs typeface="Times New Roman" panose="02020603050405020304" pitchFamily="18" charset="0"/>
              </a:rPr>
              <a:t> </a:t>
            </a:r>
            <a:r>
              <a:rPr lang="pl-PL" sz="1300" dirty="0" err="1">
                <a:solidFill>
                  <a:schemeClr val="accent5">
                    <a:lumMod val="25000"/>
                  </a:schemeClr>
                </a:solidFill>
                <a:latin typeface="+mn-lt"/>
                <a:ea typeface="Times New Roman" panose="02020603050405020304" pitchFamily="18" charset="0"/>
                <a:cs typeface="Times New Roman" panose="02020603050405020304" pitchFamily="18" charset="0"/>
              </a:rPr>
              <a:t>curiae</a:t>
            </a:r>
            <a:r>
              <a:rPr lang="pl-PL" sz="1300" dirty="0">
                <a:solidFill>
                  <a:schemeClr val="accent5">
                    <a:lumMod val="25000"/>
                  </a:schemeClr>
                </a:solidFill>
                <a:latin typeface="+mn-lt"/>
                <a:ea typeface="Times New Roman" panose="02020603050405020304" pitchFamily="18" charset="0"/>
                <a:cs typeface="Times New Roman" panose="02020603050405020304" pitchFamily="18" charset="0"/>
              </a:rPr>
              <a:t> </a:t>
            </a:r>
          </a:p>
          <a:p>
            <a:pPr marL="171450" indent="-171450">
              <a:spcBef>
                <a:spcPts val="600"/>
              </a:spcBef>
              <a:buFont typeface="Wingdings" panose="05000000000000000000" pitchFamily="2" charset="2"/>
              <a:buChar char="§"/>
            </a:pPr>
            <a:r>
              <a:rPr lang="pl-PL" sz="1300" dirty="0">
                <a:solidFill>
                  <a:schemeClr val="accent5">
                    <a:lumMod val="25000"/>
                  </a:schemeClr>
                </a:solidFill>
                <a:effectLst/>
                <a:latin typeface="+mn-lt"/>
                <a:ea typeface="Times New Roman" panose="02020603050405020304" pitchFamily="18" charset="0"/>
                <a:cs typeface="Times New Roman" panose="02020603050405020304" pitchFamily="18" charset="0"/>
              </a:rPr>
              <a:t>Udział w Ogólnopolskim Prawniczym Turnieju Negocjacyjnym Prokuratorii Generalnej RP (zajęcie I miejsca) </a:t>
            </a:r>
            <a:r>
              <a:rPr lang="pl-PL" sz="1300" dirty="0">
                <a:solidFill>
                  <a:schemeClr val="accent5">
                    <a:lumMod val="25000"/>
                  </a:schemeClr>
                </a:solidFill>
                <a:effectLst/>
                <a:latin typeface="+mn-lt"/>
                <a:ea typeface="Times New Roman" panose="02020603050405020304" pitchFamily="18" charset="0"/>
                <a:cs typeface="Times New Roman" panose="02020603050405020304" pitchFamily="18" charset="0"/>
                <a:hlinkClick r:id="rId2"/>
              </a:rPr>
              <a:t>LINK</a:t>
            </a:r>
            <a:endParaRPr lang="pl-PL" sz="1300" dirty="0">
              <a:solidFill>
                <a:schemeClr val="accent5">
                  <a:lumMod val="25000"/>
                </a:schemeClr>
              </a:solidFill>
              <a:effectLst/>
              <a:latin typeface="+mn-lt"/>
              <a:ea typeface="Times New Roman" panose="02020603050405020304" pitchFamily="18" charset="0"/>
              <a:cs typeface="Times New Roman" panose="02020603050405020304" pitchFamily="18" charset="0"/>
            </a:endParaRPr>
          </a:p>
          <a:p>
            <a:pPr marL="171450" lvl="0" indent="-171450">
              <a:spcBef>
                <a:spcPts val="600"/>
              </a:spcBef>
              <a:buFont typeface="Wingdings" panose="05000000000000000000" pitchFamily="2" charset="2"/>
              <a:buChar char="§"/>
            </a:pPr>
            <a:r>
              <a:rPr lang="pl-PL" sz="1300" dirty="0">
                <a:solidFill>
                  <a:schemeClr val="accent5">
                    <a:lumMod val="25000"/>
                  </a:schemeClr>
                </a:solidFill>
                <a:latin typeface="+mn-lt"/>
                <a:ea typeface="Times New Roman" panose="02020603050405020304" pitchFamily="18" charset="0"/>
                <a:cs typeface="Times New Roman" panose="02020603050405020304" pitchFamily="18" charset="0"/>
              </a:rPr>
              <a:t>W ramach Street Law – prowadzenie zajęć dla uczniów szkół średnich (problematyka prawa konsumentów, nieautoryzowanych transakcji płatniczych, mowy nienawiści wobec uchodźców, dyskryminacji w miejscu zatrudnienia (w </a:t>
            </a:r>
            <a:r>
              <a:rPr lang="pl-PL" sz="1300" dirty="0" err="1">
                <a:solidFill>
                  <a:schemeClr val="accent5">
                    <a:lumMod val="25000"/>
                  </a:schemeClr>
                </a:solidFill>
                <a:latin typeface="+mn-lt"/>
                <a:ea typeface="Times New Roman" panose="02020603050405020304" pitchFamily="18" charset="0"/>
                <a:cs typeface="Times New Roman" panose="02020603050405020304" pitchFamily="18" charset="0"/>
              </a:rPr>
              <a:t>webinarach</a:t>
            </a:r>
            <a:r>
              <a:rPr lang="pl-PL" sz="1300" dirty="0">
                <a:solidFill>
                  <a:schemeClr val="accent5">
                    <a:lumMod val="25000"/>
                  </a:schemeClr>
                </a:solidFill>
                <a:latin typeface="+mn-lt"/>
                <a:ea typeface="Times New Roman" panose="02020603050405020304" pitchFamily="18" charset="0"/>
                <a:cs typeface="Times New Roman" panose="02020603050405020304" pitchFamily="18" charset="0"/>
              </a:rPr>
              <a:t> uczestniczyło ponad 800 osób)</a:t>
            </a:r>
          </a:p>
          <a:p>
            <a:pPr marL="171450" lvl="0" indent="-171450">
              <a:spcBef>
                <a:spcPts val="600"/>
              </a:spcBef>
              <a:buFont typeface="Wingdings" panose="05000000000000000000" pitchFamily="2" charset="2"/>
              <a:buChar char="§"/>
            </a:pPr>
            <a:r>
              <a:rPr lang="pl-PL" sz="1300" dirty="0">
                <a:solidFill>
                  <a:schemeClr val="accent5">
                    <a:lumMod val="25000"/>
                  </a:schemeClr>
                </a:solidFill>
                <a:latin typeface="+mn-lt"/>
                <a:ea typeface="Times New Roman" panose="02020603050405020304" pitchFamily="18" charset="0"/>
                <a:cs typeface="Times New Roman" panose="02020603050405020304" pitchFamily="18" charset="0"/>
              </a:rPr>
              <a:t>Udział w finale WOŚP – warsztaty oraz quiz dotyczący hejtu internetowego </a:t>
            </a:r>
          </a:p>
          <a:p>
            <a:pPr marL="171450" lvl="0" indent="-171450">
              <a:spcBef>
                <a:spcPts val="600"/>
              </a:spcBef>
              <a:buFont typeface="Wingdings" panose="05000000000000000000" pitchFamily="2" charset="2"/>
              <a:buChar char="§"/>
            </a:pPr>
            <a:r>
              <a:rPr lang="pl-PL" sz="1300" dirty="0">
                <a:solidFill>
                  <a:schemeClr val="accent5">
                    <a:lumMod val="25000"/>
                  </a:schemeClr>
                </a:solidFill>
                <a:latin typeface="+mn-lt"/>
                <a:ea typeface="Times New Roman" panose="02020603050405020304" pitchFamily="18" charset="0"/>
                <a:cs typeface="Times New Roman" panose="02020603050405020304" pitchFamily="18" charset="0"/>
              </a:rPr>
              <a:t>Rozpoczęcie pracy sekcji ds. uchodźców w nowym kształcie</a:t>
            </a:r>
          </a:p>
        </p:txBody>
      </p:sp>
      <p:sp>
        <p:nvSpPr>
          <p:cNvPr id="4" name="Rectangle 3">
            <a:extLst>
              <a:ext uri="{FF2B5EF4-FFF2-40B4-BE49-F238E27FC236}">
                <a16:creationId xmlns:a16="http://schemas.microsoft.com/office/drawing/2014/main" id="{F2D04D2B-1722-F03C-0764-B480F0216D11}"/>
              </a:ext>
            </a:extLst>
          </p:cNvPr>
          <p:cNvSpPr>
            <a:spLocks noGrp="1" noChangeArrowheads="1"/>
          </p:cNvSpPr>
          <p:nvPr>
            <p:ph type="title"/>
          </p:nvPr>
        </p:nvSpPr>
        <p:spPr>
          <a:xfrm>
            <a:off x="827584" y="764704"/>
            <a:ext cx="8001000" cy="1143000"/>
          </a:xfrm>
          <a:noFill/>
        </p:spPr>
        <p:txBody>
          <a:bodyPr/>
          <a:lstStyle/>
          <a:p>
            <a:pPr defTabSz="912813" eaLnBrk="1" hangingPunct="1"/>
            <a:r>
              <a:rPr lang="pl-PL" sz="3000" dirty="0"/>
              <a:t>Centrum Dydaktyczne Studencka Poradnia Prawna Uniwersytet SWPS</a:t>
            </a:r>
          </a:p>
        </p:txBody>
      </p:sp>
    </p:spTree>
    <p:extLst>
      <p:ext uri="{BB962C8B-B14F-4D97-AF65-F5344CB8AC3E}">
        <p14:creationId xmlns:p14="http://schemas.microsoft.com/office/powerpoint/2010/main" val="1769080862"/>
      </p:ext>
    </p:extLst>
  </p:cSld>
  <p:clrMapOvr>
    <a:masterClrMapping/>
  </p:clrMapOvr>
  <p:transition/>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2"/>
          <p:cNvSpPr>
            <a:spLocks noGrp="1" noChangeArrowheads="1"/>
          </p:cNvSpPr>
          <p:nvPr>
            <p:ph type="title"/>
          </p:nvPr>
        </p:nvSpPr>
        <p:spPr>
          <a:xfrm>
            <a:off x="827584" y="908720"/>
            <a:ext cx="8015808" cy="996280"/>
          </a:xfrm>
        </p:spPr>
        <p:txBody>
          <a:bodyPr/>
          <a:lstStyle/>
          <a:p>
            <a:pPr defTabSz="912813" eaLnBrk="1" hangingPunct="1"/>
            <a:r>
              <a:rPr lang="pl-PL" sz="3000" dirty="0"/>
              <a:t>Centrum Dydaktyczne Studencka Poradnia Prawna Uniwersytet SWPS 2014-2024</a:t>
            </a:r>
          </a:p>
        </p:txBody>
      </p:sp>
      <p:graphicFrame>
        <p:nvGraphicFramePr>
          <p:cNvPr id="2" name="Wykres 1">
            <a:extLst>
              <a:ext uri="{FF2B5EF4-FFF2-40B4-BE49-F238E27FC236}">
                <a16:creationId xmlns:a16="http://schemas.microsoft.com/office/drawing/2014/main" id="{3561AD74-C7BF-6FEF-DDE8-AA34CBF1696B}"/>
              </a:ext>
            </a:extLst>
          </p:cNvPr>
          <p:cNvGraphicFramePr>
            <a:graphicFrameLocks/>
          </p:cNvGraphicFramePr>
          <p:nvPr/>
        </p:nvGraphicFramePr>
        <p:xfrm flipH="1" flipV="1">
          <a:off x="4788023" y="5647287"/>
          <a:ext cx="45719" cy="4571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Object 3">
            <a:extLst>
              <a:ext uri="{FF2B5EF4-FFF2-40B4-BE49-F238E27FC236}">
                <a16:creationId xmlns:a16="http://schemas.microsoft.com/office/drawing/2014/main" id="{94B25315-887A-6F99-1C0A-7432055294D5}"/>
              </a:ext>
            </a:extLst>
          </p:cNvPr>
          <p:cNvGraphicFramePr>
            <a:graphicFrameLocks noChangeAspect="1"/>
          </p:cNvGraphicFramePr>
          <p:nvPr>
            <p:extLst>
              <p:ext uri="{D42A27DB-BD31-4B8C-83A1-F6EECF244321}">
                <p14:modId xmlns:p14="http://schemas.microsoft.com/office/powerpoint/2010/main" val="1871661047"/>
              </p:ext>
            </p:extLst>
          </p:nvPr>
        </p:nvGraphicFramePr>
        <p:xfrm>
          <a:off x="874713" y="2633663"/>
          <a:ext cx="3409255" cy="31210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Object 4">
            <a:extLst>
              <a:ext uri="{FF2B5EF4-FFF2-40B4-BE49-F238E27FC236}">
                <a16:creationId xmlns:a16="http://schemas.microsoft.com/office/drawing/2014/main" id="{C5F3FCC4-8FA9-A4EC-C92C-B4B91C51B35E}"/>
              </a:ext>
            </a:extLst>
          </p:cNvPr>
          <p:cNvGraphicFramePr>
            <a:graphicFrameLocks noChangeAspect="1"/>
          </p:cNvGraphicFramePr>
          <p:nvPr>
            <p:extLst>
              <p:ext uri="{D42A27DB-BD31-4B8C-83A1-F6EECF244321}">
                <p14:modId xmlns:p14="http://schemas.microsoft.com/office/powerpoint/2010/main" val="470966541"/>
              </p:ext>
            </p:extLst>
          </p:nvPr>
        </p:nvGraphicFramePr>
        <p:xfrm>
          <a:off x="5076056" y="2564904"/>
          <a:ext cx="3671069" cy="3213100"/>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 Box 11">
            <a:extLst>
              <a:ext uri="{FF2B5EF4-FFF2-40B4-BE49-F238E27FC236}">
                <a16:creationId xmlns:a16="http://schemas.microsoft.com/office/drawing/2014/main" id="{3B7A966F-9935-3F6E-7D44-1F8856C79343}"/>
              </a:ext>
            </a:extLst>
          </p:cNvPr>
          <p:cNvSpPr txBox="1">
            <a:spLocks noChangeArrowheads="1"/>
          </p:cNvSpPr>
          <p:nvPr/>
        </p:nvSpPr>
        <p:spPr bwMode="auto">
          <a:xfrm>
            <a:off x="6084168" y="3063358"/>
            <a:ext cx="1150937" cy="274637"/>
          </a:xfrm>
          <a:prstGeom prst="rect">
            <a:avLst/>
          </a:prstGeom>
          <a:noFill/>
          <a:ln w="9525">
            <a:noFill/>
            <a:miter lim="800000"/>
            <a:headEnd/>
            <a:tailEnd/>
          </a:ln>
        </p:spPr>
        <p:txBody>
          <a:bodyPr>
            <a:spAutoFit/>
          </a:bodyPr>
          <a:lstStyle/>
          <a:p>
            <a:pPr defTabSz="912813">
              <a:spcBef>
                <a:spcPct val="50000"/>
              </a:spcBef>
            </a:pPr>
            <a:r>
              <a:rPr lang="pl-PL" sz="1200" b="1" dirty="0">
                <a:latin typeface="Arial" charset="0"/>
              </a:rPr>
              <a:t>studenci</a:t>
            </a:r>
          </a:p>
        </p:txBody>
      </p:sp>
      <p:sp>
        <p:nvSpPr>
          <p:cNvPr id="5" name="Text Box 12">
            <a:extLst>
              <a:ext uri="{FF2B5EF4-FFF2-40B4-BE49-F238E27FC236}">
                <a16:creationId xmlns:a16="http://schemas.microsoft.com/office/drawing/2014/main" id="{ABC51B44-33D8-B61A-5701-7E063AECCC6E}"/>
              </a:ext>
            </a:extLst>
          </p:cNvPr>
          <p:cNvSpPr txBox="1">
            <a:spLocks noChangeArrowheads="1"/>
          </p:cNvSpPr>
          <p:nvPr/>
        </p:nvSpPr>
        <p:spPr bwMode="auto">
          <a:xfrm>
            <a:off x="5652120" y="4178588"/>
            <a:ext cx="1150938" cy="274638"/>
          </a:xfrm>
          <a:prstGeom prst="rect">
            <a:avLst/>
          </a:prstGeom>
          <a:noFill/>
          <a:ln w="9525">
            <a:noFill/>
            <a:miter lim="800000"/>
            <a:headEnd/>
            <a:tailEnd/>
          </a:ln>
        </p:spPr>
        <p:txBody>
          <a:bodyPr>
            <a:spAutoFit/>
          </a:bodyPr>
          <a:lstStyle/>
          <a:p>
            <a:pPr defTabSz="912813">
              <a:spcBef>
                <a:spcPct val="50000"/>
              </a:spcBef>
            </a:pPr>
            <a:r>
              <a:rPr lang="pl-PL" sz="1200" b="1" dirty="0">
                <a:latin typeface="Arial" charset="0"/>
              </a:rPr>
              <a:t>dydaktycy</a:t>
            </a:r>
          </a:p>
        </p:txBody>
      </p:sp>
      <p:sp>
        <p:nvSpPr>
          <p:cNvPr id="7" name="Text Box 13">
            <a:extLst>
              <a:ext uri="{FF2B5EF4-FFF2-40B4-BE49-F238E27FC236}">
                <a16:creationId xmlns:a16="http://schemas.microsoft.com/office/drawing/2014/main" id="{5CF2C18B-1709-63B4-83ED-4B239FB43975}"/>
              </a:ext>
            </a:extLst>
          </p:cNvPr>
          <p:cNvSpPr txBox="1">
            <a:spLocks noChangeArrowheads="1"/>
          </p:cNvSpPr>
          <p:nvPr/>
        </p:nvSpPr>
        <p:spPr bwMode="auto">
          <a:xfrm>
            <a:off x="1115616" y="6021288"/>
            <a:ext cx="3095625" cy="630942"/>
          </a:xfrm>
          <a:prstGeom prst="rect">
            <a:avLst/>
          </a:prstGeom>
          <a:noFill/>
          <a:ln w="9525">
            <a:noFill/>
            <a:miter lim="800000"/>
            <a:headEnd/>
            <a:tailEnd/>
          </a:ln>
        </p:spPr>
        <p:txBody>
          <a:bodyPr wrap="square">
            <a:spAutoFit/>
          </a:bodyPr>
          <a:lstStyle/>
          <a:p>
            <a:pPr algn="ctr" defTabSz="912813">
              <a:spcBef>
                <a:spcPct val="50000"/>
              </a:spcBef>
            </a:pPr>
            <a:endParaRPr lang="pl-PL" sz="1400" b="1" dirty="0">
              <a:latin typeface="Arial" charset="0"/>
            </a:endParaRPr>
          </a:p>
          <a:p>
            <a:pPr algn="ctr" defTabSz="912813">
              <a:spcBef>
                <a:spcPct val="50000"/>
              </a:spcBef>
            </a:pPr>
            <a:r>
              <a:rPr lang="pl-PL" sz="1400" b="1" dirty="0">
                <a:latin typeface="Arial" charset="0"/>
              </a:rPr>
              <a:t>Liczba spraw w latach 2014-2024</a:t>
            </a:r>
          </a:p>
        </p:txBody>
      </p:sp>
      <p:sp>
        <p:nvSpPr>
          <p:cNvPr id="8" name="Text Box 14">
            <a:extLst>
              <a:ext uri="{FF2B5EF4-FFF2-40B4-BE49-F238E27FC236}">
                <a16:creationId xmlns:a16="http://schemas.microsoft.com/office/drawing/2014/main" id="{FA42AFB8-CBCC-4AE4-6B85-C4BCAF10A204}"/>
              </a:ext>
            </a:extLst>
          </p:cNvPr>
          <p:cNvSpPr txBox="1">
            <a:spLocks noChangeArrowheads="1"/>
          </p:cNvSpPr>
          <p:nvPr/>
        </p:nvSpPr>
        <p:spPr bwMode="auto">
          <a:xfrm>
            <a:off x="5364088" y="5908450"/>
            <a:ext cx="3551311" cy="846386"/>
          </a:xfrm>
          <a:prstGeom prst="rect">
            <a:avLst/>
          </a:prstGeom>
          <a:noFill/>
          <a:ln w="9525">
            <a:noFill/>
            <a:miter lim="800000"/>
            <a:headEnd/>
            <a:tailEnd/>
          </a:ln>
        </p:spPr>
        <p:txBody>
          <a:bodyPr wrap="square">
            <a:spAutoFit/>
          </a:bodyPr>
          <a:lstStyle/>
          <a:p>
            <a:pPr algn="ctr" defTabSz="912813">
              <a:spcBef>
                <a:spcPct val="50000"/>
              </a:spcBef>
            </a:pPr>
            <a:endParaRPr lang="pl-PL" sz="1400" b="1" dirty="0">
              <a:latin typeface="Arial" charset="0"/>
            </a:endParaRPr>
          </a:p>
          <a:p>
            <a:pPr algn="ctr" defTabSz="912813">
              <a:spcBef>
                <a:spcPct val="50000"/>
              </a:spcBef>
            </a:pPr>
            <a:r>
              <a:rPr lang="pl-PL" sz="1400" b="1" dirty="0">
                <a:latin typeface="Arial" charset="0"/>
              </a:rPr>
              <a:t>Liczba studentów i </a:t>
            </a:r>
            <a:r>
              <a:rPr lang="pl-PL" sz="1400" b="1" dirty="0">
                <a:solidFill>
                  <a:schemeClr val="bg2"/>
                </a:solidFill>
                <a:latin typeface="Arial" charset="0"/>
              </a:rPr>
              <a:t>personelu dydaktycznego </a:t>
            </a:r>
            <a:r>
              <a:rPr lang="pl-PL" sz="1400" b="1" dirty="0">
                <a:latin typeface="Arial" charset="0"/>
              </a:rPr>
              <a:t>w latach 2014-2024</a:t>
            </a:r>
          </a:p>
        </p:txBody>
      </p:sp>
    </p:spTree>
    <p:extLst>
      <p:ext uri="{BB962C8B-B14F-4D97-AF65-F5344CB8AC3E}">
        <p14:creationId xmlns:p14="http://schemas.microsoft.com/office/powerpoint/2010/main" val="3156189789"/>
      </p:ext>
    </p:extLst>
  </p:cSld>
  <p:clrMapOvr>
    <a:masterClrMapping/>
  </p:clrMapOvr>
  <p:transition/>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1">
            <a:extLst>
              <a:ext uri="{FF2B5EF4-FFF2-40B4-BE49-F238E27FC236}">
                <a16:creationId xmlns:a16="http://schemas.microsoft.com/office/drawing/2014/main" id="{E7A29ED6-D4B4-8DC7-2D38-FB1B07175B3F}"/>
              </a:ext>
            </a:extLst>
          </p:cNvPr>
          <p:cNvGraphicFramePr>
            <a:graphicFrameLocks noGrp="1" noChangeAspect="1"/>
          </p:cNvGraphicFramePr>
          <p:nvPr>
            <p:ph type="chart" idx="1"/>
            <p:extLst>
              <p:ext uri="{D42A27DB-BD31-4B8C-83A1-F6EECF244321}">
                <p14:modId xmlns:p14="http://schemas.microsoft.com/office/powerpoint/2010/main" val="1923626109"/>
              </p:ext>
            </p:extLst>
          </p:nvPr>
        </p:nvGraphicFramePr>
        <p:xfrm>
          <a:off x="1041400" y="2616200"/>
          <a:ext cx="8051800" cy="3979863"/>
        </p:xfrm>
        <a:graphic>
          <a:graphicData uri="http://schemas.openxmlformats.org/drawingml/2006/chart">
            <c:chart xmlns:c="http://schemas.openxmlformats.org/drawingml/2006/chart" xmlns:r="http://schemas.openxmlformats.org/officeDocument/2006/relationships" r:id="rId2"/>
          </a:graphicData>
        </a:graphic>
      </p:graphicFrame>
      <p:sp>
        <p:nvSpPr>
          <p:cNvPr id="72707" name="Rectangle 2"/>
          <p:cNvSpPr>
            <a:spLocks noGrp="1" noChangeArrowheads="1"/>
          </p:cNvSpPr>
          <p:nvPr>
            <p:ph type="title"/>
          </p:nvPr>
        </p:nvSpPr>
        <p:spPr>
          <a:xfrm>
            <a:off x="827584" y="762000"/>
            <a:ext cx="8001000" cy="1143000"/>
          </a:xfrm>
        </p:spPr>
        <p:txBody>
          <a:bodyPr/>
          <a:lstStyle/>
          <a:p>
            <a:pPr defTabSz="912813" eaLnBrk="1" hangingPunct="1"/>
            <a:r>
              <a:rPr lang="pl-PL" sz="3200" dirty="0"/>
              <a:t>Uniwersytecka Poradnia Prawna na </a:t>
            </a:r>
            <a:r>
              <a:rPr lang="pl-PL" sz="3200" dirty="0" err="1"/>
              <a:t>WPAiE</a:t>
            </a:r>
            <a:r>
              <a:rPr lang="pl-PL" sz="3200" dirty="0"/>
              <a:t> Uniwersytetu Wrocławskiego</a:t>
            </a:r>
          </a:p>
        </p:txBody>
      </p:sp>
      <p:sp>
        <p:nvSpPr>
          <p:cNvPr id="72708" name="Text Box 7"/>
          <p:cNvSpPr txBox="1">
            <a:spLocks noChangeArrowheads="1"/>
          </p:cNvSpPr>
          <p:nvPr/>
        </p:nvSpPr>
        <p:spPr bwMode="auto">
          <a:xfrm>
            <a:off x="7086600" y="2279774"/>
            <a:ext cx="2057400" cy="1077218"/>
          </a:xfrm>
          <a:prstGeom prst="rect">
            <a:avLst/>
          </a:prstGeom>
          <a:noFill/>
          <a:ln w="9525">
            <a:noFill/>
            <a:miter lim="800000"/>
            <a:headEnd/>
            <a:tailEnd/>
          </a:ln>
        </p:spPr>
        <p:txBody>
          <a:bodyPr>
            <a:spAutoFit/>
          </a:bodyPr>
          <a:lstStyle/>
          <a:p>
            <a:pPr algn="r" defTabSz="912813">
              <a:spcBef>
                <a:spcPct val="50000"/>
              </a:spcBef>
            </a:pPr>
            <a:r>
              <a:rPr lang="pl-PL" sz="1600" b="1" dirty="0">
                <a:solidFill>
                  <a:schemeClr val="accent5">
                    <a:lumMod val="25000"/>
                  </a:schemeClr>
                </a:solidFill>
                <a:latin typeface="Arial" charset="0"/>
              </a:rPr>
              <a:t>Spraw łącznie: 60</a:t>
            </a:r>
          </a:p>
          <a:p>
            <a:pPr algn="r" defTabSz="912813">
              <a:spcBef>
                <a:spcPct val="50000"/>
              </a:spcBef>
            </a:pPr>
            <a:r>
              <a:rPr lang="pl-PL" sz="1600" b="1" dirty="0">
                <a:solidFill>
                  <a:schemeClr val="accent5">
                    <a:lumMod val="25000"/>
                  </a:schemeClr>
                </a:solidFill>
                <a:latin typeface="Arial" charset="0"/>
              </a:rPr>
              <a:t>Studentów: 38</a:t>
            </a:r>
          </a:p>
          <a:p>
            <a:pPr algn="r" defTabSz="912813">
              <a:spcBef>
                <a:spcPct val="50000"/>
              </a:spcBef>
            </a:pPr>
            <a:r>
              <a:rPr lang="pl-PL" sz="1600" b="1" dirty="0">
                <a:solidFill>
                  <a:schemeClr val="tx2">
                    <a:lumMod val="50000"/>
                  </a:schemeClr>
                </a:solidFill>
                <a:latin typeface="Arial" charset="0"/>
              </a:rPr>
              <a:t>Dydaktyków</a:t>
            </a:r>
            <a:r>
              <a:rPr lang="pl-PL" sz="1600" b="1" dirty="0">
                <a:solidFill>
                  <a:schemeClr val="accent5">
                    <a:lumMod val="25000"/>
                  </a:schemeClr>
                </a:solidFill>
                <a:latin typeface="Arial" charset="0"/>
              </a:rPr>
              <a:t>: 26</a:t>
            </a:r>
          </a:p>
        </p:txBody>
      </p:sp>
    </p:spTree>
    <p:extLst>
      <p:ext uri="{BB962C8B-B14F-4D97-AF65-F5344CB8AC3E}">
        <p14:creationId xmlns:p14="http://schemas.microsoft.com/office/powerpoint/2010/main" val="812284779"/>
      </p:ext>
    </p:extLst>
  </p:cSld>
  <p:clrMapOvr>
    <a:masterClrMapping/>
  </p:clrMapOvr>
  <p:transition/>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2"/>
          <p:cNvSpPr>
            <a:spLocks noGrp="1" noChangeArrowheads="1"/>
          </p:cNvSpPr>
          <p:nvPr>
            <p:ph type="title"/>
          </p:nvPr>
        </p:nvSpPr>
        <p:spPr>
          <a:xfrm>
            <a:off x="827584" y="762000"/>
            <a:ext cx="8001000" cy="1143000"/>
          </a:xfrm>
        </p:spPr>
        <p:txBody>
          <a:bodyPr/>
          <a:lstStyle/>
          <a:p>
            <a:pPr defTabSz="912813" eaLnBrk="1" hangingPunct="1"/>
            <a:r>
              <a:rPr lang="pl-PL" sz="3200" dirty="0"/>
              <a:t>Uniwersytecka Poradnia Prawna na </a:t>
            </a:r>
            <a:r>
              <a:rPr lang="pl-PL" sz="3200" dirty="0" err="1"/>
              <a:t>WPAiE</a:t>
            </a:r>
            <a:r>
              <a:rPr lang="pl-PL" sz="3200" dirty="0"/>
              <a:t> Uniwersytetu Wrocławskiego</a:t>
            </a:r>
          </a:p>
        </p:txBody>
      </p:sp>
      <p:sp>
        <p:nvSpPr>
          <p:cNvPr id="66565" name="Text Box 10"/>
          <p:cNvSpPr txBox="1">
            <a:spLocks noChangeArrowheads="1"/>
          </p:cNvSpPr>
          <p:nvPr/>
        </p:nvSpPr>
        <p:spPr bwMode="auto">
          <a:xfrm>
            <a:off x="755576" y="2276872"/>
            <a:ext cx="8388424" cy="2893100"/>
          </a:xfrm>
          <a:prstGeom prst="rect">
            <a:avLst/>
          </a:prstGeom>
          <a:noFill/>
          <a:ln w="9525">
            <a:noFill/>
            <a:miter lim="800000"/>
            <a:headEnd/>
            <a:tailEnd/>
          </a:ln>
        </p:spPr>
        <p:txBody>
          <a:bodyPr wrap="square">
            <a:spAutoFit/>
          </a:bodyPr>
          <a:lstStyle/>
          <a:p>
            <a:pPr defTabSz="912813">
              <a:spcBef>
                <a:spcPct val="50000"/>
              </a:spcBef>
              <a:defRPr/>
            </a:pPr>
            <a:endParaRPr lang="pl-PL" sz="1300" b="1" dirty="0">
              <a:solidFill>
                <a:srgbClr val="003366"/>
              </a:solidFill>
              <a:latin typeface="+mn-lt"/>
            </a:endParaRPr>
          </a:p>
          <a:p>
            <a:pPr defTabSz="912813">
              <a:spcBef>
                <a:spcPct val="50000"/>
              </a:spcBef>
              <a:defRPr/>
            </a:pPr>
            <a:r>
              <a:rPr lang="pl-PL" sz="1300" b="1" dirty="0">
                <a:solidFill>
                  <a:schemeClr val="accent5">
                    <a:lumMod val="25000"/>
                  </a:schemeClr>
                </a:solidFill>
                <a:latin typeface="+mn-lt"/>
              </a:rPr>
              <a:t>N</a:t>
            </a:r>
            <a:r>
              <a:rPr lang="pl-PL" sz="1300" b="1" dirty="0">
                <a:solidFill>
                  <a:schemeClr val="accent5">
                    <a:lumMod val="25000"/>
                  </a:schemeClr>
                </a:solidFill>
                <a:latin typeface="+mn-lt"/>
                <a:cs typeface="Times New Roman" pitchFamily="18" charset="0"/>
              </a:rPr>
              <a:t>ajwa</a:t>
            </a:r>
            <a:r>
              <a:rPr lang="pl-PL" sz="1300" b="1" dirty="0">
                <a:solidFill>
                  <a:schemeClr val="accent5">
                    <a:lumMod val="25000"/>
                  </a:schemeClr>
                </a:solidFill>
                <a:latin typeface="+mn-lt"/>
              </a:rPr>
              <a:t>ż</a:t>
            </a:r>
            <a:r>
              <a:rPr lang="pl-PL" sz="1300" b="1" dirty="0">
                <a:solidFill>
                  <a:schemeClr val="accent5">
                    <a:lumMod val="25000"/>
                  </a:schemeClr>
                </a:solidFill>
                <a:latin typeface="+mn-lt"/>
                <a:cs typeface="Times New Roman" pitchFamily="18" charset="0"/>
              </a:rPr>
              <a:t>niejsze osi</a:t>
            </a:r>
            <a:r>
              <a:rPr lang="pl-PL" sz="1300" b="1" dirty="0">
                <a:solidFill>
                  <a:schemeClr val="accent5">
                    <a:lumMod val="25000"/>
                  </a:schemeClr>
                </a:solidFill>
                <a:latin typeface="+mn-lt"/>
              </a:rPr>
              <a:t>ą</a:t>
            </a:r>
            <a:r>
              <a:rPr lang="pl-PL" sz="1300" b="1" dirty="0">
                <a:solidFill>
                  <a:schemeClr val="accent5">
                    <a:lumMod val="25000"/>
                  </a:schemeClr>
                </a:solidFill>
                <a:latin typeface="+mn-lt"/>
                <a:cs typeface="Times New Roman" pitchFamily="18" charset="0"/>
              </a:rPr>
              <a:t>gni</a:t>
            </a:r>
            <a:r>
              <a:rPr lang="pl-PL" sz="1300" b="1" dirty="0">
                <a:solidFill>
                  <a:schemeClr val="accent5">
                    <a:lumMod val="25000"/>
                  </a:schemeClr>
                </a:solidFill>
                <a:latin typeface="+mn-lt"/>
              </a:rPr>
              <a:t>ę</a:t>
            </a:r>
            <a:r>
              <a:rPr lang="pl-PL" sz="1300" b="1" dirty="0">
                <a:solidFill>
                  <a:schemeClr val="accent5">
                    <a:lumMod val="25000"/>
                  </a:schemeClr>
                </a:solidFill>
                <a:latin typeface="+mn-lt"/>
                <a:cs typeface="Times New Roman" pitchFamily="18" charset="0"/>
              </a:rPr>
              <a:t>cia i sukcesy Poradni:</a:t>
            </a:r>
          </a:p>
          <a:p>
            <a:pPr marL="171450" indent="-171450" defTabSz="912813">
              <a:spcBef>
                <a:spcPct val="50000"/>
              </a:spcBef>
              <a:buFont typeface="Wingdings" panose="05000000000000000000" pitchFamily="2" charset="2"/>
              <a:buChar char="§"/>
              <a:defRPr/>
            </a:pPr>
            <a:r>
              <a:rPr lang="pl-PL" sz="1300" dirty="0">
                <a:solidFill>
                  <a:schemeClr val="accent5">
                    <a:lumMod val="25000"/>
                  </a:schemeClr>
                </a:solidFill>
                <a:latin typeface="+mn-lt"/>
                <a:ea typeface="Times New Roman" panose="02020603050405020304" pitchFamily="18" charset="0"/>
                <a:cs typeface="Times New Roman" panose="02020603050405020304" pitchFamily="18" charset="0"/>
              </a:rPr>
              <a:t>Wizyta studyjna z Uniwersytetu Narodowego Akademii Kijowsko-</a:t>
            </a:r>
            <a:r>
              <a:rPr lang="pl-PL" sz="1300" dirty="0" err="1">
                <a:solidFill>
                  <a:schemeClr val="accent5">
                    <a:lumMod val="25000"/>
                  </a:schemeClr>
                </a:solidFill>
                <a:latin typeface="+mn-lt"/>
                <a:ea typeface="Times New Roman" panose="02020603050405020304" pitchFamily="18" charset="0"/>
                <a:cs typeface="Times New Roman" panose="02020603050405020304" pitchFamily="18" charset="0"/>
              </a:rPr>
              <a:t>Mohylańskiej</a:t>
            </a:r>
            <a:r>
              <a:rPr lang="pl-PL" sz="1300" dirty="0">
                <a:solidFill>
                  <a:schemeClr val="accent5">
                    <a:lumMod val="25000"/>
                  </a:schemeClr>
                </a:solidFill>
                <a:latin typeface="+mn-lt"/>
                <a:ea typeface="Times New Roman" panose="02020603050405020304" pitchFamily="18" charset="0"/>
                <a:cs typeface="Times New Roman" panose="02020603050405020304" pitchFamily="18" charset="0"/>
              </a:rPr>
              <a:t> w Kijowie</a:t>
            </a:r>
          </a:p>
          <a:p>
            <a:pPr marL="171450" indent="-171450" defTabSz="912813">
              <a:spcBef>
                <a:spcPct val="50000"/>
              </a:spcBef>
              <a:buFont typeface="Wingdings" panose="05000000000000000000" pitchFamily="2" charset="2"/>
              <a:buChar char="§"/>
              <a:defRPr/>
            </a:pPr>
            <a:r>
              <a:rPr lang="pl-PL" sz="1300" dirty="0">
                <a:solidFill>
                  <a:schemeClr val="accent5">
                    <a:lumMod val="25000"/>
                  </a:schemeClr>
                </a:solidFill>
                <a:latin typeface="+mn-lt"/>
                <a:ea typeface="Times New Roman" panose="02020603050405020304" pitchFamily="18" charset="0"/>
                <a:cs typeface="Times New Roman" panose="02020603050405020304" pitchFamily="18" charset="0"/>
              </a:rPr>
              <a:t>Kontynuacja współpracy z Biurem Powiatowego Rzecznika Konsumentów we Wrocławiu </a:t>
            </a:r>
          </a:p>
          <a:p>
            <a:pPr marL="171450" indent="-171450" defTabSz="912813">
              <a:spcBef>
                <a:spcPct val="50000"/>
              </a:spcBef>
              <a:buFont typeface="Wingdings" panose="05000000000000000000" pitchFamily="2" charset="2"/>
              <a:buChar char="§"/>
              <a:defRPr/>
            </a:pPr>
            <a:r>
              <a:rPr lang="pl-PL" sz="1300" dirty="0">
                <a:solidFill>
                  <a:schemeClr val="accent5">
                    <a:lumMod val="25000"/>
                  </a:schemeClr>
                </a:solidFill>
                <a:latin typeface="+mn-lt"/>
                <a:ea typeface="Times New Roman" panose="02020603050405020304" pitchFamily="18" charset="0"/>
                <a:cs typeface="Times New Roman" panose="02020603050405020304" pitchFamily="18" charset="0"/>
              </a:rPr>
              <a:t>Przeprowadzenie symulacji rozprawy sądowej podczas Dni Otwartych Wydziału we współpracy z ELSA Wrocław i Kołem Naukowym Kryminalistyki </a:t>
            </a:r>
          </a:p>
          <a:p>
            <a:pPr marL="171450" indent="-171450" defTabSz="912813">
              <a:spcBef>
                <a:spcPct val="50000"/>
              </a:spcBef>
              <a:buFont typeface="Wingdings" panose="05000000000000000000" pitchFamily="2" charset="2"/>
              <a:buChar char="§"/>
              <a:defRPr/>
            </a:pPr>
            <a:r>
              <a:rPr lang="pl-PL" sz="1300" dirty="0">
                <a:solidFill>
                  <a:schemeClr val="accent5">
                    <a:lumMod val="25000"/>
                  </a:schemeClr>
                </a:solidFill>
                <a:latin typeface="+mn-lt"/>
                <a:ea typeface="Times New Roman" panose="02020603050405020304" pitchFamily="18" charset="0"/>
                <a:cs typeface="Times New Roman" panose="02020603050405020304" pitchFamily="18" charset="0"/>
              </a:rPr>
              <a:t>Spotkanie ze studentami Studenckiego Koła Kulturoznawczego Instytutu Filologii Germańskiej </a:t>
            </a:r>
            <a:r>
              <a:rPr lang="pl-PL" sz="1300" dirty="0" err="1">
                <a:solidFill>
                  <a:schemeClr val="accent5">
                    <a:lumMod val="25000"/>
                  </a:schemeClr>
                </a:solidFill>
                <a:latin typeface="+mn-lt"/>
                <a:ea typeface="Times New Roman" panose="02020603050405020304" pitchFamily="18" charset="0"/>
                <a:cs typeface="Times New Roman" panose="02020603050405020304" pitchFamily="18" charset="0"/>
              </a:rPr>
              <a:t>UWr</a:t>
            </a:r>
            <a:r>
              <a:rPr lang="pl-PL" sz="1300" dirty="0">
                <a:solidFill>
                  <a:schemeClr val="accent5">
                    <a:lumMod val="25000"/>
                  </a:schemeClr>
                </a:solidFill>
                <a:latin typeface="+mn-lt"/>
                <a:ea typeface="Times New Roman" panose="02020603050405020304" pitchFamily="18" charset="0"/>
                <a:cs typeface="Times New Roman" panose="02020603050405020304" pitchFamily="18" charset="0"/>
              </a:rPr>
              <a:t> dotyczące współpracy szkoleniowej Poradni w zakresie prawa autorskiego dla studentów Wydziału Filologicznego uczestniczących w projektach pisarskich i translatorskich</a:t>
            </a:r>
          </a:p>
          <a:p>
            <a:pPr marL="171450" indent="-171450" defTabSz="912813">
              <a:spcBef>
                <a:spcPct val="50000"/>
              </a:spcBef>
              <a:buFont typeface="Wingdings" panose="05000000000000000000" pitchFamily="2" charset="2"/>
              <a:buChar char="§"/>
              <a:defRPr/>
            </a:pPr>
            <a:r>
              <a:rPr lang="pl-PL" sz="1300" dirty="0">
                <a:solidFill>
                  <a:schemeClr val="accent5">
                    <a:lumMod val="25000"/>
                  </a:schemeClr>
                </a:solidFill>
                <a:latin typeface="+mn-lt"/>
                <a:ea typeface="Times New Roman" panose="02020603050405020304" pitchFamily="18" charset="0"/>
                <a:cs typeface="Times New Roman" panose="02020603050405020304" pitchFamily="18" charset="0"/>
              </a:rPr>
              <a:t>Spotkanie z uczniami LO w Szprotawie</a:t>
            </a:r>
            <a:endParaRPr lang="pl-PL" sz="1300" dirty="0">
              <a:solidFill>
                <a:srgbClr val="003366"/>
              </a:solidFill>
              <a:latin typeface="+mn-lt"/>
              <a:cs typeface="Times New Roman" panose="02020603050405020304" pitchFamily="18" charset="0"/>
            </a:endParaRPr>
          </a:p>
          <a:p>
            <a:pPr algn="just"/>
            <a:endParaRPr lang="pl-PL" sz="1300" dirty="0">
              <a:solidFill>
                <a:srgbClr val="003366"/>
              </a:solidFill>
              <a:latin typeface="+mn-lt"/>
              <a:cs typeface="Times New Roman" panose="02020603050405020304" pitchFamily="18" charset="0"/>
            </a:endParaRPr>
          </a:p>
        </p:txBody>
      </p:sp>
    </p:spTree>
    <p:extLst>
      <p:ext uri="{BB962C8B-B14F-4D97-AF65-F5344CB8AC3E}">
        <p14:creationId xmlns:p14="http://schemas.microsoft.com/office/powerpoint/2010/main" val="692224984"/>
      </p:ext>
    </p:extLst>
  </p:cSld>
  <p:clrMapOvr>
    <a:masterClrMapping/>
  </p:clrMapOvr>
  <p:transition/>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2"/>
          <p:cNvSpPr>
            <a:spLocks noGrp="1" noChangeArrowheads="1"/>
          </p:cNvSpPr>
          <p:nvPr>
            <p:ph type="title"/>
          </p:nvPr>
        </p:nvSpPr>
        <p:spPr>
          <a:xfrm>
            <a:off x="827584" y="762000"/>
            <a:ext cx="8001000" cy="1143000"/>
          </a:xfrm>
        </p:spPr>
        <p:txBody>
          <a:bodyPr/>
          <a:lstStyle/>
          <a:p>
            <a:pPr defTabSz="912813" eaLnBrk="1" hangingPunct="1"/>
            <a:r>
              <a:rPr lang="pl-PL" sz="3000" dirty="0"/>
              <a:t>Uniwersytecka Poradnia Prawna na </a:t>
            </a:r>
            <a:r>
              <a:rPr lang="pl-PL" sz="3000" dirty="0" err="1"/>
              <a:t>WPAiE</a:t>
            </a:r>
            <a:r>
              <a:rPr lang="pl-PL" sz="3000" dirty="0"/>
              <a:t> Uniwersytetu Wrocławskiego 2003-2024</a:t>
            </a:r>
          </a:p>
        </p:txBody>
      </p:sp>
      <p:graphicFrame>
        <p:nvGraphicFramePr>
          <p:cNvPr id="2" name="Wykres 1">
            <a:extLst>
              <a:ext uri="{FF2B5EF4-FFF2-40B4-BE49-F238E27FC236}">
                <a16:creationId xmlns:a16="http://schemas.microsoft.com/office/drawing/2014/main" id="{3561AD74-C7BF-6FEF-DDE8-AA34CBF1696B}"/>
              </a:ext>
            </a:extLst>
          </p:cNvPr>
          <p:cNvGraphicFramePr>
            <a:graphicFrameLocks/>
          </p:cNvGraphicFramePr>
          <p:nvPr/>
        </p:nvGraphicFramePr>
        <p:xfrm flipH="1" flipV="1">
          <a:off x="4788023" y="5647287"/>
          <a:ext cx="45719" cy="45719"/>
        </p:xfrm>
        <a:graphic>
          <a:graphicData uri="http://schemas.openxmlformats.org/drawingml/2006/chart">
            <c:chart xmlns:c="http://schemas.openxmlformats.org/drawingml/2006/chart" xmlns:r="http://schemas.openxmlformats.org/officeDocument/2006/relationships" r:id="rId2"/>
          </a:graphicData>
        </a:graphic>
      </p:graphicFrame>
      <p:sp>
        <p:nvSpPr>
          <p:cNvPr id="3" name="Prostokąt 2">
            <a:extLst>
              <a:ext uri="{FF2B5EF4-FFF2-40B4-BE49-F238E27FC236}">
                <a16:creationId xmlns:a16="http://schemas.microsoft.com/office/drawing/2014/main" id="{5910EC20-775B-697E-C43B-74238AEF119D}"/>
              </a:ext>
            </a:extLst>
          </p:cNvPr>
          <p:cNvSpPr/>
          <p:nvPr/>
        </p:nvSpPr>
        <p:spPr bwMode="auto">
          <a:xfrm>
            <a:off x="4788023" y="6597353"/>
            <a:ext cx="288034" cy="45720"/>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pl-PL" sz="1050" b="1" i="0" strike="noStrike" cap="none" normalizeH="0" baseline="0" dirty="0">
              <a:ln>
                <a:noFill/>
              </a:ln>
              <a:solidFill>
                <a:srgbClr val="000000"/>
              </a:solidFill>
              <a:effectLst/>
            </a:endParaRPr>
          </a:p>
        </p:txBody>
      </p:sp>
      <p:graphicFrame>
        <p:nvGraphicFramePr>
          <p:cNvPr id="5" name="Object 7">
            <a:extLst>
              <a:ext uri="{FF2B5EF4-FFF2-40B4-BE49-F238E27FC236}">
                <a16:creationId xmlns:a16="http://schemas.microsoft.com/office/drawing/2014/main" id="{318FD892-0B2F-8F18-B437-B4FC45028B53}"/>
              </a:ext>
            </a:extLst>
          </p:cNvPr>
          <p:cNvGraphicFramePr>
            <a:graphicFrameLocks/>
          </p:cNvGraphicFramePr>
          <p:nvPr>
            <p:extLst>
              <p:ext uri="{D42A27DB-BD31-4B8C-83A1-F6EECF244321}">
                <p14:modId xmlns:p14="http://schemas.microsoft.com/office/powerpoint/2010/main" val="2743283205"/>
              </p:ext>
            </p:extLst>
          </p:nvPr>
        </p:nvGraphicFramePr>
        <p:xfrm>
          <a:off x="755576" y="2584800"/>
          <a:ext cx="4320000" cy="3128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Object 8">
            <a:extLst>
              <a:ext uri="{FF2B5EF4-FFF2-40B4-BE49-F238E27FC236}">
                <a16:creationId xmlns:a16="http://schemas.microsoft.com/office/drawing/2014/main" id="{F0EDD5F9-BD56-B0AB-6839-8D6E5B1D7B3C}"/>
              </a:ext>
            </a:extLst>
          </p:cNvPr>
          <p:cNvGraphicFramePr>
            <a:graphicFrameLocks/>
          </p:cNvGraphicFramePr>
          <p:nvPr>
            <p:extLst>
              <p:ext uri="{D42A27DB-BD31-4B8C-83A1-F6EECF244321}">
                <p14:modId xmlns:p14="http://schemas.microsoft.com/office/powerpoint/2010/main" val="3458171889"/>
              </p:ext>
            </p:extLst>
          </p:nvPr>
        </p:nvGraphicFramePr>
        <p:xfrm>
          <a:off x="4788024" y="2964896"/>
          <a:ext cx="4320000" cy="3128400"/>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 Box 11">
            <a:extLst>
              <a:ext uri="{FF2B5EF4-FFF2-40B4-BE49-F238E27FC236}">
                <a16:creationId xmlns:a16="http://schemas.microsoft.com/office/drawing/2014/main" id="{1167307A-C8EE-7918-4AF0-D4E249D3AB0A}"/>
              </a:ext>
            </a:extLst>
          </p:cNvPr>
          <p:cNvSpPr txBox="1">
            <a:spLocks noChangeArrowheads="1"/>
          </p:cNvSpPr>
          <p:nvPr/>
        </p:nvSpPr>
        <p:spPr bwMode="auto">
          <a:xfrm>
            <a:off x="5356159" y="3460669"/>
            <a:ext cx="1150937" cy="274637"/>
          </a:xfrm>
          <a:prstGeom prst="rect">
            <a:avLst/>
          </a:prstGeom>
          <a:noFill/>
          <a:ln w="9525">
            <a:noFill/>
            <a:miter lim="800000"/>
            <a:headEnd/>
            <a:tailEnd/>
          </a:ln>
        </p:spPr>
        <p:txBody>
          <a:bodyPr>
            <a:spAutoFit/>
          </a:bodyPr>
          <a:lstStyle/>
          <a:p>
            <a:pPr defTabSz="912813">
              <a:spcBef>
                <a:spcPct val="50000"/>
              </a:spcBef>
            </a:pPr>
            <a:r>
              <a:rPr lang="pl-PL" sz="1200" b="1" dirty="0">
                <a:latin typeface="Arial" charset="0"/>
              </a:rPr>
              <a:t>studenci</a:t>
            </a:r>
          </a:p>
        </p:txBody>
      </p:sp>
      <p:sp>
        <p:nvSpPr>
          <p:cNvPr id="6" name="Text Box 12">
            <a:extLst>
              <a:ext uri="{FF2B5EF4-FFF2-40B4-BE49-F238E27FC236}">
                <a16:creationId xmlns:a16="http://schemas.microsoft.com/office/drawing/2014/main" id="{B27A06C3-8AA0-2C44-A248-D37E0C25D5A2}"/>
              </a:ext>
            </a:extLst>
          </p:cNvPr>
          <p:cNvSpPr txBox="1">
            <a:spLocks noChangeArrowheads="1"/>
          </p:cNvSpPr>
          <p:nvPr/>
        </p:nvSpPr>
        <p:spPr bwMode="auto">
          <a:xfrm>
            <a:off x="7132331" y="4468394"/>
            <a:ext cx="1150938" cy="274638"/>
          </a:xfrm>
          <a:prstGeom prst="rect">
            <a:avLst/>
          </a:prstGeom>
          <a:noFill/>
          <a:ln w="9525">
            <a:noFill/>
            <a:miter lim="800000"/>
            <a:headEnd/>
            <a:tailEnd/>
          </a:ln>
        </p:spPr>
        <p:txBody>
          <a:bodyPr>
            <a:spAutoFit/>
          </a:bodyPr>
          <a:lstStyle/>
          <a:p>
            <a:pPr defTabSz="912813">
              <a:spcBef>
                <a:spcPct val="50000"/>
              </a:spcBef>
            </a:pPr>
            <a:r>
              <a:rPr lang="pl-PL" sz="1200" b="1" dirty="0">
                <a:latin typeface="Arial" charset="0"/>
              </a:rPr>
              <a:t>dydaktycy</a:t>
            </a:r>
          </a:p>
        </p:txBody>
      </p:sp>
      <p:sp>
        <p:nvSpPr>
          <p:cNvPr id="8" name="Text Box 13">
            <a:extLst>
              <a:ext uri="{FF2B5EF4-FFF2-40B4-BE49-F238E27FC236}">
                <a16:creationId xmlns:a16="http://schemas.microsoft.com/office/drawing/2014/main" id="{77704C8B-B04C-954A-3792-653012EBBA13}"/>
              </a:ext>
            </a:extLst>
          </p:cNvPr>
          <p:cNvSpPr txBox="1">
            <a:spLocks noChangeArrowheads="1"/>
          </p:cNvSpPr>
          <p:nvPr/>
        </p:nvSpPr>
        <p:spPr bwMode="auto">
          <a:xfrm>
            <a:off x="1115616" y="6021288"/>
            <a:ext cx="3095625" cy="630942"/>
          </a:xfrm>
          <a:prstGeom prst="rect">
            <a:avLst/>
          </a:prstGeom>
          <a:noFill/>
          <a:ln w="9525">
            <a:noFill/>
            <a:miter lim="800000"/>
            <a:headEnd/>
            <a:tailEnd/>
          </a:ln>
        </p:spPr>
        <p:txBody>
          <a:bodyPr wrap="square">
            <a:spAutoFit/>
          </a:bodyPr>
          <a:lstStyle/>
          <a:p>
            <a:pPr algn="ctr" defTabSz="912813">
              <a:spcBef>
                <a:spcPct val="50000"/>
              </a:spcBef>
            </a:pPr>
            <a:endParaRPr lang="pl-PL" sz="1400" b="1" dirty="0">
              <a:latin typeface="Arial" charset="0"/>
            </a:endParaRPr>
          </a:p>
          <a:p>
            <a:pPr algn="ctr" defTabSz="912813">
              <a:spcBef>
                <a:spcPct val="50000"/>
              </a:spcBef>
            </a:pPr>
            <a:r>
              <a:rPr lang="pl-PL" sz="1400" b="1" dirty="0">
                <a:latin typeface="Arial" charset="0"/>
              </a:rPr>
              <a:t>Liczba spraw w latach 2003-2024</a:t>
            </a:r>
          </a:p>
        </p:txBody>
      </p:sp>
      <p:sp>
        <p:nvSpPr>
          <p:cNvPr id="9" name="Text Box 14">
            <a:extLst>
              <a:ext uri="{FF2B5EF4-FFF2-40B4-BE49-F238E27FC236}">
                <a16:creationId xmlns:a16="http://schemas.microsoft.com/office/drawing/2014/main" id="{66D04ECD-AD41-5DC4-9969-502F950BB696}"/>
              </a:ext>
            </a:extLst>
          </p:cNvPr>
          <p:cNvSpPr txBox="1">
            <a:spLocks noChangeArrowheads="1"/>
          </p:cNvSpPr>
          <p:nvPr/>
        </p:nvSpPr>
        <p:spPr bwMode="auto">
          <a:xfrm>
            <a:off x="5364088" y="5908450"/>
            <a:ext cx="3551311" cy="846386"/>
          </a:xfrm>
          <a:prstGeom prst="rect">
            <a:avLst/>
          </a:prstGeom>
          <a:noFill/>
          <a:ln w="9525">
            <a:noFill/>
            <a:miter lim="800000"/>
            <a:headEnd/>
            <a:tailEnd/>
          </a:ln>
        </p:spPr>
        <p:txBody>
          <a:bodyPr wrap="square">
            <a:spAutoFit/>
          </a:bodyPr>
          <a:lstStyle/>
          <a:p>
            <a:pPr algn="ctr" defTabSz="912813">
              <a:spcBef>
                <a:spcPct val="50000"/>
              </a:spcBef>
            </a:pPr>
            <a:endParaRPr lang="pl-PL" sz="1400" b="1" dirty="0">
              <a:latin typeface="Arial" charset="0"/>
            </a:endParaRPr>
          </a:p>
          <a:p>
            <a:pPr algn="ctr" defTabSz="912813">
              <a:spcBef>
                <a:spcPct val="50000"/>
              </a:spcBef>
            </a:pPr>
            <a:r>
              <a:rPr lang="pl-PL" sz="1400" b="1" dirty="0">
                <a:latin typeface="Arial" charset="0"/>
              </a:rPr>
              <a:t>Liczba studentów i </a:t>
            </a:r>
            <a:r>
              <a:rPr lang="pl-PL" sz="1400" b="1" dirty="0">
                <a:solidFill>
                  <a:schemeClr val="bg2"/>
                </a:solidFill>
                <a:latin typeface="Arial" charset="0"/>
              </a:rPr>
              <a:t>personelu dydaktycznego </a:t>
            </a:r>
            <a:r>
              <a:rPr lang="pl-PL" sz="1400" b="1" dirty="0">
                <a:latin typeface="Arial" charset="0"/>
              </a:rPr>
              <a:t>w latach 2003-2024</a:t>
            </a:r>
          </a:p>
        </p:txBody>
      </p:sp>
    </p:spTree>
    <p:extLst>
      <p:ext uri="{BB962C8B-B14F-4D97-AF65-F5344CB8AC3E}">
        <p14:creationId xmlns:p14="http://schemas.microsoft.com/office/powerpoint/2010/main" val="2710827419"/>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1B59A7-FBCE-66D8-0C6D-B1007E1B77CE}"/>
            </a:ext>
          </a:extLst>
        </p:cNvPr>
        <p:cNvGrpSpPr/>
        <p:nvPr/>
      </p:nvGrpSpPr>
      <p:grpSpPr>
        <a:xfrm>
          <a:off x="0" y="0"/>
          <a:ext cx="0" cy="0"/>
          <a:chOff x="0" y="0"/>
          <a:chExt cx="0" cy="0"/>
        </a:xfrm>
      </p:grpSpPr>
      <p:grpSp>
        <p:nvGrpSpPr>
          <p:cNvPr id="2" name="Group 210">
            <a:extLst>
              <a:ext uri="{FF2B5EF4-FFF2-40B4-BE49-F238E27FC236}">
                <a16:creationId xmlns:a16="http://schemas.microsoft.com/office/drawing/2014/main" id="{7814C049-01A4-E2FB-358A-163E43D7D995}"/>
              </a:ext>
            </a:extLst>
          </p:cNvPr>
          <p:cNvGrpSpPr>
            <a:grpSpLocks/>
          </p:cNvGrpSpPr>
          <p:nvPr/>
        </p:nvGrpSpPr>
        <p:grpSpPr bwMode="auto">
          <a:xfrm>
            <a:off x="745678" y="2684288"/>
            <a:ext cx="4495800" cy="4129088"/>
            <a:chOff x="470" y="1738"/>
            <a:chExt cx="2832" cy="2601"/>
          </a:xfrm>
        </p:grpSpPr>
        <p:graphicFrame>
          <p:nvGraphicFramePr>
            <p:cNvPr id="4" name="Object 518">
              <a:extLst>
                <a:ext uri="{FF2B5EF4-FFF2-40B4-BE49-F238E27FC236}">
                  <a16:creationId xmlns:a16="http://schemas.microsoft.com/office/drawing/2014/main" id="{6F856428-ED6F-CFFE-51FA-44222AA20109}"/>
                </a:ext>
              </a:extLst>
            </p:cNvPr>
            <p:cNvGraphicFramePr>
              <a:graphicFrameLocks noChangeAspect="1"/>
            </p:cNvGraphicFramePr>
            <p:nvPr/>
          </p:nvGraphicFramePr>
          <p:xfrm>
            <a:off x="538" y="1738"/>
            <a:ext cx="2695" cy="2601"/>
          </p:xfrm>
          <a:graphic>
            <a:graphicData uri="http://schemas.openxmlformats.org/presentationml/2006/ole">
              <mc:AlternateContent xmlns:mc="http://schemas.openxmlformats.org/markup-compatibility/2006">
                <mc:Choice xmlns:v="urn:schemas-microsoft-com:vml" Requires="v">
                  <p:oleObj name="Obraz - mapa bitowa" r:id="rId2" imgW="4352381" imgH="4200000" progId="PBrush">
                    <p:embed/>
                  </p:oleObj>
                </mc:Choice>
                <mc:Fallback>
                  <p:oleObj name="Obraz - mapa bitowa" r:id="rId2" imgW="4352381" imgH="4200000" progId="PBrush">
                    <p:embed/>
                    <p:pic>
                      <p:nvPicPr>
                        <p:cNvPr id="4" name="Object 5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 y="1738"/>
                          <a:ext cx="2695" cy="2601"/>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5" name="Picture 519" descr="logo-małe">
              <a:extLst>
                <a:ext uri="{FF2B5EF4-FFF2-40B4-BE49-F238E27FC236}">
                  <a16:creationId xmlns:a16="http://schemas.microsoft.com/office/drawing/2014/main" id="{BCD4F3BF-FF94-B306-56E5-97B2FB9E1259}"/>
                </a:ext>
              </a:extLst>
            </p:cNvPr>
            <p:cNvPicPr>
              <a:picLocks noChangeAspect="1" noChangeArrowheads="1"/>
            </p:cNvPicPr>
            <p:nvPr/>
          </p:nvPicPr>
          <p:blipFill>
            <a:blip r:embed="rId4" cstate="print"/>
            <a:srcRect/>
            <a:stretch>
              <a:fillRect/>
            </a:stretch>
          </p:blipFill>
          <p:spPr bwMode="auto">
            <a:xfrm>
              <a:off x="1168" y="2662"/>
              <a:ext cx="144" cy="216"/>
            </a:xfrm>
            <a:prstGeom prst="rect">
              <a:avLst/>
            </a:prstGeom>
            <a:noFill/>
            <a:ln w="9525">
              <a:noFill/>
              <a:miter lim="800000"/>
              <a:headEnd/>
              <a:tailEnd/>
            </a:ln>
          </p:spPr>
        </p:pic>
        <p:pic>
          <p:nvPicPr>
            <p:cNvPr id="6" name="Picture 520" descr="logo-małe">
              <a:extLst>
                <a:ext uri="{FF2B5EF4-FFF2-40B4-BE49-F238E27FC236}">
                  <a16:creationId xmlns:a16="http://schemas.microsoft.com/office/drawing/2014/main" id="{65C9003D-ACFD-CA22-8FEF-FD33921E6641}"/>
                </a:ext>
              </a:extLst>
            </p:cNvPr>
            <p:cNvPicPr>
              <a:picLocks noChangeAspect="1" noChangeArrowheads="1"/>
            </p:cNvPicPr>
            <p:nvPr/>
          </p:nvPicPr>
          <p:blipFill>
            <a:blip r:embed="rId4" cstate="print"/>
            <a:srcRect/>
            <a:stretch>
              <a:fillRect/>
            </a:stretch>
          </p:blipFill>
          <p:spPr bwMode="auto">
            <a:xfrm>
              <a:off x="606" y="2341"/>
              <a:ext cx="145" cy="216"/>
            </a:xfrm>
            <a:prstGeom prst="rect">
              <a:avLst/>
            </a:prstGeom>
            <a:noFill/>
            <a:ln w="9525">
              <a:noFill/>
              <a:miter lim="800000"/>
              <a:headEnd/>
              <a:tailEnd/>
            </a:ln>
          </p:spPr>
        </p:pic>
        <p:pic>
          <p:nvPicPr>
            <p:cNvPr id="7" name="Picture 521" descr="logo-małe">
              <a:extLst>
                <a:ext uri="{FF2B5EF4-FFF2-40B4-BE49-F238E27FC236}">
                  <a16:creationId xmlns:a16="http://schemas.microsoft.com/office/drawing/2014/main" id="{29DC4472-4081-9B69-3DFD-30E433D79B1E}"/>
                </a:ext>
              </a:extLst>
            </p:cNvPr>
            <p:cNvPicPr>
              <a:picLocks noChangeAspect="1" noChangeArrowheads="1"/>
            </p:cNvPicPr>
            <p:nvPr/>
          </p:nvPicPr>
          <p:blipFill>
            <a:blip r:embed="rId4" cstate="print"/>
            <a:srcRect/>
            <a:stretch>
              <a:fillRect/>
            </a:stretch>
          </p:blipFill>
          <p:spPr bwMode="auto">
            <a:xfrm>
              <a:off x="1792" y="1935"/>
              <a:ext cx="145" cy="217"/>
            </a:xfrm>
            <a:prstGeom prst="rect">
              <a:avLst/>
            </a:prstGeom>
            <a:noFill/>
            <a:ln w="9525">
              <a:noFill/>
              <a:miter lim="800000"/>
              <a:headEnd/>
              <a:tailEnd/>
            </a:ln>
          </p:spPr>
        </p:pic>
        <p:pic>
          <p:nvPicPr>
            <p:cNvPr id="8" name="Picture 522" descr="logo-małe">
              <a:extLst>
                <a:ext uri="{FF2B5EF4-FFF2-40B4-BE49-F238E27FC236}">
                  <a16:creationId xmlns:a16="http://schemas.microsoft.com/office/drawing/2014/main" id="{499F6545-9787-45FC-857C-00A58AD667A5}"/>
                </a:ext>
              </a:extLst>
            </p:cNvPr>
            <p:cNvPicPr>
              <a:picLocks noChangeAspect="1" noChangeArrowheads="1"/>
            </p:cNvPicPr>
            <p:nvPr/>
          </p:nvPicPr>
          <p:blipFill>
            <a:blip r:embed="rId4" cstate="print"/>
            <a:srcRect/>
            <a:stretch>
              <a:fillRect/>
            </a:stretch>
          </p:blipFill>
          <p:spPr bwMode="auto">
            <a:xfrm>
              <a:off x="1709" y="2478"/>
              <a:ext cx="145" cy="216"/>
            </a:xfrm>
            <a:prstGeom prst="rect">
              <a:avLst/>
            </a:prstGeom>
            <a:noFill/>
            <a:ln w="9525">
              <a:noFill/>
              <a:miter lim="800000"/>
              <a:headEnd/>
              <a:tailEnd/>
            </a:ln>
          </p:spPr>
        </p:pic>
        <p:pic>
          <p:nvPicPr>
            <p:cNvPr id="9" name="Picture 523" descr="logo-małe">
              <a:extLst>
                <a:ext uri="{FF2B5EF4-FFF2-40B4-BE49-F238E27FC236}">
                  <a16:creationId xmlns:a16="http://schemas.microsoft.com/office/drawing/2014/main" id="{A2D7BAC7-BF11-FB97-9725-292EB0C98173}"/>
                </a:ext>
              </a:extLst>
            </p:cNvPr>
            <p:cNvPicPr>
              <a:picLocks noChangeAspect="1" noChangeArrowheads="1"/>
            </p:cNvPicPr>
            <p:nvPr/>
          </p:nvPicPr>
          <p:blipFill>
            <a:blip r:embed="rId4" cstate="print"/>
            <a:srcRect/>
            <a:stretch>
              <a:fillRect/>
            </a:stretch>
          </p:blipFill>
          <p:spPr bwMode="auto">
            <a:xfrm>
              <a:off x="2822" y="2354"/>
              <a:ext cx="144" cy="216"/>
            </a:xfrm>
            <a:prstGeom prst="rect">
              <a:avLst/>
            </a:prstGeom>
            <a:noFill/>
            <a:ln w="9525">
              <a:noFill/>
              <a:miter lim="800000"/>
              <a:headEnd/>
              <a:tailEnd/>
            </a:ln>
          </p:spPr>
        </p:pic>
        <p:pic>
          <p:nvPicPr>
            <p:cNvPr id="11" name="Picture 525" descr="logo-małe">
              <a:extLst>
                <a:ext uri="{FF2B5EF4-FFF2-40B4-BE49-F238E27FC236}">
                  <a16:creationId xmlns:a16="http://schemas.microsoft.com/office/drawing/2014/main" id="{9EC0DB0A-43BB-7BE7-FDD2-172D5AFB7342}"/>
                </a:ext>
              </a:extLst>
            </p:cNvPr>
            <p:cNvPicPr>
              <a:picLocks noChangeAspect="1" noChangeArrowheads="1"/>
            </p:cNvPicPr>
            <p:nvPr/>
          </p:nvPicPr>
          <p:blipFill>
            <a:blip r:embed="rId4" cstate="print"/>
            <a:srcRect/>
            <a:stretch>
              <a:fillRect/>
            </a:stretch>
          </p:blipFill>
          <p:spPr bwMode="auto">
            <a:xfrm>
              <a:off x="2813" y="3258"/>
              <a:ext cx="144" cy="217"/>
            </a:xfrm>
            <a:prstGeom prst="rect">
              <a:avLst/>
            </a:prstGeom>
            <a:noFill/>
            <a:ln w="9525">
              <a:noFill/>
              <a:miter lim="800000"/>
              <a:headEnd/>
              <a:tailEnd/>
            </a:ln>
          </p:spPr>
        </p:pic>
        <p:pic>
          <p:nvPicPr>
            <p:cNvPr id="12" name="Picture 527" descr="logo-małe">
              <a:extLst>
                <a:ext uri="{FF2B5EF4-FFF2-40B4-BE49-F238E27FC236}">
                  <a16:creationId xmlns:a16="http://schemas.microsoft.com/office/drawing/2014/main" id="{30BB1D56-7B21-4BD1-3E8B-923B853F8B53}"/>
                </a:ext>
              </a:extLst>
            </p:cNvPr>
            <p:cNvPicPr>
              <a:picLocks noChangeAspect="1" noChangeArrowheads="1"/>
            </p:cNvPicPr>
            <p:nvPr/>
          </p:nvPicPr>
          <p:blipFill>
            <a:blip r:embed="rId4" cstate="print"/>
            <a:srcRect/>
            <a:stretch>
              <a:fillRect/>
            </a:stretch>
          </p:blipFill>
          <p:spPr bwMode="auto">
            <a:xfrm>
              <a:off x="2237" y="3731"/>
              <a:ext cx="144" cy="216"/>
            </a:xfrm>
            <a:prstGeom prst="rect">
              <a:avLst/>
            </a:prstGeom>
            <a:noFill/>
            <a:ln w="9525">
              <a:noFill/>
              <a:miter lim="800000"/>
              <a:headEnd/>
              <a:tailEnd/>
            </a:ln>
          </p:spPr>
        </p:pic>
        <p:pic>
          <p:nvPicPr>
            <p:cNvPr id="13" name="Picture 528" descr="logo-małe">
              <a:extLst>
                <a:ext uri="{FF2B5EF4-FFF2-40B4-BE49-F238E27FC236}">
                  <a16:creationId xmlns:a16="http://schemas.microsoft.com/office/drawing/2014/main" id="{DD965E98-E834-4E9C-8438-6146393E4D83}"/>
                </a:ext>
              </a:extLst>
            </p:cNvPr>
            <p:cNvPicPr>
              <a:picLocks noChangeAspect="1" noChangeArrowheads="1"/>
            </p:cNvPicPr>
            <p:nvPr/>
          </p:nvPicPr>
          <p:blipFill>
            <a:blip r:embed="rId4" cstate="print"/>
            <a:srcRect/>
            <a:stretch>
              <a:fillRect/>
            </a:stretch>
          </p:blipFill>
          <p:spPr bwMode="auto">
            <a:xfrm>
              <a:off x="1754" y="3626"/>
              <a:ext cx="144" cy="216"/>
            </a:xfrm>
            <a:prstGeom prst="rect">
              <a:avLst/>
            </a:prstGeom>
            <a:noFill/>
            <a:ln w="9525">
              <a:noFill/>
              <a:miter lim="800000"/>
              <a:headEnd/>
              <a:tailEnd/>
            </a:ln>
          </p:spPr>
        </p:pic>
        <p:pic>
          <p:nvPicPr>
            <p:cNvPr id="14" name="Picture 529" descr="logo-małe">
              <a:extLst>
                <a:ext uri="{FF2B5EF4-FFF2-40B4-BE49-F238E27FC236}">
                  <a16:creationId xmlns:a16="http://schemas.microsoft.com/office/drawing/2014/main" id="{8B8F8FF2-ED3E-9603-9CA0-BCC9F989E3A9}"/>
                </a:ext>
              </a:extLst>
            </p:cNvPr>
            <p:cNvPicPr>
              <a:picLocks noChangeAspect="1" noChangeArrowheads="1"/>
            </p:cNvPicPr>
            <p:nvPr/>
          </p:nvPicPr>
          <p:blipFill>
            <a:blip r:embed="rId4" cstate="print"/>
            <a:srcRect/>
            <a:stretch>
              <a:fillRect/>
            </a:stretch>
          </p:blipFill>
          <p:spPr bwMode="auto">
            <a:xfrm>
              <a:off x="1489" y="3424"/>
              <a:ext cx="144" cy="216"/>
            </a:xfrm>
            <a:prstGeom prst="rect">
              <a:avLst/>
            </a:prstGeom>
            <a:noFill/>
            <a:ln w="9525">
              <a:noFill/>
              <a:miter lim="800000"/>
              <a:headEnd/>
              <a:tailEnd/>
            </a:ln>
          </p:spPr>
        </p:pic>
        <p:pic>
          <p:nvPicPr>
            <p:cNvPr id="15" name="Picture 530" descr="logo-małe">
              <a:extLst>
                <a:ext uri="{FF2B5EF4-FFF2-40B4-BE49-F238E27FC236}">
                  <a16:creationId xmlns:a16="http://schemas.microsoft.com/office/drawing/2014/main" id="{C48F1582-62F5-A218-D369-243F0769D173}"/>
                </a:ext>
              </a:extLst>
            </p:cNvPr>
            <p:cNvPicPr>
              <a:picLocks noChangeAspect="1" noChangeArrowheads="1"/>
            </p:cNvPicPr>
            <p:nvPr/>
          </p:nvPicPr>
          <p:blipFill>
            <a:blip r:embed="rId4" cstate="print"/>
            <a:srcRect/>
            <a:stretch>
              <a:fillRect/>
            </a:stretch>
          </p:blipFill>
          <p:spPr bwMode="auto">
            <a:xfrm>
              <a:off x="1886" y="3075"/>
              <a:ext cx="144" cy="216"/>
            </a:xfrm>
            <a:prstGeom prst="rect">
              <a:avLst/>
            </a:prstGeom>
            <a:noFill/>
            <a:ln w="9525">
              <a:noFill/>
              <a:miter lim="800000"/>
              <a:headEnd/>
              <a:tailEnd/>
            </a:ln>
          </p:spPr>
        </p:pic>
        <p:pic>
          <p:nvPicPr>
            <p:cNvPr id="16" name="Picture 531" descr="logo-małe">
              <a:extLst>
                <a:ext uri="{FF2B5EF4-FFF2-40B4-BE49-F238E27FC236}">
                  <a16:creationId xmlns:a16="http://schemas.microsoft.com/office/drawing/2014/main" id="{4C90B557-456C-C556-9885-78AABB70168E}"/>
                </a:ext>
              </a:extLst>
            </p:cNvPr>
            <p:cNvPicPr>
              <a:picLocks noChangeAspect="1" noChangeArrowheads="1"/>
            </p:cNvPicPr>
            <p:nvPr/>
          </p:nvPicPr>
          <p:blipFill>
            <a:blip r:embed="rId4" cstate="print"/>
            <a:srcRect/>
            <a:stretch>
              <a:fillRect/>
            </a:stretch>
          </p:blipFill>
          <p:spPr bwMode="auto">
            <a:xfrm>
              <a:off x="1092" y="3256"/>
              <a:ext cx="144" cy="216"/>
            </a:xfrm>
            <a:prstGeom prst="rect">
              <a:avLst/>
            </a:prstGeom>
            <a:noFill/>
            <a:ln w="9525">
              <a:noFill/>
              <a:miter lim="800000"/>
              <a:headEnd/>
              <a:tailEnd/>
            </a:ln>
          </p:spPr>
        </p:pic>
        <p:pic>
          <p:nvPicPr>
            <p:cNvPr id="17" name="Picture 532" descr="logo-małe">
              <a:extLst>
                <a:ext uri="{FF2B5EF4-FFF2-40B4-BE49-F238E27FC236}">
                  <a16:creationId xmlns:a16="http://schemas.microsoft.com/office/drawing/2014/main" id="{A02724C2-CD42-67FD-8F1D-EAEC41D5EADF}"/>
                </a:ext>
              </a:extLst>
            </p:cNvPr>
            <p:cNvPicPr>
              <a:picLocks noChangeAspect="1" noChangeArrowheads="1"/>
            </p:cNvPicPr>
            <p:nvPr/>
          </p:nvPicPr>
          <p:blipFill>
            <a:blip r:embed="rId4" cstate="print"/>
            <a:srcRect/>
            <a:stretch>
              <a:fillRect/>
            </a:stretch>
          </p:blipFill>
          <p:spPr bwMode="auto">
            <a:xfrm>
              <a:off x="2989" y="3258"/>
              <a:ext cx="145" cy="217"/>
            </a:xfrm>
            <a:prstGeom prst="rect">
              <a:avLst/>
            </a:prstGeom>
            <a:noFill/>
            <a:ln w="9525">
              <a:noFill/>
              <a:miter lim="800000"/>
              <a:headEnd/>
              <a:tailEnd/>
            </a:ln>
          </p:spPr>
        </p:pic>
        <p:pic>
          <p:nvPicPr>
            <p:cNvPr id="18" name="Picture 533" descr="logo-małe">
              <a:extLst>
                <a:ext uri="{FF2B5EF4-FFF2-40B4-BE49-F238E27FC236}">
                  <a16:creationId xmlns:a16="http://schemas.microsoft.com/office/drawing/2014/main" id="{69EE4C81-6242-562C-D964-86273844C3B1}"/>
                </a:ext>
              </a:extLst>
            </p:cNvPr>
            <p:cNvPicPr>
              <a:picLocks noChangeAspect="1" noChangeArrowheads="1"/>
            </p:cNvPicPr>
            <p:nvPr/>
          </p:nvPicPr>
          <p:blipFill>
            <a:blip r:embed="rId4" cstate="print"/>
            <a:srcRect/>
            <a:stretch>
              <a:fillRect/>
            </a:stretch>
          </p:blipFill>
          <p:spPr bwMode="auto">
            <a:xfrm>
              <a:off x="695" y="2800"/>
              <a:ext cx="144" cy="216"/>
            </a:xfrm>
            <a:prstGeom prst="rect">
              <a:avLst/>
            </a:prstGeom>
            <a:noFill/>
            <a:ln w="9525">
              <a:noFill/>
              <a:miter lim="800000"/>
              <a:headEnd/>
              <a:tailEnd/>
            </a:ln>
          </p:spPr>
        </p:pic>
        <p:sp>
          <p:nvSpPr>
            <p:cNvPr id="19" name="Text Box 534">
              <a:extLst>
                <a:ext uri="{FF2B5EF4-FFF2-40B4-BE49-F238E27FC236}">
                  <a16:creationId xmlns:a16="http://schemas.microsoft.com/office/drawing/2014/main" id="{0078CBBB-1027-F1D6-DAD1-D8DC3A3DE81E}"/>
                </a:ext>
              </a:extLst>
            </p:cNvPr>
            <p:cNvSpPr txBox="1">
              <a:spLocks noChangeArrowheads="1"/>
            </p:cNvSpPr>
            <p:nvPr/>
          </p:nvSpPr>
          <p:spPr bwMode="auto">
            <a:xfrm>
              <a:off x="2582" y="2536"/>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Białystok</a:t>
              </a:r>
            </a:p>
          </p:txBody>
        </p:sp>
        <p:sp>
          <p:nvSpPr>
            <p:cNvPr id="20" name="Text Box 535">
              <a:extLst>
                <a:ext uri="{FF2B5EF4-FFF2-40B4-BE49-F238E27FC236}">
                  <a16:creationId xmlns:a16="http://schemas.microsoft.com/office/drawing/2014/main" id="{3FAC08FE-EEA2-AB3C-1BA5-727F71F6A7B8}"/>
                </a:ext>
              </a:extLst>
            </p:cNvPr>
            <p:cNvSpPr txBox="1">
              <a:spLocks noChangeArrowheads="1"/>
            </p:cNvSpPr>
            <p:nvPr/>
          </p:nvSpPr>
          <p:spPr bwMode="auto">
            <a:xfrm>
              <a:off x="2150" y="2939"/>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Warszawa</a:t>
              </a:r>
            </a:p>
          </p:txBody>
        </p:sp>
        <p:sp>
          <p:nvSpPr>
            <p:cNvPr id="21" name="Text Box 536">
              <a:extLst>
                <a:ext uri="{FF2B5EF4-FFF2-40B4-BE49-F238E27FC236}">
                  <a16:creationId xmlns:a16="http://schemas.microsoft.com/office/drawing/2014/main" id="{85CA8D74-C98F-2E57-B78C-B3854901BE88}"/>
                </a:ext>
              </a:extLst>
            </p:cNvPr>
            <p:cNvSpPr txBox="1">
              <a:spLocks noChangeArrowheads="1"/>
            </p:cNvSpPr>
            <p:nvPr/>
          </p:nvSpPr>
          <p:spPr bwMode="auto">
            <a:xfrm>
              <a:off x="2630" y="3448"/>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Lublin</a:t>
              </a:r>
            </a:p>
          </p:txBody>
        </p:sp>
        <p:sp>
          <p:nvSpPr>
            <p:cNvPr id="22" name="Text Box 537">
              <a:extLst>
                <a:ext uri="{FF2B5EF4-FFF2-40B4-BE49-F238E27FC236}">
                  <a16:creationId xmlns:a16="http://schemas.microsoft.com/office/drawing/2014/main" id="{2D72AF5E-70E5-1F16-4589-E9F6963A2E85}"/>
                </a:ext>
              </a:extLst>
            </p:cNvPr>
            <p:cNvSpPr txBox="1">
              <a:spLocks noChangeArrowheads="1"/>
            </p:cNvSpPr>
            <p:nvPr/>
          </p:nvSpPr>
          <p:spPr bwMode="auto">
            <a:xfrm>
              <a:off x="2279" y="3966"/>
              <a:ext cx="672" cy="173"/>
            </a:xfrm>
            <a:prstGeom prst="rect">
              <a:avLst/>
            </a:prstGeom>
            <a:noFill/>
            <a:ln w="9525">
              <a:noFill/>
              <a:miter lim="800000"/>
              <a:headEnd/>
              <a:tailEnd/>
            </a:ln>
          </p:spPr>
          <p:txBody>
            <a:bodyPr>
              <a:spAutoFit/>
            </a:bodyPr>
            <a:lstStyle/>
            <a:p>
              <a:pPr algn="ctr" defTabSz="912813">
                <a:spcBef>
                  <a:spcPct val="50000"/>
                </a:spcBef>
              </a:pPr>
              <a:r>
                <a:rPr lang="pl-PL" sz="1200" b="1" dirty="0">
                  <a:solidFill>
                    <a:schemeClr val="bg1"/>
                  </a:solidFill>
                  <a:latin typeface="Arial" charset="0"/>
                </a:rPr>
                <a:t>Rzeszów</a:t>
              </a:r>
            </a:p>
          </p:txBody>
        </p:sp>
        <p:sp>
          <p:nvSpPr>
            <p:cNvPr id="23" name="Text Box 538">
              <a:extLst>
                <a:ext uri="{FF2B5EF4-FFF2-40B4-BE49-F238E27FC236}">
                  <a16:creationId xmlns:a16="http://schemas.microsoft.com/office/drawing/2014/main" id="{7EF61CF3-D604-71CF-8818-F6314F00C85F}"/>
                </a:ext>
              </a:extLst>
            </p:cNvPr>
            <p:cNvSpPr txBox="1">
              <a:spLocks noChangeArrowheads="1"/>
            </p:cNvSpPr>
            <p:nvPr/>
          </p:nvSpPr>
          <p:spPr bwMode="auto">
            <a:xfrm>
              <a:off x="1862" y="3947"/>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Kraków</a:t>
              </a:r>
            </a:p>
          </p:txBody>
        </p:sp>
        <p:sp>
          <p:nvSpPr>
            <p:cNvPr id="24" name="Text Box 539">
              <a:extLst>
                <a:ext uri="{FF2B5EF4-FFF2-40B4-BE49-F238E27FC236}">
                  <a16:creationId xmlns:a16="http://schemas.microsoft.com/office/drawing/2014/main" id="{D7206C51-2AA6-B63E-BD4B-25E6EE2E1714}"/>
                </a:ext>
              </a:extLst>
            </p:cNvPr>
            <p:cNvSpPr txBox="1">
              <a:spLocks noChangeArrowheads="1"/>
            </p:cNvSpPr>
            <p:nvPr/>
          </p:nvSpPr>
          <p:spPr bwMode="auto">
            <a:xfrm>
              <a:off x="1526" y="3784"/>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Katowice</a:t>
              </a:r>
            </a:p>
          </p:txBody>
        </p:sp>
        <p:sp>
          <p:nvSpPr>
            <p:cNvPr id="25" name="Text Box 540">
              <a:extLst>
                <a:ext uri="{FF2B5EF4-FFF2-40B4-BE49-F238E27FC236}">
                  <a16:creationId xmlns:a16="http://schemas.microsoft.com/office/drawing/2014/main" id="{BB15A9F5-A14F-3AAB-8027-1AE11C6B687E}"/>
                </a:ext>
              </a:extLst>
            </p:cNvPr>
            <p:cNvSpPr txBox="1">
              <a:spLocks noChangeArrowheads="1"/>
            </p:cNvSpPr>
            <p:nvPr/>
          </p:nvSpPr>
          <p:spPr bwMode="auto">
            <a:xfrm>
              <a:off x="1190" y="3592"/>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Opole</a:t>
              </a:r>
            </a:p>
          </p:txBody>
        </p:sp>
        <p:sp>
          <p:nvSpPr>
            <p:cNvPr id="26" name="Text Box 541">
              <a:extLst>
                <a:ext uri="{FF2B5EF4-FFF2-40B4-BE49-F238E27FC236}">
                  <a16:creationId xmlns:a16="http://schemas.microsoft.com/office/drawing/2014/main" id="{A8A22989-CDF5-A111-0971-01F726DBC656}"/>
                </a:ext>
              </a:extLst>
            </p:cNvPr>
            <p:cNvSpPr txBox="1">
              <a:spLocks noChangeArrowheads="1"/>
            </p:cNvSpPr>
            <p:nvPr/>
          </p:nvSpPr>
          <p:spPr bwMode="auto">
            <a:xfrm>
              <a:off x="854" y="3419"/>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Wrocław</a:t>
              </a:r>
            </a:p>
          </p:txBody>
        </p:sp>
        <p:sp>
          <p:nvSpPr>
            <p:cNvPr id="27" name="Text Box 542">
              <a:extLst>
                <a:ext uri="{FF2B5EF4-FFF2-40B4-BE49-F238E27FC236}">
                  <a16:creationId xmlns:a16="http://schemas.microsoft.com/office/drawing/2014/main" id="{8DA6DE2C-AE0D-B7F2-0A89-80B4FB552350}"/>
                </a:ext>
              </a:extLst>
            </p:cNvPr>
            <p:cNvSpPr txBox="1">
              <a:spLocks noChangeArrowheads="1"/>
            </p:cNvSpPr>
            <p:nvPr/>
          </p:nvSpPr>
          <p:spPr bwMode="auto">
            <a:xfrm>
              <a:off x="1622" y="3256"/>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Łódź</a:t>
              </a:r>
            </a:p>
          </p:txBody>
        </p:sp>
        <p:sp>
          <p:nvSpPr>
            <p:cNvPr id="28" name="Text Box 543">
              <a:extLst>
                <a:ext uri="{FF2B5EF4-FFF2-40B4-BE49-F238E27FC236}">
                  <a16:creationId xmlns:a16="http://schemas.microsoft.com/office/drawing/2014/main" id="{836A5B2C-7D4D-8305-E419-3747339F6BDE}"/>
                </a:ext>
              </a:extLst>
            </p:cNvPr>
            <p:cNvSpPr txBox="1">
              <a:spLocks noChangeArrowheads="1"/>
            </p:cNvSpPr>
            <p:nvPr/>
          </p:nvSpPr>
          <p:spPr bwMode="auto">
            <a:xfrm>
              <a:off x="902" y="2824"/>
              <a:ext cx="672" cy="173"/>
            </a:xfrm>
            <a:prstGeom prst="rect">
              <a:avLst/>
            </a:prstGeom>
            <a:noFill/>
            <a:ln w="9525">
              <a:noFill/>
              <a:miter lim="800000"/>
              <a:headEnd/>
              <a:tailEnd/>
            </a:ln>
          </p:spPr>
          <p:txBody>
            <a:bodyPr>
              <a:spAutoFit/>
            </a:bodyPr>
            <a:lstStyle/>
            <a:p>
              <a:pPr algn="ctr" defTabSz="912813">
                <a:spcBef>
                  <a:spcPct val="50000"/>
                </a:spcBef>
              </a:pPr>
              <a:r>
                <a:rPr lang="pl-PL" sz="1200" b="1" dirty="0">
                  <a:solidFill>
                    <a:schemeClr val="bg1"/>
                  </a:solidFill>
                  <a:latin typeface="Arial" charset="0"/>
                </a:rPr>
                <a:t>Poznań</a:t>
              </a:r>
            </a:p>
          </p:txBody>
        </p:sp>
        <p:sp>
          <p:nvSpPr>
            <p:cNvPr id="29" name="Text Box 544">
              <a:extLst>
                <a:ext uri="{FF2B5EF4-FFF2-40B4-BE49-F238E27FC236}">
                  <a16:creationId xmlns:a16="http://schemas.microsoft.com/office/drawing/2014/main" id="{5BDC36A9-5280-3766-BFFB-42198908B814}"/>
                </a:ext>
              </a:extLst>
            </p:cNvPr>
            <p:cNvSpPr txBox="1">
              <a:spLocks noChangeArrowheads="1"/>
            </p:cNvSpPr>
            <p:nvPr/>
          </p:nvSpPr>
          <p:spPr bwMode="auto">
            <a:xfrm>
              <a:off x="1430" y="2651"/>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Toruń</a:t>
              </a:r>
            </a:p>
          </p:txBody>
        </p:sp>
        <p:sp>
          <p:nvSpPr>
            <p:cNvPr id="30" name="Text Box 545">
              <a:extLst>
                <a:ext uri="{FF2B5EF4-FFF2-40B4-BE49-F238E27FC236}">
                  <a16:creationId xmlns:a16="http://schemas.microsoft.com/office/drawing/2014/main" id="{C8570B96-FA21-6B4B-4AF8-9C9C34CA2014}"/>
                </a:ext>
              </a:extLst>
            </p:cNvPr>
            <p:cNvSpPr txBox="1">
              <a:spLocks noChangeArrowheads="1"/>
            </p:cNvSpPr>
            <p:nvPr/>
          </p:nvSpPr>
          <p:spPr bwMode="auto">
            <a:xfrm>
              <a:off x="1430" y="2104"/>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Gdańsk</a:t>
              </a:r>
            </a:p>
          </p:txBody>
        </p:sp>
        <p:sp>
          <p:nvSpPr>
            <p:cNvPr id="31" name="Text Box 546">
              <a:extLst>
                <a:ext uri="{FF2B5EF4-FFF2-40B4-BE49-F238E27FC236}">
                  <a16:creationId xmlns:a16="http://schemas.microsoft.com/office/drawing/2014/main" id="{7583A033-B2DF-7F79-5173-8604F2F38BC6}"/>
                </a:ext>
              </a:extLst>
            </p:cNvPr>
            <p:cNvSpPr txBox="1">
              <a:spLocks noChangeArrowheads="1"/>
            </p:cNvSpPr>
            <p:nvPr/>
          </p:nvSpPr>
          <p:spPr bwMode="auto">
            <a:xfrm>
              <a:off x="470" y="2507"/>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Szczecin</a:t>
              </a:r>
            </a:p>
          </p:txBody>
        </p:sp>
        <p:sp>
          <p:nvSpPr>
            <p:cNvPr id="32" name="Text Box 547">
              <a:extLst>
                <a:ext uri="{FF2B5EF4-FFF2-40B4-BE49-F238E27FC236}">
                  <a16:creationId xmlns:a16="http://schemas.microsoft.com/office/drawing/2014/main" id="{E5B74E42-DB11-1D1F-EAB8-CBA1DFC907A6}"/>
                </a:ext>
              </a:extLst>
            </p:cNvPr>
            <p:cNvSpPr txBox="1">
              <a:spLocks noChangeArrowheads="1"/>
            </p:cNvSpPr>
            <p:nvPr/>
          </p:nvSpPr>
          <p:spPr bwMode="auto">
            <a:xfrm>
              <a:off x="566" y="2987"/>
              <a:ext cx="672" cy="173"/>
            </a:xfrm>
            <a:prstGeom prst="rect">
              <a:avLst/>
            </a:prstGeom>
            <a:noFill/>
            <a:ln w="9525">
              <a:noFill/>
              <a:miter lim="800000"/>
              <a:headEnd/>
              <a:tailEnd/>
            </a:ln>
          </p:spPr>
          <p:txBody>
            <a:bodyPr>
              <a:spAutoFit/>
            </a:bodyPr>
            <a:lstStyle/>
            <a:p>
              <a:pPr algn="ctr" defTabSz="912813">
                <a:spcBef>
                  <a:spcPct val="50000"/>
                </a:spcBef>
              </a:pPr>
              <a:r>
                <a:rPr lang="pl-PL" sz="1200" b="1" dirty="0">
                  <a:solidFill>
                    <a:schemeClr val="bg1"/>
                  </a:solidFill>
                  <a:latin typeface="Arial" charset="0"/>
                </a:rPr>
                <a:t>Słubice</a:t>
              </a:r>
            </a:p>
          </p:txBody>
        </p:sp>
        <p:pic>
          <p:nvPicPr>
            <p:cNvPr id="33" name="Picture 548" descr="logo-małe">
              <a:extLst>
                <a:ext uri="{FF2B5EF4-FFF2-40B4-BE49-F238E27FC236}">
                  <a16:creationId xmlns:a16="http://schemas.microsoft.com/office/drawing/2014/main" id="{D868F3C6-140D-5A9F-432A-43DE35E3CD45}"/>
                </a:ext>
              </a:extLst>
            </p:cNvPr>
            <p:cNvPicPr>
              <a:picLocks noChangeAspect="1" noChangeArrowheads="1"/>
            </p:cNvPicPr>
            <p:nvPr/>
          </p:nvPicPr>
          <p:blipFill>
            <a:blip r:embed="rId4" cstate="print"/>
            <a:srcRect/>
            <a:stretch>
              <a:fillRect/>
            </a:stretch>
          </p:blipFill>
          <p:spPr bwMode="auto">
            <a:xfrm>
              <a:off x="2359" y="2069"/>
              <a:ext cx="144" cy="216"/>
            </a:xfrm>
            <a:prstGeom prst="rect">
              <a:avLst/>
            </a:prstGeom>
            <a:noFill/>
            <a:ln w="9525">
              <a:noFill/>
              <a:miter lim="800000"/>
              <a:headEnd/>
              <a:tailEnd/>
            </a:ln>
          </p:spPr>
        </p:pic>
        <p:sp>
          <p:nvSpPr>
            <p:cNvPr id="34" name="Text Box 550">
              <a:extLst>
                <a:ext uri="{FF2B5EF4-FFF2-40B4-BE49-F238E27FC236}">
                  <a16:creationId xmlns:a16="http://schemas.microsoft.com/office/drawing/2014/main" id="{E6C72C0C-2740-B7B7-12F6-28E71F1363E1}"/>
                </a:ext>
              </a:extLst>
            </p:cNvPr>
            <p:cNvSpPr txBox="1">
              <a:spLocks noChangeArrowheads="1"/>
            </p:cNvSpPr>
            <p:nvPr/>
          </p:nvSpPr>
          <p:spPr bwMode="auto">
            <a:xfrm>
              <a:off x="2110" y="2299"/>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Olsztyn</a:t>
              </a:r>
            </a:p>
          </p:txBody>
        </p:sp>
        <p:pic>
          <p:nvPicPr>
            <p:cNvPr id="35" name="Picture 551" descr="logo-małe">
              <a:extLst>
                <a:ext uri="{FF2B5EF4-FFF2-40B4-BE49-F238E27FC236}">
                  <a16:creationId xmlns:a16="http://schemas.microsoft.com/office/drawing/2014/main" id="{F1AC6634-3627-5815-53DC-F4836F55C829}"/>
                </a:ext>
              </a:extLst>
            </p:cNvPr>
            <p:cNvPicPr>
              <a:picLocks noChangeAspect="1" noChangeArrowheads="1"/>
            </p:cNvPicPr>
            <p:nvPr/>
          </p:nvPicPr>
          <p:blipFill>
            <a:blip r:embed="rId4" cstate="print"/>
            <a:srcRect/>
            <a:stretch>
              <a:fillRect/>
            </a:stretch>
          </p:blipFill>
          <p:spPr bwMode="auto">
            <a:xfrm>
              <a:off x="1602" y="1935"/>
              <a:ext cx="144" cy="216"/>
            </a:xfrm>
            <a:prstGeom prst="rect">
              <a:avLst/>
            </a:prstGeom>
            <a:noFill/>
            <a:ln w="9525">
              <a:noFill/>
              <a:miter lim="800000"/>
              <a:headEnd/>
              <a:tailEnd/>
            </a:ln>
          </p:spPr>
        </p:pic>
        <p:pic>
          <p:nvPicPr>
            <p:cNvPr id="36" name="Picture 552" descr="logo-małe">
              <a:extLst>
                <a:ext uri="{FF2B5EF4-FFF2-40B4-BE49-F238E27FC236}">
                  <a16:creationId xmlns:a16="http://schemas.microsoft.com/office/drawing/2014/main" id="{2494232A-71FE-B360-8FF3-2D135BF4A75B}"/>
                </a:ext>
              </a:extLst>
            </p:cNvPr>
            <p:cNvPicPr>
              <a:picLocks noChangeAspect="1" noChangeArrowheads="1"/>
            </p:cNvPicPr>
            <p:nvPr/>
          </p:nvPicPr>
          <p:blipFill>
            <a:blip r:embed="rId4" cstate="print"/>
            <a:srcRect/>
            <a:stretch>
              <a:fillRect/>
            </a:stretch>
          </p:blipFill>
          <p:spPr bwMode="auto">
            <a:xfrm>
              <a:off x="2600" y="3103"/>
              <a:ext cx="144" cy="216"/>
            </a:xfrm>
            <a:prstGeom prst="rect">
              <a:avLst/>
            </a:prstGeom>
            <a:noFill/>
            <a:ln w="9525">
              <a:noFill/>
              <a:miter lim="800000"/>
              <a:headEnd/>
              <a:tailEnd/>
            </a:ln>
          </p:spPr>
        </p:pic>
        <p:pic>
          <p:nvPicPr>
            <p:cNvPr id="37" name="Picture 553" descr="logo-małe">
              <a:extLst>
                <a:ext uri="{FF2B5EF4-FFF2-40B4-BE49-F238E27FC236}">
                  <a16:creationId xmlns:a16="http://schemas.microsoft.com/office/drawing/2014/main" id="{97934732-B6D1-CB09-F830-BD324945A5FF}"/>
                </a:ext>
              </a:extLst>
            </p:cNvPr>
            <p:cNvPicPr>
              <a:picLocks noChangeAspect="1" noChangeArrowheads="1"/>
            </p:cNvPicPr>
            <p:nvPr/>
          </p:nvPicPr>
          <p:blipFill>
            <a:blip r:embed="rId4" cstate="print"/>
            <a:srcRect/>
            <a:stretch>
              <a:fillRect/>
            </a:stretch>
          </p:blipFill>
          <p:spPr bwMode="auto">
            <a:xfrm>
              <a:off x="2427" y="3103"/>
              <a:ext cx="144" cy="216"/>
            </a:xfrm>
            <a:prstGeom prst="rect">
              <a:avLst/>
            </a:prstGeom>
            <a:noFill/>
            <a:ln w="9525">
              <a:noFill/>
              <a:miter lim="800000"/>
              <a:headEnd/>
              <a:tailEnd/>
            </a:ln>
          </p:spPr>
        </p:pic>
        <p:pic>
          <p:nvPicPr>
            <p:cNvPr id="38" name="Picture 554" descr="logo-małe">
              <a:extLst>
                <a:ext uri="{FF2B5EF4-FFF2-40B4-BE49-F238E27FC236}">
                  <a16:creationId xmlns:a16="http://schemas.microsoft.com/office/drawing/2014/main" id="{147077BC-D10B-BDDA-1C0F-7B2B4CC5A498}"/>
                </a:ext>
              </a:extLst>
            </p:cNvPr>
            <p:cNvPicPr>
              <a:picLocks noChangeAspect="1" noChangeArrowheads="1"/>
            </p:cNvPicPr>
            <p:nvPr/>
          </p:nvPicPr>
          <p:blipFill>
            <a:blip r:embed="rId4" cstate="print"/>
            <a:srcRect/>
            <a:stretch>
              <a:fillRect/>
            </a:stretch>
          </p:blipFill>
          <p:spPr bwMode="auto">
            <a:xfrm>
              <a:off x="2245" y="3103"/>
              <a:ext cx="144" cy="216"/>
            </a:xfrm>
            <a:prstGeom prst="rect">
              <a:avLst/>
            </a:prstGeom>
            <a:noFill/>
            <a:ln w="9525">
              <a:noFill/>
              <a:miter lim="800000"/>
              <a:headEnd/>
              <a:tailEnd/>
            </a:ln>
          </p:spPr>
        </p:pic>
        <p:pic>
          <p:nvPicPr>
            <p:cNvPr id="39" name="Picture 555" descr="logo-małe">
              <a:extLst>
                <a:ext uri="{FF2B5EF4-FFF2-40B4-BE49-F238E27FC236}">
                  <a16:creationId xmlns:a16="http://schemas.microsoft.com/office/drawing/2014/main" id="{D5A42C30-E2C4-8B66-74B6-449A867E9BA0}"/>
                </a:ext>
              </a:extLst>
            </p:cNvPr>
            <p:cNvPicPr>
              <a:picLocks noChangeAspect="1" noChangeArrowheads="1"/>
            </p:cNvPicPr>
            <p:nvPr/>
          </p:nvPicPr>
          <p:blipFill>
            <a:blip r:embed="rId4" cstate="print"/>
            <a:srcRect/>
            <a:stretch>
              <a:fillRect/>
            </a:stretch>
          </p:blipFill>
          <p:spPr bwMode="auto">
            <a:xfrm>
              <a:off x="2154" y="2762"/>
              <a:ext cx="144" cy="216"/>
            </a:xfrm>
            <a:prstGeom prst="rect">
              <a:avLst/>
            </a:prstGeom>
            <a:noFill/>
            <a:ln w="9525">
              <a:noFill/>
              <a:miter lim="800000"/>
              <a:headEnd/>
              <a:tailEnd/>
            </a:ln>
          </p:spPr>
        </p:pic>
        <p:pic>
          <p:nvPicPr>
            <p:cNvPr id="40" name="Picture 556" descr="logo-małe">
              <a:extLst>
                <a:ext uri="{FF2B5EF4-FFF2-40B4-BE49-F238E27FC236}">
                  <a16:creationId xmlns:a16="http://schemas.microsoft.com/office/drawing/2014/main" id="{D59B6887-8DB6-A81D-ADF6-6F56A04D0DC4}"/>
                </a:ext>
              </a:extLst>
            </p:cNvPr>
            <p:cNvPicPr>
              <a:picLocks noChangeAspect="1" noChangeArrowheads="1"/>
            </p:cNvPicPr>
            <p:nvPr/>
          </p:nvPicPr>
          <p:blipFill>
            <a:blip r:embed="rId4" cstate="print"/>
            <a:srcRect/>
            <a:stretch>
              <a:fillRect/>
            </a:stretch>
          </p:blipFill>
          <p:spPr bwMode="auto">
            <a:xfrm>
              <a:off x="2328" y="2762"/>
              <a:ext cx="144" cy="216"/>
            </a:xfrm>
            <a:prstGeom prst="rect">
              <a:avLst/>
            </a:prstGeom>
            <a:noFill/>
            <a:ln w="9525">
              <a:noFill/>
              <a:miter lim="800000"/>
              <a:headEnd/>
              <a:tailEnd/>
            </a:ln>
          </p:spPr>
        </p:pic>
        <p:pic>
          <p:nvPicPr>
            <p:cNvPr id="41" name="Picture 557" descr="logo-małe">
              <a:extLst>
                <a:ext uri="{FF2B5EF4-FFF2-40B4-BE49-F238E27FC236}">
                  <a16:creationId xmlns:a16="http://schemas.microsoft.com/office/drawing/2014/main" id="{A52AE316-D7A7-F9D5-9C00-5210296022B6}"/>
                </a:ext>
              </a:extLst>
            </p:cNvPr>
            <p:cNvPicPr>
              <a:picLocks noChangeAspect="1" noChangeArrowheads="1"/>
            </p:cNvPicPr>
            <p:nvPr/>
          </p:nvPicPr>
          <p:blipFill>
            <a:blip r:embed="rId4" cstate="print"/>
            <a:srcRect/>
            <a:stretch>
              <a:fillRect/>
            </a:stretch>
          </p:blipFill>
          <p:spPr bwMode="auto">
            <a:xfrm>
              <a:off x="2509" y="2762"/>
              <a:ext cx="144" cy="216"/>
            </a:xfrm>
            <a:prstGeom prst="rect">
              <a:avLst/>
            </a:prstGeom>
            <a:noFill/>
            <a:ln w="9525">
              <a:noFill/>
              <a:miter lim="800000"/>
              <a:headEnd/>
              <a:tailEnd/>
            </a:ln>
          </p:spPr>
        </p:pic>
        <p:pic>
          <p:nvPicPr>
            <p:cNvPr id="42" name="Picture 558" descr="logo-małe">
              <a:extLst>
                <a:ext uri="{FF2B5EF4-FFF2-40B4-BE49-F238E27FC236}">
                  <a16:creationId xmlns:a16="http://schemas.microsoft.com/office/drawing/2014/main" id="{398E6385-70BB-3F94-4C04-231519769003}"/>
                </a:ext>
              </a:extLst>
            </p:cNvPr>
            <p:cNvPicPr>
              <a:picLocks noChangeAspect="1" noChangeArrowheads="1"/>
            </p:cNvPicPr>
            <p:nvPr/>
          </p:nvPicPr>
          <p:blipFill>
            <a:blip r:embed="rId4" cstate="print"/>
            <a:srcRect/>
            <a:stretch>
              <a:fillRect/>
            </a:stretch>
          </p:blipFill>
          <p:spPr bwMode="auto">
            <a:xfrm>
              <a:off x="2691" y="2762"/>
              <a:ext cx="144" cy="216"/>
            </a:xfrm>
            <a:prstGeom prst="rect">
              <a:avLst/>
            </a:prstGeom>
            <a:noFill/>
            <a:ln w="9525">
              <a:noFill/>
              <a:miter lim="800000"/>
              <a:headEnd/>
              <a:tailEnd/>
            </a:ln>
          </p:spPr>
        </p:pic>
        <p:pic>
          <p:nvPicPr>
            <p:cNvPr id="44" name="Picture 526" descr="logo-małe">
              <a:extLst>
                <a:ext uri="{FF2B5EF4-FFF2-40B4-BE49-F238E27FC236}">
                  <a16:creationId xmlns:a16="http://schemas.microsoft.com/office/drawing/2014/main" id="{497ECE87-180A-87A6-C7B1-FF08AA49E605}"/>
                </a:ext>
              </a:extLst>
            </p:cNvPr>
            <p:cNvPicPr>
              <a:picLocks noChangeAspect="1" noChangeArrowheads="1"/>
            </p:cNvPicPr>
            <p:nvPr/>
          </p:nvPicPr>
          <p:blipFill>
            <a:blip r:embed="rId4" cstate="print"/>
            <a:srcRect/>
            <a:stretch>
              <a:fillRect/>
            </a:stretch>
          </p:blipFill>
          <p:spPr bwMode="auto">
            <a:xfrm>
              <a:off x="2618" y="3797"/>
              <a:ext cx="144" cy="216"/>
            </a:xfrm>
            <a:prstGeom prst="rect">
              <a:avLst/>
            </a:prstGeom>
            <a:noFill/>
            <a:ln w="9525">
              <a:noFill/>
              <a:miter lim="800000"/>
              <a:headEnd/>
              <a:tailEnd/>
            </a:ln>
          </p:spPr>
        </p:pic>
        <p:pic>
          <p:nvPicPr>
            <p:cNvPr id="45" name="Picture 526" descr="logo-małe">
              <a:extLst>
                <a:ext uri="{FF2B5EF4-FFF2-40B4-BE49-F238E27FC236}">
                  <a16:creationId xmlns:a16="http://schemas.microsoft.com/office/drawing/2014/main" id="{9B010A36-BBFB-4B4E-7B25-5AC93E2CDAF5}"/>
                </a:ext>
              </a:extLst>
            </p:cNvPr>
            <p:cNvPicPr>
              <a:picLocks noChangeAspect="1" noChangeArrowheads="1"/>
            </p:cNvPicPr>
            <p:nvPr/>
          </p:nvPicPr>
          <p:blipFill>
            <a:blip r:embed="rId4" cstate="print"/>
            <a:srcRect/>
            <a:stretch>
              <a:fillRect/>
            </a:stretch>
          </p:blipFill>
          <p:spPr bwMode="auto">
            <a:xfrm>
              <a:off x="2467" y="3789"/>
              <a:ext cx="144" cy="216"/>
            </a:xfrm>
            <a:prstGeom prst="rect">
              <a:avLst/>
            </a:prstGeom>
            <a:noFill/>
            <a:ln w="9525">
              <a:noFill/>
              <a:miter lim="800000"/>
              <a:headEnd/>
              <a:tailEnd/>
            </a:ln>
          </p:spPr>
        </p:pic>
        <p:pic>
          <p:nvPicPr>
            <p:cNvPr id="46" name="Picture 527" descr="logo-małe">
              <a:extLst>
                <a:ext uri="{FF2B5EF4-FFF2-40B4-BE49-F238E27FC236}">
                  <a16:creationId xmlns:a16="http://schemas.microsoft.com/office/drawing/2014/main" id="{DA064C04-A57F-752F-34B5-BEEA5488D4DC}"/>
                </a:ext>
              </a:extLst>
            </p:cNvPr>
            <p:cNvPicPr>
              <a:picLocks noChangeAspect="1" noChangeArrowheads="1"/>
            </p:cNvPicPr>
            <p:nvPr/>
          </p:nvPicPr>
          <p:blipFill>
            <a:blip r:embed="rId4" cstate="print"/>
            <a:srcRect/>
            <a:stretch>
              <a:fillRect/>
            </a:stretch>
          </p:blipFill>
          <p:spPr bwMode="auto">
            <a:xfrm>
              <a:off x="2059" y="3731"/>
              <a:ext cx="144" cy="216"/>
            </a:xfrm>
            <a:prstGeom prst="rect">
              <a:avLst/>
            </a:prstGeom>
            <a:noFill/>
            <a:ln w="9525">
              <a:noFill/>
              <a:miter lim="800000"/>
              <a:headEnd/>
              <a:tailEnd/>
            </a:ln>
          </p:spPr>
        </p:pic>
      </p:grpSp>
      <p:sp>
        <p:nvSpPr>
          <p:cNvPr id="47" name="Rectangle 560">
            <a:extLst>
              <a:ext uri="{FF2B5EF4-FFF2-40B4-BE49-F238E27FC236}">
                <a16:creationId xmlns:a16="http://schemas.microsoft.com/office/drawing/2014/main" id="{8286B10B-9C84-9BE8-1D71-C4C0EA1E251D}"/>
              </a:ext>
            </a:extLst>
          </p:cNvPr>
          <p:cNvSpPr txBox="1">
            <a:spLocks noChangeArrowheads="1"/>
          </p:cNvSpPr>
          <p:nvPr/>
        </p:nvSpPr>
        <p:spPr bwMode="auto">
          <a:xfrm>
            <a:off x="914400" y="773832"/>
            <a:ext cx="80010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lnSpc>
                <a:spcPct val="90000"/>
              </a:lnSpc>
              <a:spcBef>
                <a:spcPct val="0"/>
              </a:spcBef>
              <a:spcAft>
                <a:spcPct val="0"/>
              </a:spcAft>
              <a:defRPr sz="3600" b="1">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Arial" charset="0"/>
              </a:defRPr>
            </a:lvl2pPr>
            <a:lvl3pPr algn="l" rtl="0" eaLnBrk="0" fontAlgn="base" hangingPunct="0">
              <a:lnSpc>
                <a:spcPct val="90000"/>
              </a:lnSpc>
              <a:spcBef>
                <a:spcPct val="0"/>
              </a:spcBef>
              <a:spcAft>
                <a:spcPct val="0"/>
              </a:spcAft>
              <a:defRPr sz="3600" b="1">
                <a:solidFill>
                  <a:schemeClr val="tx2"/>
                </a:solidFill>
                <a:latin typeface="Arial" charset="0"/>
              </a:defRPr>
            </a:lvl3pPr>
            <a:lvl4pPr algn="l" rtl="0" eaLnBrk="0" fontAlgn="base" hangingPunct="0">
              <a:lnSpc>
                <a:spcPct val="90000"/>
              </a:lnSpc>
              <a:spcBef>
                <a:spcPct val="0"/>
              </a:spcBef>
              <a:spcAft>
                <a:spcPct val="0"/>
              </a:spcAft>
              <a:defRPr sz="3600" b="1">
                <a:solidFill>
                  <a:schemeClr val="tx2"/>
                </a:solidFill>
                <a:latin typeface="Arial" charset="0"/>
              </a:defRPr>
            </a:lvl4pPr>
            <a:lvl5pPr algn="l" rtl="0" eaLnBrk="0" fontAlgn="base" hangingPunct="0">
              <a:lnSpc>
                <a:spcPct val="90000"/>
              </a:lnSpc>
              <a:spcBef>
                <a:spcPct val="0"/>
              </a:spcBef>
              <a:spcAft>
                <a:spcPct val="0"/>
              </a:spcAft>
              <a:defRPr sz="3600" b="1">
                <a:solidFill>
                  <a:schemeClr val="tx2"/>
                </a:solidFill>
                <a:latin typeface="Arial" charset="0"/>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a:lstStyle>
          <a:p>
            <a:pPr defTabSz="912813" eaLnBrk="1" hangingPunct="1"/>
            <a:r>
              <a:rPr lang="pl-PL" kern="0" dirty="0"/>
              <a:t>Poradnie w Polsce 2003-2024</a:t>
            </a:r>
          </a:p>
        </p:txBody>
      </p:sp>
      <p:sp useBgFill="1">
        <p:nvSpPr>
          <p:cNvPr id="10" name="Text Box 517">
            <a:extLst>
              <a:ext uri="{FF2B5EF4-FFF2-40B4-BE49-F238E27FC236}">
                <a16:creationId xmlns:a16="http://schemas.microsoft.com/office/drawing/2014/main" id="{93959F39-C00B-E252-B506-B666152F86E9}"/>
              </a:ext>
            </a:extLst>
          </p:cNvPr>
          <p:cNvSpPr txBox="1">
            <a:spLocks noChangeArrowheads="1"/>
          </p:cNvSpPr>
          <p:nvPr/>
        </p:nvSpPr>
        <p:spPr bwMode="auto">
          <a:xfrm>
            <a:off x="5940425" y="4294188"/>
            <a:ext cx="3384550" cy="1292225"/>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sz="2400">
                <a:solidFill>
                  <a:schemeClr val="tx1"/>
                </a:solidFill>
                <a:latin typeface="Times New Roman" pitchFamily="18" charset="0"/>
              </a:defRPr>
            </a:lvl1pPr>
            <a:lvl2pPr marL="742950" indent="-285750" defTabSz="912813" eaLnBrk="0" hangingPunct="0">
              <a:defRPr sz="2400">
                <a:solidFill>
                  <a:schemeClr val="tx1"/>
                </a:solidFill>
                <a:latin typeface="Times New Roman" pitchFamily="18" charset="0"/>
              </a:defRPr>
            </a:lvl2pPr>
            <a:lvl3pPr marL="1143000" indent="-228600" defTabSz="912813" eaLnBrk="0" hangingPunct="0">
              <a:defRPr sz="2400">
                <a:solidFill>
                  <a:schemeClr val="tx1"/>
                </a:solidFill>
                <a:latin typeface="Times New Roman" pitchFamily="18" charset="0"/>
              </a:defRPr>
            </a:lvl3pPr>
            <a:lvl4pPr marL="1600200" indent="-228600" defTabSz="912813" eaLnBrk="0" hangingPunct="0">
              <a:defRPr sz="2400">
                <a:solidFill>
                  <a:schemeClr val="tx1"/>
                </a:solidFill>
                <a:latin typeface="Times New Roman" pitchFamily="18" charset="0"/>
              </a:defRPr>
            </a:lvl4pPr>
            <a:lvl5pPr marL="2057400" indent="-228600" defTabSz="912813" eaLnBrk="0" hangingPunct="0">
              <a:defRPr sz="2400">
                <a:solidFill>
                  <a:schemeClr val="tx1"/>
                </a:solidFill>
                <a:latin typeface="Times New Roman" pitchFamily="18" charset="0"/>
              </a:defRPr>
            </a:lvl5pPr>
            <a:lvl6pPr marL="2514600" indent="-228600" defTabSz="912813" eaLnBrk="0" fontAlgn="base" hangingPunct="0">
              <a:spcBef>
                <a:spcPct val="0"/>
              </a:spcBef>
              <a:spcAft>
                <a:spcPct val="0"/>
              </a:spcAft>
              <a:defRPr sz="2400">
                <a:solidFill>
                  <a:schemeClr val="tx1"/>
                </a:solidFill>
                <a:latin typeface="Times New Roman" pitchFamily="18" charset="0"/>
              </a:defRPr>
            </a:lvl6pPr>
            <a:lvl7pPr marL="2971800" indent="-228600" defTabSz="912813" eaLnBrk="0" fontAlgn="base" hangingPunct="0">
              <a:spcBef>
                <a:spcPct val="0"/>
              </a:spcBef>
              <a:spcAft>
                <a:spcPct val="0"/>
              </a:spcAft>
              <a:defRPr sz="2400">
                <a:solidFill>
                  <a:schemeClr val="tx1"/>
                </a:solidFill>
                <a:latin typeface="Times New Roman" pitchFamily="18" charset="0"/>
              </a:defRPr>
            </a:lvl7pPr>
            <a:lvl8pPr marL="3429000" indent="-228600" defTabSz="912813" eaLnBrk="0" fontAlgn="base" hangingPunct="0">
              <a:spcBef>
                <a:spcPct val="0"/>
              </a:spcBef>
              <a:spcAft>
                <a:spcPct val="0"/>
              </a:spcAft>
              <a:defRPr sz="2400">
                <a:solidFill>
                  <a:schemeClr val="tx1"/>
                </a:solidFill>
                <a:latin typeface="Times New Roman" pitchFamily="18" charset="0"/>
              </a:defRPr>
            </a:lvl8pPr>
            <a:lvl9pPr marL="3886200" indent="-228600" defTabSz="912813"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pl-PL" altLang="pl-PL" dirty="0">
                <a:solidFill>
                  <a:srgbClr val="003366"/>
                </a:solidFill>
                <a:latin typeface="Arial" charset="0"/>
              </a:rPr>
              <a:t>Rok akademicki 2014/2015</a:t>
            </a:r>
          </a:p>
          <a:p>
            <a:pPr eaLnBrk="1" hangingPunct="1">
              <a:spcBef>
                <a:spcPct val="50000"/>
              </a:spcBef>
            </a:pPr>
            <a:r>
              <a:rPr lang="pl-PL" altLang="pl-PL" sz="2000" dirty="0">
                <a:solidFill>
                  <a:srgbClr val="003366"/>
                </a:solidFill>
                <a:latin typeface="Arial" charset="0"/>
              </a:rPr>
              <a:t>25 poradni w 15 miastach</a:t>
            </a:r>
          </a:p>
        </p:txBody>
      </p:sp>
    </p:spTree>
    <p:extLst>
      <p:ext uri="{BB962C8B-B14F-4D97-AF65-F5344CB8AC3E}">
        <p14:creationId xmlns:p14="http://schemas.microsoft.com/office/powerpoint/2010/main" val="456418478"/>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4"/>
          <p:cNvSpPr>
            <a:spLocks noGrp="1" noChangeArrowheads="1"/>
          </p:cNvSpPr>
          <p:nvPr>
            <p:ph type="title"/>
          </p:nvPr>
        </p:nvSpPr>
        <p:spPr>
          <a:noFill/>
        </p:spPr>
        <p:txBody>
          <a:bodyPr/>
          <a:lstStyle/>
          <a:p>
            <a:pPr defTabSz="912813" eaLnBrk="1" hangingPunct="1"/>
            <a:r>
              <a:rPr lang="pl-PL" sz="3200" dirty="0"/>
              <a:t>Problemy i „luki” prawne zaobserwowane przez poradnie 1/3 </a:t>
            </a:r>
          </a:p>
        </p:txBody>
      </p:sp>
      <p:sp>
        <p:nvSpPr>
          <p:cNvPr id="87043" name="Text Box 5"/>
          <p:cNvSpPr txBox="1">
            <a:spLocks noChangeArrowheads="1"/>
          </p:cNvSpPr>
          <p:nvPr/>
        </p:nvSpPr>
        <p:spPr bwMode="auto">
          <a:xfrm>
            <a:off x="755576" y="2358054"/>
            <a:ext cx="8001000" cy="3999749"/>
          </a:xfrm>
          <a:prstGeom prst="rect">
            <a:avLst/>
          </a:prstGeom>
          <a:noFill/>
          <a:ln w="9525">
            <a:noFill/>
            <a:miter lim="800000"/>
            <a:headEnd/>
            <a:tailEnd/>
          </a:ln>
        </p:spPr>
        <p:txBody>
          <a:bodyPr wrap="square">
            <a:spAutoFit/>
          </a:bodyPr>
          <a:lstStyle/>
          <a:p>
            <a:pPr algn="just">
              <a:lnSpc>
                <a:spcPct val="107000"/>
              </a:lnSpc>
              <a:spcBef>
                <a:spcPts val="600"/>
              </a:spcBef>
            </a:pPr>
            <a:r>
              <a:rPr lang="pl-PL" sz="1400" dirty="0">
                <a:effectLst/>
                <a:latin typeface="+mn-lt"/>
                <a:ea typeface="Calibri" panose="020F0502020204030204" pitchFamily="34" charset="0"/>
              </a:rPr>
              <a:t>1) Dostrzegalna jest potrzeba normatywnej regulacji zagadnień dotyczących </a:t>
            </a:r>
            <a:r>
              <a:rPr lang="pl-PL" sz="1400" b="1" dirty="0">
                <a:effectLst/>
                <a:latin typeface="+mn-lt"/>
                <a:ea typeface="Calibri" panose="020F0502020204030204" pitchFamily="34" charset="0"/>
              </a:rPr>
              <a:t>montażu paneli słonecznych na balkonach </a:t>
            </a:r>
            <a:r>
              <a:rPr lang="pl-PL" sz="1400" dirty="0">
                <a:effectLst/>
                <a:latin typeface="+mn-lt"/>
                <a:ea typeface="Calibri" panose="020F0502020204030204" pitchFamily="34" charset="0"/>
              </a:rPr>
              <a:t>(inicjatywy lokalne blokowane są przez wspólnoty mieszkaniowe). </a:t>
            </a:r>
          </a:p>
          <a:p>
            <a:pPr algn="just">
              <a:lnSpc>
                <a:spcPct val="107000"/>
              </a:lnSpc>
              <a:spcBef>
                <a:spcPts val="600"/>
              </a:spcBef>
            </a:pPr>
            <a:r>
              <a:rPr lang="pl-PL" sz="1400" dirty="0">
                <a:latin typeface="+mn-lt"/>
                <a:ea typeface="Calibri" panose="020F0502020204030204" pitchFamily="34" charset="0"/>
              </a:rPr>
              <a:t>2) </a:t>
            </a:r>
            <a:r>
              <a:rPr lang="pl-PL" sz="1400" dirty="0">
                <a:effectLst/>
                <a:latin typeface="+mn-lt"/>
                <a:ea typeface="Calibri" panose="020F0502020204030204" pitchFamily="34" charset="0"/>
              </a:rPr>
              <a:t>Pod rozwagę należy wziąć także uregulowanie zagadnienia </a:t>
            </a:r>
            <a:r>
              <a:rPr lang="pl-PL" sz="1400" b="1" dirty="0">
                <a:effectLst/>
                <a:latin typeface="+mn-lt"/>
                <a:ea typeface="Calibri" panose="020F0502020204030204" pitchFamily="34" charset="0"/>
              </a:rPr>
              <a:t>umów w modelu ISA</a:t>
            </a:r>
            <a:r>
              <a:rPr lang="pl-PL" sz="1400" dirty="0">
                <a:effectLst/>
                <a:latin typeface="+mn-lt"/>
                <a:ea typeface="Calibri" panose="020F0502020204030204" pitchFamily="34" charset="0"/>
              </a:rPr>
              <a:t> (</a:t>
            </a:r>
            <a:r>
              <a:rPr lang="pl-PL" sz="1400" dirty="0" err="1">
                <a:effectLst/>
                <a:latin typeface="+mn-lt"/>
                <a:ea typeface="Calibri" panose="020F0502020204030204" pitchFamily="34" charset="0"/>
              </a:rPr>
              <a:t>Income</a:t>
            </a:r>
            <a:r>
              <a:rPr lang="pl-PL" sz="1400" dirty="0">
                <a:effectLst/>
                <a:latin typeface="+mn-lt"/>
                <a:ea typeface="Calibri" panose="020F0502020204030204" pitchFamily="34" charset="0"/>
              </a:rPr>
              <a:t> </a:t>
            </a:r>
            <a:r>
              <a:rPr lang="pl-PL" sz="1400" dirty="0" err="1">
                <a:effectLst/>
                <a:latin typeface="+mn-lt"/>
                <a:ea typeface="Calibri" panose="020F0502020204030204" pitchFamily="34" charset="0"/>
              </a:rPr>
              <a:t>Share</a:t>
            </a:r>
            <a:r>
              <a:rPr lang="pl-PL" sz="1400" dirty="0">
                <a:effectLst/>
                <a:latin typeface="+mn-lt"/>
                <a:ea typeface="Calibri" panose="020F0502020204030204" pitchFamily="34" charset="0"/>
              </a:rPr>
              <a:t> Agreement) – sytuacji, kiedy szkolony nie płaci opłaty za szkolenie wprost, lecz koszt ma być potrącany z wynagrodzenia w przyszłości. </a:t>
            </a:r>
          </a:p>
          <a:p>
            <a:pPr algn="just">
              <a:lnSpc>
                <a:spcPct val="107000"/>
              </a:lnSpc>
              <a:spcBef>
                <a:spcPts val="600"/>
              </a:spcBef>
            </a:pPr>
            <a:r>
              <a:rPr lang="pl-PL" sz="1400" dirty="0">
                <a:effectLst/>
                <a:latin typeface="+mn-lt"/>
                <a:ea typeface="Calibri" panose="020F0502020204030204" pitchFamily="34" charset="0"/>
              </a:rPr>
              <a:t>3) W związku z nowelizacją prawa karnego, która weszła w życie 1 października 2023 r. doszło do powstania luki w związku z </a:t>
            </a:r>
            <a:r>
              <a:rPr lang="pl-PL" sz="1400" b="1" dirty="0">
                <a:effectLst/>
                <a:latin typeface="+mn-lt"/>
                <a:ea typeface="Calibri" panose="020F0502020204030204" pitchFamily="34" charset="0"/>
              </a:rPr>
              <a:t>konstrukcją kary łącznej</a:t>
            </a:r>
            <a:r>
              <a:rPr lang="pl-PL" sz="1400" dirty="0">
                <a:effectLst/>
                <a:latin typeface="+mn-lt"/>
                <a:ea typeface="Calibri" panose="020F0502020204030204" pitchFamily="34" charset="0"/>
              </a:rPr>
              <a:t>. Klient jednej z Poradni zwrócił uwagę, że w skład jego kary łącznej wchodzą kary za kradzieże, które wartością nie przekroczyły 800 zł (nowe przepisy podniosły próg </a:t>
            </a:r>
            <a:r>
              <a:rPr lang="pl-PL" sz="1400" dirty="0" err="1">
                <a:effectLst/>
                <a:latin typeface="+mn-lt"/>
                <a:ea typeface="Calibri" panose="020F0502020204030204" pitchFamily="34" charset="0"/>
              </a:rPr>
              <a:t>kontrawencjonalizacji</a:t>
            </a:r>
            <a:r>
              <a:rPr lang="pl-PL" sz="1400" dirty="0">
                <a:effectLst/>
                <a:latin typeface="+mn-lt"/>
                <a:ea typeface="Calibri" panose="020F0502020204030204" pitchFamily="34" charset="0"/>
              </a:rPr>
              <a:t> do 800 zł a w momencie popełnienia przez Klienta czynów zabronionych oraz skazania go próg ten wynosił 500 zł). Z analizy orzeczeń dotyczących sprawy wynikało, że jeden z czynów wchodzących w skład ciągu przestępstw nadaje się do </a:t>
            </a:r>
            <a:r>
              <a:rPr lang="pl-PL" sz="1400" dirty="0" err="1">
                <a:effectLst/>
                <a:latin typeface="+mn-lt"/>
                <a:ea typeface="Calibri" panose="020F0502020204030204" pitchFamily="34" charset="0"/>
              </a:rPr>
              <a:t>kontrawencjonalziacji</a:t>
            </a:r>
            <a:r>
              <a:rPr lang="pl-PL" sz="1400" dirty="0">
                <a:effectLst/>
                <a:latin typeface="+mn-lt"/>
                <a:ea typeface="Calibri" panose="020F0502020204030204" pitchFamily="34" charset="0"/>
              </a:rPr>
              <a:t>, gdyż była to zwykła kradzież popełniona w recydywie, która swoją wartością nie przekraczała nowego progu. </a:t>
            </a:r>
          </a:p>
          <a:p>
            <a:pPr algn="just">
              <a:lnSpc>
                <a:spcPct val="107000"/>
              </a:lnSpc>
              <a:spcBef>
                <a:spcPts val="600"/>
              </a:spcBef>
            </a:pPr>
            <a:r>
              <a:rPr lang="pl-PL" sz="1400" dirty="0">
                <a:effectLst/>
                <a:latin typeface="+mn-lt"/>
                <a:ea typeface="Calibri" panose="020F0502020204030204" pitchFamily="34" charset="0"/>
              </a:rPr>
              <a:t>W ocenie Poradni brakuje przepisu, który regulowałby ten problem w ustawie. Lukę prawną można rozwiązać stosując analogiczne przepisy dotyczące kary łącznej. Konieczne jest więc rozważenie stosowania przez analogię art. 2a § 4 KW. </a:t>
            </a:r>
            <a:endParaRPr lang="pl-PL" sz="1400" dirty="0">
              <a:latin typeface="+mn-lt"/>
              <a:ea typeface="Calibri" panose="020F0502020204030204" pitchFamily="34" charset="0"/>
            </a:endParaRPr>
          </a:p>
        </p:txBody>
      </p:sp>
    </p:spTree>
    <p:extLst>
      <p:ext uri="{BB962C8B-B14F-4D97-AF65-F5344CB8AC3E}">
        <p14:creationId xmlns:p14="http://schemas.microsoft.com/office/powerpoint/2010/main" val="2760032956"/>
      </p:ext>
    </p:extLst>
  </p:cSld>
  <p:clrMapOvr>
    <a:masterClrMapping/>
  </p:clrMapOvr>
  <p:transition/>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1191B8-4E7E-B5C4-1B07-885EBAEF7B22}"/>
            </a:ext>
          </a:extLst>
        </p:cNvPr>
        <p:cNvGrpSpPr/>
        <p:nvPr/>
      </p:nvGrpSpPr>
      <p:grpSpPr>
        <a:xfrm>
          <a:off x="0" y="0"/>
          <a:ext cx="0" cy="0"/>
          <a:chOff x="0" y="0"/>
          <a:chExt cx="0" cy="0"/>
        </a:xfrm>
      </p:grpSpPr>
      <p:sp>
        <p:nvSpPr>
          <p:cNvPr id="87042" name="Rectangle 4">
            <a:extLst>
              <a:ext uri="{FF2B5EF4-FFF2-40B4-BE49-F238E27FC236}">
                <a16:creationId xmlns:a16="http://schemas.microsoft.com/office/drawing/2014/main" id="{F1CCB51B-46E3-4BAB-8C90-89774E0B3946}"/>
              </a:ext>
            </a:extLst>
          </p:cNvPr>
          <p:cNvSpPr>
            <a:spLocks noGrp="1" noChangeArrowheads="1"/>
          </p:cNvSpPr>
          <p:nvPr>
            <p:ph type="title"/>
          </p:nvPr>
        </p:nvSpPr>
        <p:spPr>
          <a:noFill/>
        </p:spPr>
        <p:txBody>
          <a:bodyPr/>
          <a:lstStyle/>
          <a:p>
            <a:pPr defTabSz="912813" eaLnBrk="1" hangingPunct="1"/>
            <a:r>
              <a:rPr lang="pl-PL" sz="3200" dirty="0"/>
              <a:t>Problemy i „luki” prawne zaobserwowane przez poradnie 2/3 </a:t>
            </a:r>
          </a:p>
        </p:txBody>
      </p:sp>
      <p:sp>
        <p:nvSpPr>
          <p:cNvPr id="87043" name="Text Box 5">
            <a:extLst>
              <a:ext uri="{FF2B5EF4-FFF2-40B4-BE49-F238E27FC236}">
                <a16:creationId xmlns:a16="http://schemas.microsoft.com/office/drawing/2014/main" id="{7F724ECF-6766-AAE3-53DC-7943A7F63948}"/>
              </a:ext>
            </a:extLst>
          </p:cNvPr>
          <p:cNvSpPr txBox="1">
            <a:spLocks noChangeArrowheads="1"/>
          </p:cNvSpPr>
          <p:nvPr/>
        </p:nvSpPr>
        <p:spPr bwMode="auto">
          <a:xfrm>
            <a:off x="755576" y="2358054"/>
            <a:ext cx="8001000" cy="4225131"/>
          </a:xfrm>
          <a:prstGeom prst="rect">
            <a:avLst/>
          </a:prstGeom>
          <a:noFill/>
          <a:ln w="9525">
            <a:noFill/>
            <a:miter lim="800000"/>
            <a:headEnd/>
            <a:tailEnd/>
          </a:ln>
        </p:spPr>
        <p:txBody>
          <a:bodyPr wrap="square">
            <a:spAutoFit/>
          </a:bodyPr>
          <a:lstStyle/>
          <a:p>
            <a:pPr algn="just">
              <a:lnSpc>
                <a:spcPct val="107000"/>
              </a:lnSpc>
              <a:spcBef>
                <a:spcPts val="600"/>
              </a:spcBef>
            </a:pPr>
            <a:r>
              <a:rPr lang="pl-PL" sz="1400" dirty="0">
                <a:latin typeface="+mn-lt"/>
                <a:ea typeface="Calibri" panose="020F0502020204030204" pitchFamily="34" charset="0"/>
              </a:rPr>
              <a:t>4) Zgodnie z art. 108 ustawy o cudzoziemcach cudzoziemiec ubiegający się o zezwolenie na pobyt czasowy w Polsce składa odpowiedni wniosek z załącznikami do wojewody. Ten ostatni umieszcza w dokumencie podróży (paszporcie) </a:t>
            </a:r>
            <a:r>
              <a:rPr lang="pl-PL" sz="1400" b="1" dirty="0">
                <a:latin typeface="+mn-lt"/>
                <a:ea typeface="Calibri" panose="020F0502020204030204" pitchFamily="34" charset="0"/>
              </a:rPr>
              <a:t>odcisk stempla potwierdzającego złożenie tego wniosku</a:t>
            </a:r>
            <a:r>
              <a:rPr lang="pl-PL" sz="1400" dirty="0">
                <a:latin typeface="+mn-lt"/>
                <a:ea typeface="Calibri" panose="020F0502020204030204" pitchFamily="34" charset="0"/>
              </a:rPr>
              <a:t>. Odcisk ten jest jedynym potwierdzeniem legalności pobytu cudzoziemca na terytorium RP. </a:t>
            </a:r>
          </a:p>
          <a:p>
            <a:pPr algn="just">
              <a:lnSpc>
                <a:spcPct val="107000"/>
              </a:lnSpc>
              <a:spcBef>
                <a:spcPts val="600"/>
              </a:spcBef>
            </a:pPr>
            <a:r>
              <a:rPr lang="pl-PL" sz="1400" dirty="0">
                <a:latin typeface="+mn-lt"/>
                <a:ea typeface="Calibri" panose="020F0502020204030204" pitchFamily="34" charset="0"/>
              </a:rPr>
              <a:t>Jednocześnie w przypadku składania takich samych wniosków, ale drogą pocztową uzyskanie ww. stempla jest niemożliwe (bo nie ma np. możliwości złożenia odcisków palców, czego brak jest uznawane za brak formalny). Równocześnie z informacji uzyskanych przez jedną z Poradni od kilku urzędów wojewódzkich wynika, że czas oczekiwania na wezwanie do uzupełnienia braków formalnych w takim przypadku wynosi od 3-4 miesięcy do nawet roku. W tym czasie pobyt cudzoziemca jest nieuregulowany.</a:t>
            </a:r>
          </a:p>
          <a:p>
            <a:pPr algn="just">
              <a:lnSpc>
                <a:spcPct val="107000"/>
              </a:lnSpc>
              <a:spcBef>
                <a:spcPts val="600"/>
              </a:spcBef>
            </a:pPr>
            <a:r>
              <a:rPr lang="pl-PL" sz="1400" dirty="0">
                <a:latin typeface="+mn-lt"/>
                <a:ea typeface="Calibri" panose="020F0502020204030204" pitchFamily="34" charset="0"/>
              </a:rPr>
              <a:t>W powyższym przypadku, jaki dotknął Klienta Poradni, który złożył ww. wniosek za pośrednictwem poczty, po wygaśnięciu dotychczasowej wizy, pozostawał on na terytorium RP przez ponad pół roku bez jakiegokolwiek dokumentu potwierdzającego legalność pobytu. Klient nie miał możliwości potwierdzenia legalności pobytu, choć zgodnie z prawem złożył wniosek w terminie i pozostawał w Polsce legalnie. </a:t>
            </a:r>
          </a:p>
          <a:p>
            <a:pPr algn="just">
              <a:lnSpc>
                <a:spcPct val="107000"/>
              </a:lnSpc>
              <a:spcBef>
                <a:spcPts val="600"/>
              </a:spcBef>
            </a:pPr>
            <a:r>
              <a:rPr lang="pl-PL" sz="1400" dirty="0">
                <a:latin typeface="+mn-lt"/>
                <a:ea typeface="Calibri" panose="020F0502020204030204" pitchFamily="34" charset="0"/>
              </a:rPr>
              <a:t>Należałoby rozważyć, czy tego rodzaju wnioski należałoby składać jedynie osobiście w urzędzie wojewódzkim, aby zagwarantować pełną ochronę praw wnioskodawców. </a:t>
            </a:r>
            <a:endParaRPr lang="pl-PL" sz="1400" dirty="0">
              <a:latin typeface="+mn-lt"/>
            </a:endParaRPr>
          </a:p>
        </p:txBody>
      </p:sp>
    </p:spTree>
    <p:extLst>
      <p:ext uri="{BB962C8B-B14F-4D97-AF65-F5344CB8AC3E}">
        <p14:creationId xmlns:p14="http://schemas.microsoft.com/office/powerpoint/2010/main" val="2228740918"/>
      </p:ext>
    </p:extLst>
  </p:cSld>
  <p:clrMapOvr>
    <a:masterClrMapping/>
  </p:clrMapOvr>
  <p:transition/>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25A6BF-347E-5E8B-303C-9661D43B0DF8}"/>
            </a:ext>
          </a:extLst>
        </p:cNvPr>
        <p:cNvGrpSpPr/>
        <p:nvPr/>
      </p:nvGrpSpPr>
      <p:grpSpPr>
        <a:xfrm>
          <a:off x="0" y="0"/>
          <a:ext cx="0" cy="0"/>
          <a:chOff x="0" y="0"/>
          <a:chExt cx="0" cy="0"/>
        </a:xfrm>
      </p:grpSpPr>
      <p:sp>
        <p:nvSpPr>
          <p:cNvPr id="87042" name="Rectangle 4">
            <a:extLst>
              <a:ext uri="{FF2B5EF4-FFF2-40B4-BE49-F238E27FC236}">
                <a16:creationId xmlns:a16="http://schemas.microsoft.com/office/drawing/2014/main" id="{858DBE19-3B27-DB89-98E3-9DCCB2A6834D}"/>
              </a:ext>
            </a:extLst>
          </p:cNvPr>
          <p:cNvSpPr>
            <a:spLocks noGrp="1" noChangeArrowheads="1"/>
          </p:cNvSpPr>
          <p:nvPr>
            <p:ph type="title"/>
          </p:nvPr>
        </p:nvSpPr>
        <p:spPr>
          <a:noFill/>
        </p:spPr>
        <p:txBody>
          <a:bodyPr/>
          <a:lstStyle/>
          <a:p>
            <a:pPr defTabSz="912813" eaLnBrk="1" hangingPunct="1"/>
            <a:r>
              <a:rPr lang="pl-PL" sz="3200" dirty="0"/>
              <a:t>Problemy i „luki” prawne zaobserwowane przez poradnie 3/3 </a:t>
            </a:r>
          </a:p>
        </p:txBody>
      </p:sp>
      <p:sp>
        <p:nvSpPr>
          <p:cNvPr id="87043" name="Text Box 5">
            <a:extLst>
              <a:ext uri="{FF2B5EF4-FFF2-40B4-BE49-F238E27FC236}">
                <a16:creationId xmlns:a16="http://schemas.microsoft.com/office/drawing/2014/main" id="{B0F6ED2C-D8AA-A68C-310C-FEFB5F035C86}"/>
              </a:ext>
            </a:extLst>
          </p:cNvPr>
          <p:cNvSpPr txBox="1">
            <a:spLocks noChangeArrowheads="1"/>
          </p:cNvSpPr>
          <p:nvPr/>
        </p:nvSpPr>
        <p:spPr bwMode="auto">
          <a:xfrm>
            <a:off x="755576" y="3068960"/>
            <a:ext cx="8001000" cy="2613216"/>
          </a:xfrm>
          <a:prstGeom prst="rect">
            <a:avLst/>
          </a:prstGeom>
          <a:noFill/>
          <a:ln w="9525">
            <a:noFill/>
            <a:miter lim="800000"/>
            <a:headEnd/>
            <a:tailEnd/>
          </a:ln>
        </p:spPr>
        <p:txBody>
          <a:bodyPr wrap="square">
            <a:spAutoFit/>
          </a:bodyPr>
          <a:lstStyle/>
          <a:p>
            <a:pPr algn="just">
              <a:lnSpc>
                <a:spcPct val="107000"/>
              </a:lnSpc>
              <a:spcBef>
                <a:spcPts val="600"/>
              </a:spcBef>
            </a:pPr>
            <a:r>
              <a:rPr lang="pl-PL" sz="1400" dirty="0">
                <a:effectLst/>
                <a:latin typeface="+mn-lt"/>
                <a:ea typeface="Calibri" panose="020F0502020204030204" pitchFamily="34" charset="0"/>
              </a:rPr>
              <a:t>5) Klient Poradni został skazany na </a:t>
            </a:r>
            <a:r>
              <a:rPr lang="pl-PL" sz="1400" b="1" dirty="0">
                <a:effectLst/>
                <a:latin typeface="+mn-lt"/>
                <a:ea typeface="Calibri" panose="020F0502020204030204" pitchFamily="34" charset="0"/>
              </a:rPr>
              <a:t>karę dożywotniego pozbawienia wolności</a:t>
            </a:r>
            <a:r>
              <a:rPr lang="pl-PL" sz="1400" dirty="0">
                <a:effectLst/>
                <a:latin typeface="+mn-lt"/>
                <a:ea typeface="Calibri" panose="020F0502020204030204" pitchFamily="34" charset="0"/>
              </a:rPr>
              <a:t>. W momencie skazania art. 78 § 3 KK w zakresie terminu ubiegania się o warunkowe przedterminowe zwolnienie przewidywał, iż skazany na taką karę może ubiegać się o WPZ </a:t>
            </a:r>
            <a:r>
              <a:rPr lang="pl-PL" sz="1400" b="1" dirty="0">
                <a:effectLst/>
                <a:latin typeface="+mn-lt"/>
                <a:ea typeface="Calibri" panose="020F0502020204030204" pitchFamily="34" charset="0"/>
              </a:rPr>
              <a:t>po odbyciu 25 lat kary</a:t>
            </a:r>
            <a:r>
              <a:rPr lang="pl-PL" sz="1400" dirty="0">
                <a:effectLst/>
                <a:latin typeface="+mn-lt"/>
                <a:ea typeface="Calibri" panose="020F0502020204030204" pitchFamily="34" charset="0"/>
              </a:rPr>
              <a:t>. W 2023 r. wspomniany wyżej przepis uległ nowelizacji poprzez </a:t>
            </a:r>
            <a:r>
              <a:rPr lang="pl-PL" sz="1400" b="1" dirty="0">
                <a:effectLst/>
                <a:latin typeface="+mn-lt"/>
                <a:ea typeface="Calibri" panose="020F0502020204030204" pitchFamily="34" charset="0"/>
              </a:rPr>
              <a:t>wydłużenie terminu do lat 30</a:t>
            </a:r>
            <a:r>
              <a:rPr lang="pl-PL" sz="1400" dirty="0">
                <a:effectLst/>
                <a:latin typeface="+mn-lt"/>
                <a:ea typeface="Calibri" panose="020F0502020204030204" pitchFamily="34" charset="0"/>
              </a:rPr>
              <a:t>.</a:t>
            </a:r>
          </a:p>
          <a:p>
            <a:pPr algn="just">
              <a:lnSpc>
                <a:spcPct val="107000"/>
              </a:lnSpc>
              <a:spcBef>
                <a:spcPts val="600"/>
              </a:spcBef>
            </a:pPr>
            <a:r>
              <a:rPr lang="pl-PL" sz="1400" dirty="0">
                <a:effectLst/>
                <a:latin typeface="+mn-lt"/>
                <a:ea typeface="Calibri" panose="020F0502020204030204" pitchFamily="34" charset="0"/>
              </a:rPr>
              <a:t>Wydaje się, iż powinny istnieć przepisy intertemporalne regulujące sytuację osób skazanych przed datą wejścia w życie nowelizacji. W momencie bowiem wydania wyroku skazany mógł oczekiwać, że uzyska warunkowe przedterminowe zwolnienie po odbyciu 25 lat kary. Wydłużenie terminu o pięć lat, z perspektywy osadzonego, stanowić może dodatkową nieuzasadnioną dolegliwość. </a:t>
            </a:r>
          </a:p>
          <a:p>
            <a:pPr marL="342900" indent="-342900" algn="just">
              <a:lnSpc>
                <a:spcPct val="107000"/>
              </a:lnSpc>
              <a:spcBef>
                <a:spcPts val="600"/>
              </a:spcBef>
              <a:buFont typeface="Wingdings" panose="05000000000000000000" pitchFamily="2" charset="2"/>
              <a:buChar char="§"/>
            </a:pPr>
            <a:endParaRPr lang="pl-PL" sz="1400" dirty="0">
              <a:effectLst/>
              <a:latin typeface="+mn-lt"/>
              <a:ea typeface="Calibri" panose="020F0502020204030204" pitchFamily="34" charset="0"/>
            </a:endParaRPr>
          </a:p>
          <a:p>
            <a:pPr marL="171450" indent="-171450">
              <a:spcBef>
                <a:spcPts val="600"/>
              </a:spcBef>
              <a:buFont typeface="Wingdings" panose="05000000000000000000" pitchFamily="2" charset="2"/>
              <a:buChar char="§"/>
            </a:pPr>
            <a:endParaRPr lang="pl-PL" sz="1400" dirty="0">
              <a:latin typeface="+mn-lt"/>
            </a:endParaRPr>
          </a:p>
        </p:txBody>
      </p:sp>
    </p:spTree>
    <p:extLst>
      <p:ext uri="{BB962C8B-B14F-4D97-AF65-F5344CB8AC3E}">
        <p14:creationId xmlns:p14="http://schemas.microsoft.com/office/powerpoint/2010/main" val="3144754769"/>
      </p:ext>
    </p:extLst>
  </p:cSld>
  <p:clrMapOvr>
    <a:masterClrMapping/>
  </p:clrMapOvr>
  <p:transition/>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4"/>
          <p:cNvSpPr>
            <a:spLocks noGrp="1" noChangeArrowheads="1"/>
          </p:cNvSpPr>
          <p:nvPr>
            <p:ph type="title"/>
          </p:nvPr>
        </p:nvSpPr>
        <p:spPr>
          <a:noFill/>
        </p:spPr>
        <p:txBody>
          <a:bodyPr/>
          <a:lstStyle/>
          <a:p>
            <a:pPr defTabSz="912813" eaLnBrk="1" hangingPunct="1"/>
            <a:r>
              <a:rPr lang="pl-PL" sz="3200" dirty="0"/>
              <a:t>Czego najbardziej poradnia potrzebuje w najbliższym czasie, aby się rozwijać?</a:t>
            </a:r>
          </a:p>
        </p:txBody>
      </p:sp>
      <p:sp>
        <p:nvSpPr>
          <p:cNvPr id="87043" name="Text Box 5"/>
          <p:cNvSpPr txBox="1">
            <a:spLocks noChangeArrowheads="1"/>
          </p:cNvSpPr>
          <p:nvPr/>
        </p:nvSpPr>
        <p:spPr bwMode="auto">
          <a:xfrm>
            <a:off x="755576" y="2276872"/>
            <a:ext cx="8388424" cy="4508927"/>
          </a:xfrm>
          <a:prstGeom prst="rect">
            <a:avLst/>
          </a:prstGeom>
          <a:noFill/>
          <a:ln w="9525">
            <a:noFill/>
            <a:miter lim="800000"/>
            <a:headEnd/>
            <a:tailEnd/>
          </a:ln>
        </p:spPr>
        <p:txBody>
          <a:bodyPr wrap="square">
            <a:spAutoFit/>
          </a:bodyPr>
          <a:lstStyle/>
          <a:p>
            <a:pPr marL="455613" indent="-455613" defTabSz="912813">
              <a:lnSpc>
                <a:spcPct val="120000"/>
              </a:lnSpc>
              <a:spcBef>
                <a:spcPct val="25000"/>
              </a:spcBef>
            </a:pPr>
            <a:r>
              <a:rPr lang="pl-PL" sz="1400" b="1" dirty="0">
                <a:latin typeface="Arial" charset="0"/>
              </a:rPr>
              <a:t>Dofinansowania organizacji projektów i udziału w nich </a:t>
            </a:r>
            <a:r>
              <a:rPr lang="pl-PL" sz="1400" dirty="0">
                <a:latin typeface="Arial" charset="0"/>
              </a:rPr>
              <a:t>(konferencje, szkolenia, konkursy, krajowe i zagraniczne wizyty studyjne), prowadzenia bieżącej działalności (wyjazdy do zakładów karnych i aresztów śledczych, sądów, prokuratur w celu prowadzenia spraw klientów) – </a:t>
            </a:r>
            <a:r>
              <a:rPr lang="pl-PL" sz="1400" b="1" dirty="0">
                <a:latin typeface="Arial" charset="0"/>
              </a:rPr>
              <a:t>10 wskazań</a:t>
            </a:r>
          </a:p>
          <a:p>
            <a:pPr marL="455613" indent="-455613" defTabSz="912813">
              <a:lnSpc>
                <a:spcPct val="120000"/>
              </a:lnSpc>
              <a:spcBef>
                <a:spcPct val="25000"/>
              </a:spcBef>
            </a:pPr>
            <a:r>
              <a:rPr lang="pl-PL" sz="1400" b="1" dirty="0">
                <a:latin typeface="Arial" charset="0"/>
              </a:rPr>
              <a:t>Szkoleń i praktyk </a:t>
            </a:r>
            <a:r>
              <a:rPr lang="pl-PL" sz="1400" dirty="0">
                <a:latin typeface="Arial" charset="0"/>
              </a:rPr>
              <a:t>dla studentów, dotyczących pracy z klientem, w tym umiejętności miękkich, aktualizacja wiedzy z zakresu ochrony danych osobowych, języków obcych (w tym prawniczych), szkolenia z prawnikami-praktykami z urzędów, MOPS, pracownikami socjalnymi, kuratorami – </a:t>
            </a:r>
            <a:r>
              <a:rPr lang="pl-PL" sz="1400" b="1" dirty="0">
                <a:latin typeface="Arial" charset="0"/>
              </a:rPr>
              <a:t>9</a:t>
            </a:r>
          </a:p>
          <a:p>
            <a:pPr marL="455613" indent="-455613" defTabSz="912813">
              <a:lnSpc>
                <a:spcPct val="120000"/>
              </a:lnSpc>
              <a:spcBef>
                <a:spcPct val="25000"/>
              </a:spcBef>
            </a:pPr>
            <a:r>
              <a:rPr lang="pl-PL" sz="1400" b="1" dirty="0">
                <a:latin typeface="Arial" charset="0"/>
              </a:rPr>
              <a:t>Środków finansowych </a:t>
            </a:r>
            <a:r>
              <a:rPr lang="pl-PL" sz="1400" dirty="0">
                <a:latin typeface="Arial" charset="0"/>
              </a:rPr>
              <a:t>służących ułatwieniu studentom pracy (w tym nowe lokale lub remont istniejących), na zakup sprzętu technicznego (komputery, drukarki) a także oprogramowania (np. aplikacje do zarządzania kliniką, bazy wzorów pism dla studentów) – </a:t>
            </a:r>
            <a:r>
              <a:rPr lang="pl-PL" sz="1400" b="1" dirty="0">
                <a:latin typeface="Arial" charset="0"/>
              </a:rPr>
              <a:t>7</a:t>
            </a:r>
          </a:p>
          <a:p>
            <a:pPr marL="455613" indent="-455613" defTabSz="912813">
              <a:lnSpc>
                <a:spcPct val="120000"/>
              </a:lnSpc>
              <a:spcBef>
                <a:spcPct val="25000"/>
              </a:spcBef>
            </a:pPr>
            <a:r>
              <a:rPr lang="pl-PL" sz="1400" b="1" dirty="0">
                <a:latin typeface="Arial" charset="0"/>
              </a:rPr>
              <a:t>Literatury fachowej</a:t>
            </a:r>
            <a:r>
              <a:rPr lang="pl-PL" sz="1400" dirty="0">
                <a:latin typeface="Arial" charset="0"/>
              </a:rPr>
              <a:t>, a w tym w szczególności: zbiorów ustaw, komentarzy, wzorów pism, podręczników, elektronicznych zbiorów przepisów oraz ich aktualizacja – </a:t>
            </a:r>
            <a:r>
              <a:rPr lang="pl-PL" sz="1400" b="1" dirty="0">
                <a:latin typeface="Arial" charset="0"/>
              </a:rPr>
              <a:t>5</a:t>
            </a:r>
          </a:p>
          <a:p>
            <a:pPr marL="455613" indent="-455613" defTabSz="912813">
              <a:lnSpc>
                <a:spcPct val="120000"/>
              </a:lnSpc>
              <a:spcBef>
                <a:spcPct val="25000"/>
              </a:spcBef>
            </a:pPr>
            <a:r>
              <a:rPr lang="pl-PL" sz="1400" b="1" dirty="0">
                <a:latin typeface="Arial" charset="0"/>
              </a:rPr>
              <a:t>Wsparcia </a:t>
            </a:r>
            <a:r>
              <a:rPr lang="pl-PL" sz="1400" dirty="0">
                <a:latin typeface="Arial" charset="0"/>
              </a:rPr>
              <a:t>ze strony uczelni i środowiska prawniczego – m.in. dłuższe godziny dydaktyczne, łatwiejsze wchodzenie w praktykę prawniczą w kancelariach po wolontariacie w poradniach – </a:t>
            </a:r>
            <a:r>
              <a:rPr lang="pl-PL" sz="1400" b="1" dirty="0">
                <a:latin typeface="Arial" charset="0"/>
              </a:rPr>
              <a:t>4</a:t>
            </a:r>
          </a:p>
          <a:p>
            <a:pPr marL="455613" indent="-455613" defTabSz="912813">
              <a:lnSpc>
                <a:spcPct val="120000"/>
              </a:lnSpc>
              <a:spcBef>
                <a:spcPct val="25000"/>
              </a:spcBef>
            </a:pPr>
            <a:r>
              <a:rPr lang="pl-PL" sz="1400" b="1" dirty="0">
                <a:latin typeface="Arial" charset="0"/>
              </a:rPr>
              <a:t>Rozgłosu</a:t>
            </a:r>
            <a:r>
              <a:rPr lang="pl-PL" sz="1400" dirty="0">
                <a:latin typeface="Arial" charset="0"/>
              </a:rPr>
              <a:t>, materiałów promujących, reklamujących funkcjonowanie poradni, wsparcia w rekrutacji nowych członków poradni – </a:t>
            </a:r>
            <a:r>
              <a:rPr lang="pl-PL" sz="1400" b="1" dirty="0">
                <a:latin typeface="Arial" charset="0"/>
              </a:rPr>
              <a:t>3</a:t>
            </a:r>
            <a:endParaRPr lang="pl-PL" sz="1400" dirty="0">
              <a:latin typeface="Arial" charset="0"/>
            </a:endParaRPr>
          </a:p>
          <a:p>
            <a:pPr marL="455613" indent="-455613" algn="r" defTabSz="912813">
              <a:spcBef>
                <a:spcPct val="25000"/>
              </a:spcBef>
            </a:pPr>
            <a:r>
              <a:rPr lang="pl-PL" sz="1400" i="1" dirty="0">
                <a:latin typeface="Arial" charset="0"/>
              </a:rPr>
              <a:t>(Poradnie udzielały kilku odpowiedzi)</a:t>
            </a:r>
          </a:p>
        </p:txBody>
      </p:sp>
    </p:spTree>
    <p:extLst>
      <p:ext uri="{BB962C8B-B14F-4D97-AF65-F5344CB8AC3E}">
        <p14:creationId xmlns:p14="http://schemas.microsoft.com/office/powerpoint/2010/main" val="501516992"/>
      </p:ext>
    </p:extLst>
  </p:cSld>
  <p:clrMapOvr>
    <a:masterClrMapping/>
  </p:clrMapOvr>
  <p:transition/>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899592" y="764704"/>
            <a:ext cx="8001000" cy="1143000"/>
          </a:xfrm>
          <a:noFill/>
        </p:spPr>
        <p:txBody>
          <a:bodyPr/>
          <a:lstStyle/>
          <a:p>
            <a:pPr defTabSz="912813" eaLnBrk="1" hangingPunct="1"/>
            <a:r>
              <a:rPr lang="pl-PL" dirty="0"/>
              <a:t>Osiągnięcia Fundacji Uniwersyteckich </a:t>
            </a:r>
            <a:r>
              <a:rPr lang="pl-PL" dirty="0">
                <a:solidFill>
                  <a:schemeClr val="accent2">
                    <a:lumMod val="50000"/>
                  </a:schemeClr>
                </a:solidFill>
              </a:rPr>
              <a:t>Por</a:t>
            </a:r>
            <a:r>
              <a:rPr lang="pl-PL" dirty="0"/>
              <a:t>adni Prawnych</a:t>
            </a:r>
          </a:p>
        </p:txBody>
      </p:sp>
      <p:sp>
        <p:nvSpPr>
          <p:cNvPr id="88067" name="Text Box 3"/>
          <p:cNvSpPr txBox="1">
            <a:spLocks noChangeArrowheads="1"/>
          </p:cNvSpPr>
          <p:nvPr/>
        </p:nvSpPr>
        <p:spPr bwMode="auto">
          <a:xfrm>
            <a:off x="827088" y="2276475"/>
            <a:ext cx="5905500" cy="4579715"/>
          </a:xfrm>
          <a:prstGeom prst="rect">
            <a:avLst/>
          </a:prstGeom>
          <a:noFill/>
          <a:ln w="9525">
            <a:noFill/>
            <a:miter lim="800000"/>
            <a:headEnd/>
            <a:tailEnd/>
          </a:ln>
        </p:spPr>
        <p:txBody>
          <a:bodyPr>
            <a:spAutoFit/>
          </a:bodyPr>
          <a:lstStyle/>
          <a:p>
            <a:pPr marL="455613" indent="-455613" algn="just" defTabSz="912813">
              <a:lnSpc>
                <a:spcPct val="120000"/>
              </a:lnSpc>
            </a:pPr>
            <a:r>
              <a:rPr lang="pl-PL" sz="1200" dirty="0">
                <a:latin typeface="Arial" charset="0"/>
              </a:rPr>
              <a:t>Fundacja otrzymała w 2004 roku </a:t>
            </a:r>
            <a:r>
              <a:rPr lang="pl-PL" sz="1200" b="1" dirty="0">
                <a:latin typeface="Arial" charset="0"/>
              </a:rPr>
              <a:t>wyróżnienie w Konkursie </a:t>
            </a:r>
            <a:r>
              <a:rPr lang="pl-PL" sz="1200" dirty="0">
                <a:latin typeface="Arial" charset="0"/>
              </a:rPr>
              <a:t>Na Najlepszą Inicjatywę Obywatelską Pro Publico Bono.</a:t>
            </a:r>
          </a:p>
          <a:p>
            <a:pPr marL="455613" indent="-455613" algn="just" defTabSz="912813">
              <a:lnSpc>
                <a:spcPct val="120000"/>
              </a:lnSpc>
            </a:pPr>
            <a:r>
              <a:rPr lang="pl-PL" sz="1200" dirty="0">
                <a:latin typeface="Arial" charset="0"/>
              </a:rPr>
              <a:t>Od 2005 roku posiada </a:t>
            </a:r>
            <a:r>
              <a:rPr lang="pl-PL" sz="1200" b="1" dirty="0">
                <a:latin typeface="Arial" charset="0"/>
              </a:rPr>
              <a:t>statusu organizacji pożytku publicznego</a:t>
            </a:r>
            <a:r>
              <a:rPr lang="pl-PL" sz="1200" dirty="0">
                <a:latin typeface="Arial" charset="0"/>
              </a:rPr>
              <a:t>.</a:t>
            </a:r>
          </a:p>
          <a:p>
            <a:pPr marL="455613" indent="-455613" algn="just" defTabSz="912813">
              <a:lnSpc>
                <a:spcPct val="120000"/>
              </a:lnSpc>
            </a:pPr>
            <a:r>
              <a:rPr lang="pl-PL" sz="1200" dirty="0">
                <a:latin typeface="Arial" charset="0"/>
              </a:rPr>
              <a:t>Otrzymała od ELSA Poland tytuł „</a:t>
            </a:r>
            <a:r>
              <a:rPr lang="pl-PL" sz="1200" b="1" dirty="0">
                <a:latin typeface="Arial" charset="0"/>
              </a:rPr>
              <a:t>Mecenas Edukacji Prawniczej roku 2006 i 2007</a:t>
            </a:r>
            <a:r>
              <a:rPr lang="pl-PL" sz="1200" dirty="0">
                <a:latin typeface="Arial" charset="0"/>
              </a:rPr>
              <a:t>”.</a:t>
            </a:r>
          </a:p>
          <a:p>
            <a:pPr marL="455613" indent="-455613" algn="just" defTabSz="912813">
              <a:lnSpc>
                <a:spcPct val="120000"/>
              </a:lnSpc>
              <a:spcBef>
                <a:spcPct val="25000"/>
              </a:spcBef>
            </a:pPr>
            <a:r>
              <a:rPr lang="pl-PL" sz="1200" dirty="0">
                <a:latin typeface="Arial" charset="0"/>
              </a:rPr>
              <a:t>Przekazała dotychczas studenckim poradniom </a:t>
            </a:r>
            <a:r>
              <a:rPr lang="pl-PL" sz="1200" b="1" dirty="0">
                <a:latin typeface="Arial" charset="0"/>
              </a:rPr>
              <a:t>środki finansowe</a:t>
            </a:r>
            <a:r>
              <a:rPr lang="pl-PL" sz="1200" dirty="0">
                <a:latin typeface="Arial" charset="0"/>
              </a:rPr>
              <a:t> o łącznej wartości około 590 000 zł. oraz </a:t>
            </a:r>
            <a:r>
              <a:rPr lang="pl-PL" sz="1200" b="1" dirty="0">
                <a:latin typeface="Arial" charset="0"/>
              </a:rPr>
              <a:t>środki rzeczowe</a:t>
            </a:r>
            <a:r>
              <a:rPr lang="pl-PL" sz="1200" dirty="0">
                <a:latin typeface="Arial" charset="0"/>
              </a:rPr>
              <a:t> o wartości 3.923.739  zł.</a:t>
            </a:r>
          </a:p>
          <a:p>
            <a:pPr marL="455613" indent="-455613" algn="just" defTabSz="912813">
              <a:lnSpc>
                <a:spcPct val="120000"/>
              </a:lnSpc>
              <a:spcBef>
                <a:spcPct val="25000"/>
              </a:spcBef>
            </a:pPr>
            <a:r>
              <a:rPr lang="pl-PL" sz="1200" dirty="0">
                <a:latin typeface="Arial" charset="0"/>
              </a:rPr>
              <a:t>Wydała pierwszy w Polsce i regionie </a:t>
            </a:r>
            <a:r>
              <a:rPr lang="pl-PL" sz="1200" b="1" dirty="0">
                <a:latin typeface="Arial" charset="0"/>
              </a:rPr>
              <a:t>podręcznik </a:t>
            </a:r>
            <a:r>
              <a:rPr lang="pl-PL" sz="1200" dirty="0">
                <a:latin typeface="Arial" charset="0"/>
              </a:rPr>
              <a:t>„Studencka Poradnia Prawna. Idea, organizacja, metodologia”, (przetłumaczony także na język angielski </a:t>
            </a:r>
            <a:br>
              <a:rPr lang="pl-PL" sz="1200" dirty="0">
                <a:latin typeface="Arial" charset="0"/>
              </a:rPr>
            </a:br>
            <a:r>
              <a:rPr lang="pl-PL" sz="1200" dirty="0">
                <a:latin typeface="Arial" charset="0"/>
              </a:rPr>
              <a:t>i chiński) oraz wydała serię 17 podręczników i książek adresowanych do studentów i personelu dydaktycznego w Studenckich Poradniach Prawnych.</a:t>
            </a:r>
          </a:p>
          <a:p>
            <a:pPr marL="455613" indent="-455613" algn="just" defTabSz="912813">
              <a:lnSpc>
                <a:spcPct val="120000"/>
              </a:lnSpc>
              <a:spcBef>
                <a:spcPct val="25000"/>
              </a:spcBef>
            </a:pPr>
            <a:r>
              <a:rPr lang="pl-PL" sz="1200" dirty="0">
                <a:latin typeface="Arial" charset="0"/>
              </a:rPr>
              <a:t>Zorganizowała dotychczas 32</a:t>
            </a:r>
            <a:r>
              <a:rPr lang="pl-PL" sz="1200" b="1" dirty="0">
                <a:latin typeface="Arial" charset="0"/>
              </a:rPr>
              <a:t> Ogólnopolskich Konferencji Uniwersyteckich Poradni Prawnych </a:t>
            </a:r>
            <a:r>
              <a:rPr lang="pl-PL" sz="1200" dirty="0">
                <a:latin typeface="Arial" charset="0"/>
              </a:rPr>
              <a:t>oraz kilkanaście szkoleń specjalistycznych; </a:t>
            </a:r>
          </a:p>
          <a:p>
            <a:pPr marL="455613" indent="-455613" algn="just" defTabSz="912813">
              <a:lnSpc>
                <a:spcPct val="120000"/>
              </a:lnSpc>
              <a:spcBef>
                <a:spcPct val="25000"/>
              </a:spcBef>
            </a:pPr>
            <a:r>
              <a:rPr lang="pl-PL" sz="1200" dirty="0">
                <a:latin typeface="Arial" charset="0"/>
              </a:rPr>
              <a:t>Aktywnie uczestniczy w budowaniu silnego ruchu klinicznego w Europie Środkowo-Wschodniej i w krajach transformacji ustrojowej m.in. na </a:t>
            </a:r>
            <a:r>
              <a:rPr lang="pl-PL" sz="1200" b="1" dirty="0">
                <a:latin typeface="Arial" charset="0"/>
              </a:rPr>
              <a:t>Ukrainie, Białorusi, Uzbekistanie, Chinach, Rosji, Serbii i Gruzji.</a:t>
            </a:r>
          </a:p>
          <a:p>
            <a:pPr marL="455613" indent="-455613" algn="just" defTabSz="912813">
              <a:lnSpc>
                <a:spcPct val="120000"/>
              </a:lnSpc>
              <a:spcBef>
                <a:spcPct val="25000"/>
              </a:spcBef>
            </a:pPr>
            <a:r>
              <a:rPr lang="pl-PL" sz="1200" dirty="0">
                <a:latin typeface="Arial" charset="0"/>
              </a:rPr>
              <a:t>Od stycznia 2008 uruchomiła </a:t>
            </a:r>
            <a:r>
              <a:rPr lang="pl-PL" sz="1200" b="1" dirty="0">
                <a:latin typeface="Arial" charset="0"/>
              </a:rPr>
              <a:t>Centrum Pro Bono</a:t>
            </a:r>
            <a:r>
              <a:rPr lang="pl-PL" sz="1200" dirty="0">
                <a:latin typeface="Arial" charset="0"/>
              </a:rPr>
              <a:t>, program mający na celu łączenie  pomocy prawnej oferowanej pro bono przez kancelarie prawne potrzebującym organizacjom pozarządowym.</a:t>
            </a:r>
            <a:r>
              <a:rPr lang="pl-PL" sz="1200" b="1" dirty="0">
                <a:latin typeface="Arial" charset="0"/>
              </a:rPr>
              <a:t> </a:t>
            </a:r>
          </a:p>
          <a:p>
            <a:pPr marL="455613" indent="-455613" algn="just" defTabSz="912813">
              <a:lnSpc>
                <a:spcPct val="120000"/>
              </a:lnSpc>
              <a:spcBef>
                <a:spcPct val="25000"/>
              </a:spcBef>
            </a:pPr>
            <a:r>
              <a:rPr lang="pl-PL" sz="1200" dirty="0">
                <a:latin typeface="Arial" charset="0"/>
              </a:rPr>
              <a:t>Od 19 lat jest organizatorem prestiżowego </a:t>
            </a:r>
            <a:r>
              <a:rPr lang="pl-PL" sz="1200" b="1" dirty="0">
                <a:latin typeface="Arial" charset="0"/>
              </a:rPr>
              <a:t>Konkursu Prawnik Pro Bono</a:t>
            </a:r>
            <a:r>
              <a:rPr lang="pl-PL" sz="1200" dirty="0">
                <a:latin typeface="Arial" charset="0"/>
              </a:rPr>
              <a:t>.</a:t>
            </a:r>
          </a:p>
        </p:txBody>
      </p:sp>
      <p:pic>
        <p:nvPicPr>
          <p:cNvPr id="88068" name="Picture 4" descr="Logo Organizacji Pożytku Publicznego"/>
          <p:cNvPicPr>
            <a:picLocks noGrp="1" noChangeAspect="1" noChangeArrowheads="1"/>
          </p:cNvPicPr>
          <p:nvPr>
            <p:ph sz="quarter" idx="3"/>
          </p:nvPr>
        </p:nvPicPr>
        <p:blipFill>
          <a:blip r:embed="rId2" cstate="print"/>
          <a:srcRect t="3989" b="7535"/>
          <a:stretch>
            <a:fillRect/>
          </a:stretch>
        </p:blipFill>
        <p:spPr>
          <a:xfrm>
            <a:off x="6732588" y="2344919"/>
            <a:ext cx="2411411" cy="2081857"/>
          </a:xfrm>
          <a:noFill/>
        </p:spPr>
      </p:pic>
      <p:pic>
        <p:nvPicPr>
          <p:cNvPr id="88069" name="Picture 5" descr="Medal Pro Bono dla Fundacji"/>
          <p:cNvPicPr>
            <a:picLocks noChangeAspect="1" noChangeArrowheads="1"/>
          </p:cNvPicPr>
          <p:nvPr/>
        </p:nvPicPr>
        <p:blipFill>
          <a:blip r:embed="rId3" cstate="print"/>
          <a:srcRect/>
          <a:stretch>
            <a:fillRect/>
          </a:stretch>
        </p:blipFill>
        <p:spPr bwMode="auto">
          <a:xfrm>
            <a:off x="6804248" y="4509120"/>
            <a:ext cx="2339975" cy="2339975"/>
          </a:xfrm>
          <a:prstGeom prst="rect">
            <a:avLst/>
          </a:prstGeom>
          <a:noFill/>
          <a:ln w="9525">
            <a:noFill/>
            <a:miter lim="800000"/>
            <a:headEnd/>
            <a:tailEnd/>
          </a:ln>
        </p:spPr>
      </p:pic>
    </p:spTree>
    <p:extLst>
      <p:ext uri="{BB962C8B-B14F-4D97-AF65-F5344CB8AC3E}">
        <p14:creationId xmlns:p14="http://schemas.microsoft.com/office/powerpoint/2010/main" val="2659286038"/>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noFill/>
        </p:spPr>
        <p:txBody>
          <a:bodyPr/>
          <a:lstStyle/>
          <a:p>
            <a:pPr defTabSz="912813" eaLnBrk="1" hangingPunct="1"/>
            <a:r>
              <a:rPr lang="pl-PL" dirty="0"/>
              <a:t>Osiągnięcia Fundacji Uniwersyteckich Poradni Prawnych</a:t>
            </a:r>
          </a:p>
        </p:txBody>
      </p:sp>
      <p:sp>
        <p:nvSpPr>
          <p:cNvPr id="89091" name="Text Box 3"/>
          <p:cNvSpPr txBox="1">
            <a:spLocks noChangeArrowheads="1"/>
          </p:cNvSpPr>
          <p:nvPr/>
        </p:nvSpPr>
        <p:spPr bwMode="auto">
          <a:xfrm>
            <a:off x="827584" y="2348880"/>
            <a:ext cx="8064896" cy="1791260"/>
          </a:xfrm>
          <a:prstGeom prst="rect">
            <a:avLst/>
          </a:prstGeom>
          <a:noFill/>
          <a:ln w="9525">
            <a:noFill/>
            <a:miter lim="800000"/>
            <a:headEnd/>
            <a:tailEnd/>
          </a:ln>
        </p:spPr>
        <p:txBody>
          <a:bodyPr wrap="square">
            <a:spAutoFit/>
          </a:bodyPr>
          <a:lstStyle/>
          <a:p>
            <a:pPr algn="just" defTabSz="912813">
              <a:lnSpc>
                <a:spcPct val="120000"/>
              </a:lnSpc>
              <a:defRPr/>
            </a:pPr>
            <a:r>
              <a:rPr lang="pl-PL" sz="1200" dirty="0">
                <a:latin typeface="Arial" charset="0"/>
              </a:rPr>
              <a:t>W październiku 2015 roku Fundacja podpisała porozumienie z </a:t>
            </a:r>
            <a:r>
              <a:rPr lang="pl-PL" sz="1200" b="1" dirty="0">
                <a:latin typeface="Arial" charset="0"/>
              </a:rPr>
              <a:t>Kancelarią Prezydenta Rzeczpospolitej Polskiej. </a:t>
            </a:r>
            <a:r>
              <a:rPr lang="pl-PL" sz="1200" dirty="0">
                <a:latin typeface="Arial" charset="0"/>
              </a:rPr>
              <a:t>Na podstawie Porozumienia - Biuro Interwencyjnej Pomocy Prawnej Kancelarii Prezydenta Rzeczypospolitej Polskiej deklaruje poparcie dla rozwoju studenckich poradni prawnych, jako formy kształcenia oraz pomocy osobom najuboższym.</a:t>
            </a:r>
          </a:p>
          <a:p>
            <a:pPr algn="just" defTabSz="912813">
              <a:lnSpc>
                <a:spcPct val="120000"/>
              </a:lnSpc>
              <a:defRPr/>
            </a:pPr>
            <a:endParaRPr lang="pl-PL" sz="800" dirty="0">
              <a:latin typeface="Arial" charset="0"/>
            </a:endParaRPr>
          </a:p>
          <a:p>
            <a:pPr algn="just" defTabSz="912813">
              <a:lnSpc>
                <a:spcPct val="120000"/>
              </a:lnSpc>
              <a:defRPr/>
            </a:pPr>
            <a:r>
              <a:rPr lang="pl-PL" sz="1200" dirty="0">
                <a:latin typeface="Arial" charset="0"/>
              </a:rPr>
              <a:t>W maju 2016 roku Fundacja odnowiła porozumienie o współpracy z </a:t>
            </a:r>
            <a:r>
              <a:rPr lang="pl-PL" sz="1200" b="1" dirty="0">
                <a:latin typeface="Arial" charset="0"/>
              </a:rPr>
              <a:t>Rzecznikiem Praw Obywatelskich. </a:t>
            </a:r>
            <a:r>
              <a:rPr lang="pl-PL" sz="1200" dirty="0">
                <a:latin typeface="Arial" charset="0"/>
              </a:rPr>
              <a:t>Porozumienie ma na celu zwiększenie dostępu każdej osoby do informacji o jej prawach, możliwości uzyskania niezbędnej pomocy w ich dochodzeniu oraz przysługujących środkach ochrony.</a:t>
            </a:r>
          </a:p>
        </p:txBody>
      </p:sp>
      <p:pic>
        <p:nvPicPr>
          <p:cNvPr id="30722" name="Picture 2" descr="http://www.fupp.org.pl/images/photo/KPRP_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2082" y="4123033"/>
            <a:ext cx="3929958" cy="2618335"/>
          </a:xfrm>
          <a:prstGeom prst="rect">
            <a:avLst/>
          </a:prstGeom>
          <a:noFill/>
          <a:extLst>
            <a:ext uri="{909E8E84-426E-40DD-AFC4-6F175D3DCCD1}">
              <a14:hiddenFill xmlns:a14="http://schemas.microsoft.com/office/drawing/2010/main">
                <a:solidFill>
                  <a:srgbClr val="FFFFFF"/>
                </a:solidFill>
              </a14:hiddenFill>
            </a:ext>
          </a:extLst>
        </p:spPr>
      </p:pic>
      <p:pic>
        <p:nvPicPr>
          <p:cNvPr id="30724" name="Picture 4" descr="http://www.fupp.org.pl/images/foto/fupp_rpo_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01366" y="4123033"/>
            <a:ext cx="3491114" cy="26183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7498200"/>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noFill/>
        </p:spPr>
        <p:txBody>
          <a:bodyPr/>
          <a:lstStyle/>
          <a:p>
            <a:pPr defTabSz="912813" eaLnBrk="1" hangingPunct="1"/>
            <a:r>
              <a:rPr lang="pl-PL" dirty="0"/>
              <a:t>Osiągnięcia Fundacji Uniwersyteckich Poradni Prawnych</a:t>
            </a:r>
          </a:p>
        </p:txBody>
      </p:sp>
      <p:sp>
        <p:nvSpPr>
          <p:cNvPr id="89091" name="Text Box 3"/>
          <p:cNvSpPr txBox="1">
            <a:spLocks noChangeArrowheads="1"/>
          </p:cNvSpPr>
          <p:nvPr/>
        </p:nvSpPr>
        <p:spPr bwMode="auto">
          <a:xfrm>
            <a:off x="827584" y="2348880"/>
            <a:ext cx="6840760" cy="1421928"/>
          </a:xfrm>
          <a:prstGeom prst="rect">
            <a:avLst/>
          </a:prstGeom>
          <a:noFill/>
          <a:ln w="9525">
            <a:noFill/>
            <a:miter lim="800000"/>
            <a:headEnd/>
            <a:tailEnd/>
          </a:ln>
        </p:spPr>
        <p:txBody>
          <a:bodyPr wrap="square">
            <a:spAutoFit/>
          </a:bodyPr>
          <a:lstStyle/>
          <a:p>
            <a:pPr marL="455613" indent="-455613" algn="just" defTabSz="912813">
              <a:lnSpc>
                <a:spcPct val="120000"/>
              </a:lnSpc>
              <a:defRPr/>
            </a:pPr>
            <a:r>
              <a:rPr lang="pl-PL" sz="1200" dirty="0">
                <a:latin typeface="Arial" charset="0"/>
              </a:rPr>
              <a:t>	W 2013 roku Fundacja oraz prowadzone przez nią Centrum Pro Bono otrzymało nagrodę za </a:t>
            </a:r>
            <a:r>
              <a:rPr lang="pl-PL" sz="1200" b="1" dirty="0">
                <a:latin typeface="Arial" charset="0"/>
              </a:rPr>
              <a:t>najlepsze partnerstwo społeczne roku</a:t>
            </a:r>
            <a:r>
              <a:rPr lang="pl-PL" sz="1200" dirty="0">
                <a:latin typeface="Arial" charset="0"/>
              </a:rPr>
              <a:t>.</a:t>
            </a:r>
            <a:r>
              <a:rPr lang="pl-PL" sz="1200" dirty="0"/>
              <a:t> </a:t>
            </a:r>
            <a:r>
              <a:rPr lang="pl-PL" sz="1200" dirty="0">
                <a:latin typeface="+mj-lt"/>
              </a:rPr>
              <a:t>Organizatorem Konkursu jest Program Narodów Zjednoczonych ds. Rozwoju, Biuro Projektowe w Polsce, partnerem konkursu jest Krajowy Ośrodek Europejskiego Funduszu Społecznego (KOEFS). Konkurs jest finansowany ze środków Europejskiego Funduszu Społecznego w ramach Programu Operacyjnego Kapitał Ludzki 2007-2013.</a:t>
            </a:r>
            <a:endParaRPr lang="pl-PL" sz="1200" b="1" dirty="0">
              <a:latin typeface="+mj-lt"/>
            </a:endParaRPr>
          </a:p>
        </p:txBody>
      </p:sp>
      <p:pic>
        <p:nvPicPr>
          <p:cNvPr id="89092" name="Obraz 7" descr="1395213_597419730323140_924827861_n.jpg"/>
          <p:cNvPicPr>
            <a:picLocks noChangeAspect="1"/>
          </p:cNvPicPr>
          <p:nvPr/>
        </p:nvPicPr>
        <p:blipFill>
          <a:blip r:embed="rId2" cstate="print"/>
          <a:srcRect/>
          <a:stretch>
            <a:fillRect/>
          </a:stretch>
        </p:blipFill>
        <p:spPr bwMode="auto">
          <a:xfrm>
            <a:off x="5148064" y="3933824"/>
            <a:ext cx="3775925" cy="2519511"/>
          </a:xfrm>
          <a:prstGeom prst="rect">
            <a:avLst/>
          </a:prstGeom>
          <a:noFill/>
          <a:ln w="9525">
            <a:noFill/>
            <a:miter lim="800000"/>
            <a:headEnd/>
            <a:tailEnd/>
          </a:ln>
        </p:spPr>
      </p:pic>
      <p:pic>
        <p:nvPicPr>
          <p:cNvPr id="39940" name="Picture 4" descr="http://www.fupp.org.pl/foto/partnerstwo_3.jpg"/>
          <p:cNvPicPr>
            <a:picLocks noChangeAspect="1" noChangeArrowheads="1"/>
          </p:cNvPicPr>
          <p:nvPr/>
        </p:nvPicPr>
        <p:blipFill>
          <a:blip r:embed="rId3" cstate="print"/>
          <a:srcRect/>
          <a:stretch>
            <a:fillRect/>
          </a:stretch>
        </p:blipFill>
        <p:spPr bwMode="auto">
          <a:xfrm>
            <a:off x="1113864" y="3933056"/>
            <a:ext cx="3746168" cy="2509640"/>
          </a:xfrm>
          <a:prstGeom prst="rect">
            <a:avLst/>
          </a:prstGeom>
          <a:noFill/>
        </p:spPr>
      </p:pic>
    </p:spTree>
    <p:extLst>
      <p:ext uri="{BB962C8B-B14F-4D97-AF65-F5344CB8AC3E}">
        <p14:creationId xmlns:p14="http://schemas.microsoft.com/office/powerpoint/2010/main" val="3589410642"/>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noFill/>
        </p:spPr>
        <p:txBody>
          <a:bodyPr/>
          <a:lstStyle/>
          <a:p>
            <a:pPr defTabSz="912813" eaLnBrk="1" hangingPunct="1"/>
            <a:r>
              <a:rPr lang="pl-PL" dirty="0"/>
              <a:t>Osiągnięcia Fundacji Uniwersyteckich Poradni Prawnych</a:t>
            </a:r>
          </a:p>
        </p:txBody>
      </p:sp>
      <p:sp>
        <p:nvSpPr>
          <p:cNvPr id="89091" name="Text Box 3"/>
          <p:cNvSpPr txBox="1">
            <a:spLocks noChangeArrowheads="1"/>
          </p:cNvSpPr>
          <p:nvPr/>
        </p:nvSpPr>
        <p:spPr bwMode="auto">
          <a:xfrm>
            <a:off x="827584" y="2348880"/>
            <a:ext cx="6840760" cy="1200329"/>
          </a:xfrm>
          <a:prstGeom prst="rect">
            <a:avLst/>
          </a:prstGeom>
          <a:noFill/>
          <a:ln w="9525">
            <a:noFill/>
            <a:miter lim="800000"/>
            <a:headEnd/>
            <a:tailEnd/>
          </a:ln>
        </p:spPr>
        <p:txBody>
          <a:bodyPr wrap="square">
            <a:spAutoFit/>
          </a:bodyPr>
          <a:lstStyle/>
          <a:p>
            <a:pPr marL="455613" indent="-455613" algn="just" defTabSz="912813">
              <a:lnSpc>
                <a:spcPct val="120000"/>
              </a:lnSpc>
              <a:defRPr/>
            </a:pPr>
            <a:r>
              <a:rPr lang="pl-PL" sz="1200" dirty="0">
                <a:latin typeface="Arial" charset="0"/>
              </a:rPr>
              <a:t>	</a:t>
            </a:r>
            <a:r>
              <a:rPr lang="pl-PL" sz="1200" dirty="0">
                <a:latin typeface="+mj-lt"/>
              </a:rPr>
              <a:t>Z dumą informujemy, że na jesieni 2014 roku </a:t>
            </a:r>
            <a:r>
              <a:rPr lang="pl-PL" sz="1200" b="1" dirty="0">
                <a:latin typeface="+mj-lt"/>
              </a:rPr>
              <a:t>Prezydent Rzeczpospolitej Polskiej za zasługi dla rozwoju i budowy ruchu klinik prawa w Polsce odznaczył </a:t>
            </a:r>
            <a:br>
              <a:rPr lang="pl-PL" sz="1200" b="1" dirty="0">
                <a:latin typeface="+mj-lt"/>
              </a:rPr>
            </a:br>
            <a:r>
              <a:rPr lang="pl-PL" sz="1200" dirty="0">
                <a:latin typeface="+mj-lt"/>
              </a:rPr>
              <a:t>Filipa Czernickiego oraz Łukasza Bojarskiego </a:t>
            </a:r>
            <a:r>
              <a:rPr lang="pl-PL" sz="1200" b="1" dirty="0">
                <a:latin typeface="+mj-lt"/>
              </a:rPr>
              <a:t>Złotymi Krzyżami Zasługi</a:t>
            </a:r>
            <a:r>
              <a:rPr lang="pl-PL" sz="1200" dirty="0">
                <a:latin typeface="+mj-lt"/>
              </a:rPr>
              <a:t>, zaś dr Izabelę Kraśnicką, adw. Filipa Wejmana, Prof. Pawła Wilińskiego oraz Grzegorza Wiaderka - </a:t>
            </a:r>
            <a:r>
              <a:rPr lang="pl-PL" sz="1200" b="1" dirty="0">
                <a:latin typeface="+mj-lt"/>
              </a:rPr>
              <a:t>Brązowymi Krzyżami Zasługi</a:t>
            </a:r>
            <a:r>
              <a:rPr lang="pl-PL" sz="1200" dirty="0">
                <a:latin typeface="+mj-lt"/>
              </a:rPr>
              <a:t>.</a:t>
            </a:r>
          </a:p>
        </p:txBody>
      </p:sp>
      <p:pic>
        <p:nvPicPr>
          <p:cNvPr id="20511" name="Picture 31" descr="http://www.fupp.org.pl/images/foto/krzyz_zaslugi.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913" t="10102" r="5389" b="5853"/>
          <a:stretch/>
        </p:blipFill>
        <p:spPr bwMode="auto">
          <a:xfrm>
            <a:off x="1979712" y="3494638"/>
            <a:ext cx="5030713" cy="31747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9700124"/>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Obraz 25" descr="C:\Users\FUPP\Desktop\Centrum PB\raport roczny\2013\loga\Dentons_Logo_Purple_RGB_150.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68551" y="4337050"/>
            <a:ext cx="1839353" cy="671136"/>
          </a:xfrm>
          <a:prstGeom prst="rect">
            <a:avLst/>
          </a:prstGeom>
          <a:noFill/>
          <a:ln>
            <a:noFill/>
          </a:ln>
        </p:spPr>
      </p:pic>
      <p:pic>
        <p:nvPicPr>
          <p:cNvPr id="87042" name="Picture 2" descr="l_pa">
            <a:hlinkClick r:id="rId3" tooltip="Polsko-Amerykańska Fundacja Wolności"/>
          </p:cNvPr>
          <p:cNvPicPr>
            <a:picLocks noChangeAspect="1" noChangeArrowheads="1"/>
          </p:cNvPicPr>
          <p:nvPr/>
        </p:nvPicPr>
        <p:blipFill>
          <a:blip r:embed="rId4" cstate="print"/>
          <a:srcRect/>
          <a:stretch>
            <a:fillRect/>
          </a:stretch>
        </p:blipFill>
        <p:spPr bwMode="auto">
          <a:xfrm>
            <a:off x="2773363" y="2636838"/>
            <a:ext cx="4751387" cy="720725"/>
          </a:xfrm>
          <a:prstGeom prst="rect">
            <a:avLst/>
          </a:prstGeom>
          <a:noFill/>
          <a:ln w="9525">
            <a:noFill/>
            <a:miter lim="800000"/>
            <a:headEnd/>
            <a:tailEnd/>
          </a:ln>
        </p:spPr>
      </p:pic>
      <p:pic>
        <p:nvPicPr>
          <p:cNvPr id="87043" name="Picture 6" descr="fsb_logo">
            <a:hlinkClick r:id="rId5" tooltip="Fundacja Batorego"/>
          </p:cNvPr>
          <p:cNvPicPr>
            <a:picLocks noChangeAspect="1" noChangeArrowheads="1"/>
          </p:cNvPicPr>
          <p:nvPr/>
        </p:nvPicPr>
        <p:blipFill>
          <a:blip r:embed="rId6" cstate="print"/>
          <a:srcRect/>
          <a:stretch>
            <a:fillRect/>
          </a:stretch>
        </p:blipFill>
        <p:spPr bwMode="auto">
          <a:xfrm>
            <a:off x="757238" y="2492375"/>
            <a:ext cx="1943100" cy="1458913"/>
          </a:xfrm>
          <a:prstGeom prst="rect">
            <a:avLst/>
          </a:prstGeom>
          <a:noFill/>
          <a:ln w="9525">
            <a:noFill/>
            <a:miter lim="800000"/>
            <a:headEnd/>
            <a:tailEnd/>
          </a:ln>
        </p:spPr>
      </p:pic>
      <p:pic>
        <p:nvPicPr>
          <p:cNvPr id="87044" name="Picture 22" descr="Eversheds"/>
          <p:cNvPicPr>
            <a:picLocks noChangeAspect="1" noChangeArrowheads="1"/>
          </p:cNvPicPr>
          <p:nvPr/>
        </p:nvPicPr>
        <p:blipFill>
          <a:blip r:embed="rId7" cstate="print"/>
          <a:srcRect/>
          <a:stretch>
            <a:fillRect/>
          </a:stretch>
        </p:blipFill>
        <p:spPr bwMode="auto">
          <a:xfrm>
            <a:off x="3563888" y="4420625"/>
            <a:ext cx="4392487" cy="612780"/>
          </a:xfrm>
          <a:prstGeom prst="rect">
            <a:avLst/>
          </a:prstGeom>
          <a:noFill/>
          <a:ln w="9525">
            <a:noFill/>
            <a:miter lim="800000"/>
            <a:headEnd/>
            <a:tailEnd/>
          </a:ln>
        </p:spPr>
      </p:pic>
      <p:pic>
        <p:nvPicPr>
          <p:cNvPr id="87045" name="Picture 3"/>
          <p:cNvPicPr>
            <a:picLocks noChangeAspect="1" noChangeArrowheads="1"/>
          </p:cNvPicPr>
          <p:nvPr/>
        </p:nvPicPr>
        <p:blipFill>
          <a:blip r:embed="rId8" cstate="print"/>
          <a:srcRect/>
          <a:stretch>
            <a:fillRect/>
          </a:stretch>
        </p:blipFill>
        <p:spPr bwMode="auto">
          <a:xfrm>
            <a:off x="5795963" y="4756150"/>
            <a:ext cx="1092200" cy="1120775"/>
          </a:xfrm>
          <a:prstGeom prst="rect">
            <a:avLst/>
          </a:prstGeom>
          <a:noFill/>
          <a:ln w="9525">
            <a:noFill/>
            <a:miter lim="800000"/>
            <a:headEnd/>
            <a:tailEnd/>
          </a:ln>
        </p:spPr>
      </p:pic>
      <p:sp>
        <p:nvSpPr>
          <p:cNvPr id="87046" name="Rectangle 4"/>
          <p:cNvSpPr>
            <a:spLocks noGrp="1" noChangeArrowheads="1"/>
          </p:cNvSpPr>
          <p:nvPr>
            <p:ph type="title"/>
          </p:nvPr>
        </p:nvSpPr>
        <p:spPr>
          <a:noFill/>
        </p:spPr>
        <p:txBody>
          <a:bodyPr/>
          <a:lstStyle/>
          <a:p>
            <a:pPr defTabSz="912813" eaLnBrk="1" hangingPunct="1"/>
            <a:r>
              <a:rPr lang="pl-PL" dirty="0"/>
              <a:t>Sponsorzy Fundacji Uniwersyteckich Poradni Prawnych</a:t>
            </a:r>
            <a:endParaRPr lang="en-US" dirty="0"/>
          </a:p>
        </p:txBody>
      </p:sp>
      <p:sp>
        <p:nvSpPr>
          <p:cNvPr id="87047" name="Rectangle 5"/>
          <p:cNvSpPr>
            <a:spLocks noChangeArrowheads="1"/>
          </p:cNvSpPr>
          <p:nvPr/>
        </p:nvSpPr>
        <p:spPr bwMode="auto">
          <a:xfrm>
            <a:off x="900113" y="2276475"/>
            <a:ext cx="8001000" cy="3733800"/>
          </a:xfrm>
          <a:prstGeom prst="rect">
            <a:avLst/>
          </a:prstGeom>
          <a:noFill/>
          <a:ln w="9525">
            <a:noFill/>
            <a:miter lim="800000"/>
            <a:headEnd/>
            <a:tailEnd/>
          </a:ln>
        </p:spPr>
        <p:txBody>
          <a:bodyPr/>
          <a:lstStyle/>
          <a:p>
            <a:pPr marL="341313" indent="-341313" algn="ctr" defTabSz="912813">
              <a:spcBef>
                <a:spcPct val="20000"/>
              </a:spcBef>
              <a:buClr>
                <a:schemeClr val="tx1"/>
              </a:buClr>
              <a:buSzPct val="75000"/>
              <a:buFont typeface="Wingdings" pitchFamily="2" charset="2"/>
              <a:buNone/>
            </a:pPr>
            <a:r>
              <a:rPr lang="en-US" sz="1600" b="1" u="sng">
                <a:solidFill>
                  <a:schemeClr val="tx2"/>
                </a:solidFill>
                <a:latin typeface="Arial" charset="0"/>
              </a:rPr>
              <a:t>SPONSORZY INSTYTUCJONALNI</a:t>
            </a:r>
            <a:r>
              <a:rPr lang="en-US" sz="1600" b="1">
                <a:solidFill>
                  <a:schemeClr val="tx2"/>
                </a:solidFill>
                <a:latin typeface="Arial" charset="0"/>
              </a:rPr>
              <a:t> </a:t>
            </a:r>
            <a:endParaRPr lang="pl-PL" sz="1600" b="1">
              <a:solidFill>
                <a:schemeClr val="tx2"/>
              </a:solidFill>
              <a:latin typeface="Arial" charset="0"/>
            </a:endParaRPr>
          </a:p>
          <a:p>
            <a:pPr marL="341313" indent="-341313" algn="ctr" defTabSz="912813">
              <a:spcBef>
                <a:spcPct val="20000"/>
              </a:spcBef>
              <a:buClr>
                <a:schemeClr val="tx1"/>
              </a:buClr>
              <a:buSzPct val="75000"/>
              <a:buFont typeface="Wingdings" pitchFamily="2" charset="2"/>
              <a:buNone/>
            </a:pPr>
            <a:endParaRPr lang="en-US" sz="1600" b="1">
              <a:solidFill>
                <a:schemeClr val="tx2"/>
              </a:solidFill>
              <a:latin typeface="Arial" charset="0"/>
            </a:endParaRPr>
          </a:p>
        </p:txBody>
      </p:sp>
      <p:sp>
        <p:nvSpPr>
          <p:cNvPr id="87048" name="Rectangle 7"/>
          <p:cNvSpPr>
            <a:spLocks noChangeArrowheads="1"/>
          </p:cNvSpPr>
          <p:nvPr/>
        </p:nvSpPr>
        <p:spPr bwMode="auto">
          <a:xfrm>
            <a:off x="4284663" y="4005263"/>
            <a:ext cx="1330325" cy="290512"/>
          </a:xfrm>
          <a:prstGeom prst="rect">
            <a:avLst/>
          </a:prstGeom>
          <a:noFill/>
          <a:ln w="9525">
            <a:noFill/>
            <a:miter lim="800000"/>
            <a:headEnd/>
            <a:tailEnd/>
          </a:ln>
        </p:spPr>
        <p:txBody>
          <a:bodyPr wrap="none" lIns="0" tIns="0" rIns="0" anchor="ctr">
            <a:spAutoFit/>
          </a:bodyPr>
          <a:lstStyle/>
          <a:p>
            <a:pPr algn="ctr" defTabSz="912813"/>
            <a:r>
              <a:rPr lang="pl-PL" sz="1600" b="1" u="sng">
                <a:solidFill>
                  <a:schemeClr val="tx2"/>
                </a:solidFill>
                <a:latin typeface="Arial" charset="0"/>
              </a:rPr>
              <a:t>SPONSORZY</a:t>
            </a:r>
            <a:r>
              <a:rPr lang="pl-PL" sz="1600" b="1">
                <a:solidFill>
                  <a:schemeClr val="tx2"/>
                </a:solidFill>
                <a:latin typeface="Arial" charset="0"/>
              </a:rPr>
              <a:t> </a:t>
            </a:r>
          </a:p>
        </p:txBody>
      </p:sp>
      <p:pic>
        <p:nvPicPr>
          <p:cNvPr id="87049" name="Picture 8" descr="ue">
            <a:hlinkClick r:id="rId9"/>
          </p:cNvPr>
          <p:cNvPicPr>
            <a:picLocks noChangeAspect="1" noChangeArrowheads="1"/>
          </p:cNvPicPr>
          <p:nvPr/>
        </p:nvPicPr>
        <p:blipFill>
          <a:blip r:embed="rId10" cstate="print"/>
          <a:srcRect/>
          <a:stretch>
            <a:fillRect/>
          </a:stretch>
        </p:blipFill>
        <p:spPr bwMode="auto">
          <a:xfrm>
            <a:off x="1116013" y="4941888"/>
            <a:ext cx="1223962" cy="815975"/>
          </a:xfrm>
          <a:prstGeom prst="rect">
            <a:avLst/>
          </a:prstGeom>
          <a:noFill/>
          <a:ln w="9525">
            <a:noFill/>
            <a:miter lim="800000"/>
            <a:headEnd/>
            <a:tailEnd/>
          </a:ln>
        </p:spPr>
      </p:pic>
      <p:pic>
        <p:nvPicPr>
          <p:cNvPr id="87050" name="Picture 9" descr="fio">
            <a:hlinkClick r:id="rId11"/>
          </p:cNvPr>
          <p:cNvPicPr>
            <a:picLocks noChangeAspect="1" noChangeArrowheads="1"/>
          </p:cNvPicPr>
          <p:nvPr/>
        </p:nvPicPr>
        <p:blipFill>
          <a:blip r:embed="rId12" cstate="print"/>
          <a:srcRect/>
          <a:stretch>
            <a:fillRect/>
          </a:stretch>
        </p:blipFill>
        <p:spPr bwMode="auto">
          <a:xfrm>
            <a:off x="4140200" y="4884738"/>
            <a:ext cx="1619250" cy="847725"/>
          </a:xfrm>
          <a:prstGeom prst="rect">
            <a:avLst/>
          </a:prstGeom>
          <a:noFill/>
          <a:ln w="9525">
            <a:noFill/>
            <a:miter lim="800000"/>
            <a:headEnd/>
            <a:tailEnd/>
          </a:ln>
        </p:spPr>
      </p:pic>
      <p:pic>
        <p:nvPicPr>
          <p:cNvPr id="87051" name="Picture 10" descr="chb">
            <a:hlinkClick r:id="rId13" tooltip="C.H.Beck"/>
          </p:cNvPr>
          <p:cNvPicPr>
            <a:picLocks noChangeAspect="1" noChangeArrowheads="1"/>
          </p:cNvPicPr>
          <p:nvPr/>
        </p:nvPicPr>
        <p:blipFill>
          <a:blip r:embed="rId14" cstate="print"/>
          <a:srcRect/>
          <a:stretch>
            <a:fillRect/>
          </a:stretch>
        </p:blipFill>
        <p:spPr bwMode="auto">
          <a:xfrm>
            <a:off x="7839075" y="2492375"/>
            <a:ext cx="1196975" cy="1368425"/>
          </a:xfrm>
          <a:prstGeom prst="rect">
            <a:avLst/>
          </a:prstGeom>
          <a:noFill/>
          <a:ln w="9525">
            <a:noFill/>
            <a:miter lim="800000"/>
            <a:headEnd/>
            <a:tailEnd/>
          </a:ln>
        </p:spPr>
      </p:pic>
      <p:pic>
        <p:nvPicPr>
          <p:cNvPr id="87052" name="Picture 11" descr="kbn_logo">
            <a:hlinkClick r:id="rId15"/>
          </p:cNvPr>
          <p:cNvPicPr>
            <a:picLocks noChangeAspect="1" noChangeArrowheads="1"/>
          </p:cNvPicPr>
          <p:nvPr/>
        </p:nvPicPr>
        <p:blipFill>
          <a:blip r:embed="rId16" cstate="print"/>
          <a:srcRect/>
          <a:stretch>
            <a:fillRect/>
          </a:stretch>
        </p:blipFill>
        <p:spPr bwMode="auto">
          <a:xfrm>
            <a:off x="2555875" y="5046663"/>
            <a:ext cx="1362075" cy="685800"/>
          </a:xfrm>
          <a:prstGeom prst="rect">
            <a:avLst/>
          </a:prstGeom>
          <a:noFill/>
          <a:ln w="9525">
            <a:noFill/>
            <a:miter lim="800000"/>
            <a:headEnd/>
            <a:tailEnd/>
          </a:ln>
        </p:spPr>
      </p:pic>
      <p:pic>
        <p:nvPicPr>
          <p:cNvPr id="87053" name="Picture 12" descr="pwp">
            <a:hlinkClick r:id="rId17" tooltip="Polskie Wydawnictwa Profesjonalne"/>
          </p:cNvPr>
          <p:cNvPicPr>
            <a:picLocks noChangeAspect="1" noChangeArrowheads="1"/>
          </p:cNvPicPr>
          <p:nvPr/>
        </p:nvPicPr>
        <p:blipFill>
          <a:blip r:embed="rId18" cstate="print"/>
          <a:srcRect/>
          <a:stretch>
            <a:fillRect/>
          </a:stretch>
        </p:blipFill>
        <p:spPr bwMode="auto">
          <a:xfrm>
            <a:off x="5832475" y="5849938"/>
            <a:ext cx="3276600" cy="531812"/>
          </a:xfrm>
          <a:prstGeom prst="rect">
            <a:avLst/>
          </a:prstGeom>
          <a:noFill/>
          <a:ln w="9525">
            <a:noFill/>
            <a:miter lim="800000"/>
            <a:headEnd/>
            <a:tailEnd/>
          </a:ln>
        </p:spPr>
      </p:pic>
      <p:pic>
        <p:nvPicPr>
          <p:cNvPr id="87054" name="Picture 14" descr="ms">
            <a:hlinkClick r:id="rId19" tooltip="Ministerstwo Sprawiedliwości"/>
          </p:cNvPr>
          <p:cNvPicPr>
            <a:picLocks noChangeAspect="1" noChangeArrowheads="1"/>
          </p:cNvPicPr>
          <p:nvPr/>
        </p:nvPicPr>
        <p:blipFill>
          <a:blip r:embed="rId20" cstate="print"/>
          <a:srcRect/>
          <a:stretch>
            <a:fillRect/>
          </a:stretch>
        </p:blipFill>
        <p:spPr bwMode="auto">
          <a:xfrm>
            <a:off x="827088" y="5876925"/>
            <a:ext cx="3914775" cy="295275"/>
          </a:xfrm>
          <a:prstGeom prst="rect">
            <a:avLst/>
          </a:prstGeom>
          <a:noFill/>
          <a:ln w="9525">
            <a:noFill/>
            <a:miter lim="800000"/>
            <a:headEnd/>
            <a:tailEnd/>
          </a:ln>
        </p:spPr>
      </p:pic>
      <p:pic>
        <p:nvPicPr>
          <p:cNvPr id="87055" name="Picture 15" descr="baker">
            <a:hlinkClick r:id="rId21" tooltip="Baker &amp; McKenzie"/>
          </p:cNvPr>
          <p:cNvPicPr>
            <a:picLocks noChangeAspect="1" noChangeArrowheads="1"/>
          </p:cNvPicPr>
          <p:nvPr/>
        </p:nvPicPr>
        <p:blipFill>
          <a:blip r:embed="rId22" cstate="print"/>
          <a:srcRect/>
          <a:stretch>
            <a:fillRect/>
          </a:stretch>
        </p:blipFill>
        <p:spPr bwMode="auto">
          <a:xfrm>
            <a:off x="827088" y="6381750"/>
            <a:ext cx="2095500" cy="304800"/>
          </a:xfrm>
          <a:prstGeom prst="rect">
            <a:avLst/>
          </a:prstGeom>
          <a:noFill/>
          <a:ln w="9525">
            <a:noFill/>
            <a:miter lim="800000"/>
            <a:headEnd/>
            <a:tailEnd/>
          </a:ln>
        </p:spPr>
      </p:pic>
      <p:pic>
        <p:nvPicPr>
          <p:cNvPr id="87056" name="Picture 16" descr="link">
            <a:hlinkClick r:id="rId23" tooltip="Linkleaters"/>
          </p:cNvPr>
          <p:cNvPicPr>
            <a:picLocks noChangeAspect="1" noChangeArrowheads="1"/>
          </p:cNvPicPr>
          <p:nvPr/>
        </p:nvPicPr>
        <p:blipFill>
          <a:blip r:embed="rId24" cstate="print"/>
          <a:srcRect/>
          <a:stretch>
            <a:fillRect/>
          </a:stretch>
        </p:blipFill>
        <p:spPr bwMode="auto">
          <a:xfrm>
            <a:off x="755650" y="4337050"/>
            <a:ext cx="1308100" cy="604838"/>
          </a:xfrm>
          <a:prstGeom prst="rect">
            <a:avLst/>
          </a:prstGeom>
          <a:noFill/>
          <a:ln w="9525">
            <a:noFill/>
            <a:miter lim="800000"/>
            <a:headEnd/>
            <a:tailEnd/>
          </a:ln>
        </p:spPr>
      </p:pic>
      <p:pic>
        <p:nvPicPr>
          <p:cNvPr id="87057" name="Picture 17" descr="amb_red">
            <a:hlinkClick r:id="rId25" tooltip="Ambasada Holenderska"/>
          </p:cNvPr>
          <p:cNvPicPr>
            <a:picLocks noChangeAspect="1" noChangeArrowheads="1"/>
          </p:cNvPicPr>
          <p:nvPr/>
        </p:nvPicPr>
        <p:blipFill>
          <a:blip r:embed="rId26" cstate="print"/>
          <a:srcRect/>
          <a:stretch>
            <a:fillRect/>
          </a:stretch>
        </p:blipFill>
        <p:spPr bwMode="auto">
          <a:xfrm>
            <a:off x="6011863" y="6413500"/>
            <a:ext cx="2879725" cy="328613"/>
          </a:xfrm>
          <a:prstGeom prst="rect">
            <a:avLst/>
          </a:prstGeom>
          <a:noFill/>
          <a:ln w="9525">
            <a:noFill/>
            <a:miter lim="800000"/>
            <a:headEnd/>
            <a:tailEnd/>
          </a:ln>
        </p:spPr>
      </p:pic>
      <p:pic>
        <p:nvPicPr>
          <p:cNvPr id="87058" name="Picture 23"/>
          <p:cNvPicPr>
            <a:picLocks noChangeAspect="1" noChangeArrowheads="1"/>
          </p:cNvPicPr>
          <p:nvPr/>
        </p:nvPicPr>
        <p:blipFill>
          <a:blip r:embed="rId27" cstate="print"/>
          <a:srcRect/>
          <a:stretch>
            <a:fillRect/>
          </a:stretch>
        </p:blipFill>
        <p:spPr bwMode="auto">
          <a:xfrm>
            <a:off x="6875463" y="4994275"/>
            <a:ext cx="2089150" cy="666750"/>
          </a:xfrm>
          <a:prstGeom prst="rect">
            <a:avLst/>
          </a:prstGeom>
          <a:noFill/>
          <a:ln w="9525">
            <a:noFill/>
            <a:miter lim="800000"/>
            <a:headEnd/>
            <a:tailEnd/>
          </a:ln>
        </p:spPr>
      </p:pic>
      <p:pic>
        <p:nvPicPr>
          <p:cNvPr id="87060" name="Picture 26" descr="Clifford Chance">
            <a:hlinkClick r:id="rId28" tooltip="CliffordChance.com"/>
          </p:cNvPr>
          <p:cNvPicPr>
            <a:picLocks noChangeAspect="1" noChangeArrowheads="1"/>
          </p:cNvPicPr>
          <p:nvPr/>
        </p:nvPicPr>
        <p:blipFill>
          <a:blip r:embed="rId29" cstate="print"/>
          <a:srcRect/>
          <a:stretch>
            <a:fillRect/>
          </a:stretch>
        </p:blipFill>
        <p:spPr bwMode="auto">
          <a:xfrm>
            <a:off x="7883797" y="4523912"/>
            <a:ext cx="1224707" cy="345248"/>
          </a:xfrm>
          <a:prstGeom prst="rect">
            <a:avLst/>
          </a:prstGeom>
          <a:noFill/>
          <a:ln w="9525">
            <a:noFill/>
            <a:miter lim="800000"/>
            <a:headEnd/>
            <a:tailEnd/>
          </a:ln>
        </p:spPr>
      </p:pic>
      <p:pic>
        <p:nvPicPr>
          <p:cNvPr id="87061" name="Picture 13" descr="chadbourne">
            <a:hlinkClick r:id="rId30" tooltip="Chadbourne &amp; Parke LLP"/>
          </p:cNvPr>
          <p:cNvPicPr>
            <a:picLocks noChangeAspect="1" noChangeArrowheads="1"/>
          </p:cNvPicPr>
          <p:nvPr/>
        </p:nvPicPr>
        <p:blipFill>
          <a:blip r:embed="rId31" cstate="print"/>
          <a:srcRect/>
          <a:stretch>
            <a:fillRect/>
          </a:stretch>
        </p:blipFill>
        <p:spPr bwMode="auto">
          <a:xfrm>
            <a:off x="3059113" y="6308725"/>
            <a:ext cx="1603375" cy="411163"/>
          </a:xfrm>
          <a:prstGeom prst="rect">
            <a:avLst/>
          </a:prstGeom>
          <a:noFill/>
          <a:ln w="9525">
            <a:noFill/>
            <a:miter lim="800000"/>
            <a:headEnd/>
            <a:tailEnd/>
          </a:ln>
        </p:spPr>
      </p:pic>
      <p:pic>
        <p:nvPicPr>
          <p:cNvPr id="87062" name="Picture 28" descr="http://www.eurasia.org/sites/default/files/EU_Vert_RGB.jpg"/>
          <p:cNvPicPr>
            <a:picLocks noChangeAspect="1" noChangeArrowheads="1"/>
          </p:cNvPicPr>
          <p:nvPr/>
        </p:nvPicPr>
        <p:blipFill>
          <a:blip r:embed="rId32" cstate="print"/>
          <a:srcRect/>
          <a:stretch>
            <a:fillRect/>
          </a:stretch>
        </p:blipFill>
        <p:spPr bwMode="auto">
          <a:xfrm>
            <a:off x="4787900" y="5805488"/>
            <a:ext cx="1152525" cy="881062"/>
          </a:xfrm>
          <a:prstGeom prst="rect">
            <a:avLst/>
          </a:prstGeom>
          <a:noFill/>
          <a:ln w="9525">
            <a:noFill/>
            <a:miter lim="800000"/>
            <a:headEnd/>
            <a:tailEnd/>
          </a:ln>
        </p:spPr>
      </p:pic>
      <p:pic>
        <p:nvPicPr>
          <p:cNvPr id="87063" name="Picture 30" descr="http://www.weil.com/files/ImageControl/6fa7fd2a-4aac-407b-b7f7-18912d54be2d/7483b893-e478-44a4-8fed-f49aa917d8cf/Presentation/Image/weil.gif">
            <a:hlinkClick r:id="rId33"/>
          </p:cNvPr>
          <p:cNvPicPr>
            <a:picLocks noChangeAspect="1" noChangeArrowheads="1"/>
          </p:cNvPicPr>
          <p:nvPr/>
        </p:nvPicPr>
        <p:blipFill>
          <a:blip r:embed="rId34" cstate="print"/>
          <a:srcRect/>
          <a:stretch>
            <a:fillRect/>
          </a:stretch>
        </p:blipFill>
        <p:spPr bwMode="auto">
          <a:xfrm>
            <a:off x="7235825" y="5532438"/>
            <a:ext cx="1152525" cy="704850"/>
          </a:xfrm>
          <a:prstGeom prst="rect">
            <a:avLst/>
          </a:prstGeom>
          <a:noFill/>
          <a:ln w="9525">
            <a:noFill/>
            <a:miter lim="800000"/>
            <a:headEnd/>
            <a:tailEnd/>
          </a:ln>
        </p:spPr>
      </p:pic>
      <p:pic>
        <p:nvPicPr>
          <p:cNvPr id="87064" name="Picture 19" descr="JI logo_brown"/>
          <p:cNvPicPr>
            <a:picLocks noChangeAspect="1" noChangeArrowheads="1"/>
          </p:cNvPicPr>
          <p:nvPr/>
        </p:nvPicPr>
        <p:blipFill>
          <a:blip r:embed="rId35" cstate="print"/>
          <a:srcRect/>
          <a:stretch>
            <a:fillRect/>
          </a:stretch>
        </p:blipFill>
        <p:spPr bwMode="auto">
          <a:xfrm>
            <a:off x="5651500" y="3429000"/>
            <a:ext cx="2089150" cy="454025"/>
          </a:xfrm>
          <a:prstGeom prst="rect">
            <a:avLst/>
          </a:prstGeom>
          <a:noFill/>
          <a:ln w="9525">
            <a:noFill/>
            <a:miter lim="800000"/>
            <a:headEnd/>
            <a:tailEnd/>
          </a:ln>
        </p:spPr>
      </p:pic>
      <p:pic>
        <p:nvPicPr>
          <p:cNvPr id="87065" name="Picture 32" descr="http://www.ceetrust.org/media/img/elems/logo.gif">
            <a:hlinkClick r:id="rId36"/>
          </p:cNvPr>
          <p:cNvPicPr>
            <a:picLocks noChangeAspect="1" noChangeArrowheads="1"/>
          </p:cNvPicPr>
          <p:nvPr/>
        </p:nvPicPr>
        <p:blipFill>
          <a:blip r:embed="rId37" cstate="print"/>
          <a:srcRect/>
          <a:stretch>
            <a:fillRect/>
          </a:stretch>
        </p:blipFill>
        <p:spPr bwMode="auto">
          <a:xfrm>
            <a:off x="2627313" y="3284538"/>
            <a:ext cx="3097212" cy="757237"/>
          </a:xfrm>
          <a:prstGeom prst="rect">
            <a:avLst/>
          </a:prstGeom>
          <a:noFill/>
          <a:ln w="9525">
            <a:noFill/>
            <a:miter lim="800000"/>
            <a:headEnd/>
            <a:tailEnd/>
          </a:ln>
        </p:spPr>
      </p:pic>
    </p:spTree>
    <p:extLst>
      <p:ext uri="{BB962C8B-B14F-4D97-AF65-F5344CB8AC3E}">
        <p14:creationId xmlns:p14="http://schemas.microsoft.com/office/powerpoint/2010/main" val="2488847999"/>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ctrTitle"/>
          </p:nvPr>
        </p:nvSpPr>
        <p:spPr/>
        <p:txBody>
          <a:bodyPr/>
          <a:lstStyle/>
          <a:p>
            <a:pPr defTabSz="912813" eaLnBrk="1" hangingPunct="1"/>
            <a:r>
              <a:rPr lang="pl-PL" dirty="0">
                <a:solidFill>
                  <a:schemeClr val="tx2"/>
                </a:solidFill>
              </a:rPr>
              <a:t>Zapraszamy do współpracy</a:t>
            </a:r>
          </a:p>
        </p:txBody>
      </p:sp>
      <p:sp>
        <p:nvSpPr>
          <p:cNvPr id="91139" name="Rectangle 3"/>
          <p:cNvSpPr>
            <a:spLocks noGrp="1" noChangeArrowheads="1"/>
          </p:cNvSpPr>
          <p:nvPr>
            <p:ph type="subTitle" idx="1"/>
          </p:nvPr>
        </p:nvSpPr>
        <p:spPr/>
        <p:txBody>
          <a:bodyPr/>
          <a:lstStyle/>
          <a:p>
            <a:pPr defTabSz="912813" eaLnBrk="1" hangingPunct="1"/>
            <a:r>
              <a:rPr lang="pl-PL" b="1"/>
              <a:t>Fundacja Uniwersyteckich Poradni </a:t>
            </a:r>
            <a:br>
              <a:rPr lang="pl-PL" b="1"/>
            </a:br>
            <a:r>
              <a:rPr lang="pl-PL" b="1"/>
              <a:t>Prawnych</a:t>
            </a:r>
          </a:p>
        </p:txBody>
      </p:sp>
      <p:pic>
        <p:nvPicPr>
          <p:cNvPr id="91140" name="Picture 4" descr="fupp_small"/>
          <p:cNvPicPr>
            <a:picLocks noChangeAspect="1" noChangeArrowheads="1"/>
          </p:cNvPicPr>
          <p:nvPr/>
        </p:nvPicPr>
        <p:blipFill>
          <a:blip r:embed="rId2" cstate="print"/>
          <a:srcRect/>
          <a:stretch>
            <a:fillRect/>
          </a:stretch>
        </p:blipFill>
        <p:spPr bwMode="auto">
          <a:xfrm>
            <a:off x="1447800" y="3970338"/>
            <a:ext cx="2205038" cy="2125662"/>
          </a:xfrm>
          <a:prstGeom prst="rect">
            <a:avLst/>
          </a:prstGeom>
          <a:noFill/>
          <a:ln w="0" algn="in">
            <a:noFill/>
            <a:miter lim="800000"/>
            <a:headEnd/>
            <a:tailEnd/>
          </a:ln>
        </p:spPr>
      </p:pic>
      <p:sp>
        <p:nvSpPr>
          <p:cNvPr id="91141" name="Rectangle 5"/>
          <p:cNvSpPr>
            <a:spLocks noChangeArrowheads="1"/>
          </p:cNvSpPr>
          <p:nvPr/>
        </p:nvSpPr>
        <p:spPr bwMode="auto">
          <a:xfrm>
            <a:off x="4689475" y="5062538"/>
            <a:ext cx="4419600" cy="1822450"/>
          </a:xfrm>
          <a:prstGeom prst="rect">
            <a:avLst/>
          </a:prstGeom>
          <a:noFill/>
          <a:ln w="9525">
            <a:noFill/>
            <a:miter lim="800000"/>
            <a:headEnd/>
            <a:tailEnd/>
          </a:ln>
        </p:spPr>
        <p:txBody>
          <a:bodyPr anchor="b"/>
          <a:lstStyle/>
          <a:p>
            <a:pPr defTabSz="912813">
              <a:spcBef>
                <a:spcPct val="20000"/>
              </a:spcBef>
              <a:buClr>
                <a:schemeClr val="tx1"/>
              </a:buClr>
              <a:buSzPct val="75000"/>
              <a:buFont typeface="Wingdings" pitchFamily="2" charset="2"/>
              <a:buNone/>
            </a:pPr>
            <a:r>
              <a:rPr lang="pl-PL" sz="1300" b="1">
                <a:solidFill>
                  <a:schemeClr val="tx2"/>
                </a:solidFill>
                <a:latin typeface="Arial" charset="0"/>
              </a:rPr>
              <a:t>ul. Szpitalna 5 lok. 5 </a:t>
            </a:r>
          </a:p>
          <a:p>
            <a:pPr defTabSz="912813">
              <a:spcBef>
                <a:spcPct val="20000"/>
              </a:spcBef>
              <a:buClr>
                <a:schemeClr val="tx1"/>
              </a:buClr>
              <a:buSzPct val="75000"/>
              <a:buFont typeface="Wingdings" pitchFamily="2" charset="2"/>
              <a:buNone/>
            </a:pPr>
            <a:r>
              <a:rPr lang="pl-PL" sz="1300" b="1">
                <a:solidFill>
                  <a:schemeClr val="tx2"/>
                </a:solidFill>
                <a:latin typeface="Arial" charset="0"/>
              </a:rPr>
              <a:t>00-031 Warszawa</a:t>
            </a:r>
          </a:p>
          <a:p>
            <a:pPr defTabSz="912813">
              <a:spcBef>
                <a:spcPct val="20000"/>
              </a:spcBef>
              <a:buClr>
                <a:schemeClr val="tx1"/>
              </a:buClr>
              <a:buSzPct val="75000"/>
              <a:buFont typeface="Wingdings" pitchFamily="2" charset="2"/>
              <a:buNone/>
            </a:pPr>
            <a:r>
              <a:rPr lang="pl-PL" sz="1300" b="1">
                <a:solidFill>
                  <a:schemeClr val="tx2"/>
                </a:solidFill>
                <a:latin typeface="Arial" charset="0"/>
              </a:rPr>
              <a:t>t</a:t>
            </a:r>
            <a:r>
              <a:rPr lang="de-DE" sz="1300" b="1">
                <a:solidFill>
                  <a:schemeClr val="tx2"/>
                </a:solidFill>
                <a:latin typeface="Arial" charset="0"/>
                <a:cs typeface="Arial" charset="0"/>
              </a:rPr>
              <a:t>el</a:t>
            </a:r>
            <a:r>
              <a:rPr lang="pl-PL" sz="1300" b="1">
                <a:solidFill>
                  <a:schemeClr val="tx2"/>
                </a:solidFill>
                <a:latin typeface="Arial" charset="0"/>
                <a:cs typeface="Arial" charset="0"/>
              </a:rPr>
              <a:t>.</a:t>
            </a:r>
            <a:r>
              <a:rPr lang="de-DE" sz="1300" b="1">
                <a:solidFill>
                  <a:schemeClr val="tx2"/>
                </a:solidFill>
                <a:latin typeface="Arial" charset="0"/>
                <a:cs typeface="Arial" charset="0"/>
              </a:rPr>
              <a:t>: (22) 828 91 28 </a:t>
            </a:r>
            <a:r>
              <a:rPr lang="pl-PL" sz="1300" b="1">
                <a:solidFill>
                  <a:schemeClr val="tx2"/>
                </a:solidFill>
                <a:latin typeface="Arial" charset="0"/>
                <a:cs typeface="Arial" charset="0"/>
              </a:rPr>
              <a:t>w.143</a:t>
            </a:r>
            <a:r>
              <a:rPr lang="de-DE" sz="1300" b="1">
                <a:solidFill>
                  <a:schemeClr val="tx2"/>
                </a:solidFill>
                <a:latin typeface="Arial" charset="0"/>
                <a:cs typeface="Arial" charset="0"/>
              </a:rPr>
              <a:t>; </a:t>
            </a:r>
            <a:r>
              <a:rPr lang="pl-PL" sz="1300" b="1">
                <a:solidFill>
                  <a:schemeClr val="tx2"/>
                </a:solidFill>
                <a:latin typeface="Arial" charset="0"/>
              </a:rPr>
              <a:t>f</a:t>
            </a:r>
            <a:r>
              <a:rPr lang="de-DE" sz="1300" b="1">
                <a:solidFill>
                  <a:schemeClr val="tx2"/>
                </a:solidFill>
                <a:latin typeface="Arial" charset="0"/>
                <a:cs typeface="Arial" charset="0"/>
              </a:rPr>
              <a:t>ax: (22) 828 91 2</a:t>
            </a:r>
            <a:r>
              <a:rPr lang="pl-PL" sz="1300" b="1">
                <a:solidFill>
                  <a:schemeClr val="tx2"/>
                </a:solidFill>
                <a:latin typeface="Arial" charset="0"/>
                <a:cs typeface="Arial" charset="0"/>
              </a:rPr>
              <a:t>9</a:t>
            </a:r>
            <a:endParaRPr lang="pl-PL" sz="1300" b="1">
              <a:solidFill>
                <a:schemeClr val="tx2"/>
              </a:solidFill>
              <a:latin typeface="Arial" charset="0"/>
            </a:endParaRPr>
          </a:p>
          <a:p>
            <a:pPr defTabSz="912813">
              <a:spcBef>
                <a:spcPct val="20000"/>
              </a:spcBef>
              <a:buClr>
                <a:schemeClr val="tx1"/>
              </a:buClr>
              <a:buSzPct val="75000"/>
              <a:buFont typeface="Wingdings" pitchFamily="2" charset="2"/>
              <a:buNone/>
            </a:pPr>
            <a:r>
              <a:rPr lang="pl-PL" sz="1300" b="1">
                <a:solidFill>
                  <a:schemeClr val="tx2"/>
                </a:solidFill>
                <a:latin typeface="Arial" charset="0"/>
              </a:rPr>
              <a:t>www.fupp.org.pl, zarzad@fupp.org.pl</a:t>
            </a:r>
          </a:p>
          <a:p>
            <a:pPr defTabSz="912813">
              <a:spcBef>
                <a:spcPct val="20000"/>
              </a:spcBef>
              <a:buClr>
                <a:schemeClr val="tx1"/>
              </a:buClr>
              <a:buSzPct val="75000"/>
              <a:buFont typeface="Wingdings" pitchFamily="2" charset="2"/>
              <a:buNone/>
            </a:pPr>
            <a:endParaRPr lang="pl-PL" sz="1300" b="1">
              <a:solidFill>
                <a:schemeClr val="tx2"/>
              </a:solidFill>
              <a:latin typeface="Arial" charset="0"/>
            </a:endParaRPr>
          </a:p>
          <a:p>
            <a:pPr defTabSz="912813">
              <a:spcBef>
                <a:spcPct val="20000"/>
              </a:spcBef>
              <a:buClr>
                <a:schemeClr val="tx1"/>
              </a:buClr>
              <a:buSzPct val="75000"/>
              <a:buFont typeface="Wingdings" pitchFamily="2" charset="2"/>
              <a:buNone/>
            </a:pPr>
            <a:r>
              <a:rPr lang="pl-PL" sz="1300" b="1">
                <a:solidFill>
                  <a:schemeClr val="tx2"/>
                </a:solidFill>
                <a:latin typeface="Arial" charset="0"/>
              </a:rPr>
              <a:t>Bank PEKAO S.A. II o/Warszawa </a:t>
            </a:r>
            <a:br>
              <a:rPr lang="pl-PL" sz="1300" b="1">
                <a:solidFill>
                  <a:schemeClr val="tx2"/>
                </a:solidFill>
                <a:latin typeface="Arial" charset="0"/>
              </a:rPr>
            </a:br>
            <a:r>
              <a:rPr lang="pl-PL" sz="1300" b="1">
                <a:solidFill>
                  <a:schemeClr val="tx2"/>
                </a:solidFill>
                <a:latin typeface="Arial" charset="0"/>
              </a:rPr>
              <a:t>nr: 87 1240 1024 1111 0000 0269 4777 </a:t>
            </a:r>
          </a:p>
        </p:txBody>
      </p:sp>
    </p:spTree>
    <p:extLst>
      <p:ext uri="{BB962C8B-B14F-4D97-AF65-F5344CB8AC3E}">
        <p14:creationId xmlns:p14="http://schemas.microsoft.com/office/powerpoint/2010/main" val="2229173684"/>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D95115-BDEC-7A04-6DBD-4716DE9137A2}"/>
            </a:ext>
          </a:extLst>
        </p:cNvPr>
        <p:cNvGrpSpPr/>
        <p:nvPr/>
      </p:nvGrpSpPr>
      <p:grpSpPr>
        <a:xfrm>
          <a:off x="0" y="0"/>
          <a:ext cx="0" cy="0"/>
          <a:chOff x="0" y="0"/>
          <a:chExt cx="0" cy="0"/>
        </a:xfrm>
      </p:grpSpPr>
      <p:grpSp>
        <p:nvGrpSpPr>
          <p:cNvPr id="2" name="Group 210">
            <a:extLst>
              <a:ext uri="{FF2B5EF4-FFF2-40B4-BE49-F238E27FC236}">
                <a16:creationId xmlns:a16="http://schemas.microsoft.com/office/drawing/2014/main" id="{088C2DE6-B9D8-16AE-51A9-E347EB8368EE}"/>
              </a:ext>
            </a:extLst>
          </p:cNvPr>
          <p:cNvGrpSpPr>
            <a:grpSpLocks/>
          </p:cNvGrpSpPr>
          <p:nvPr/>
        </p:nvGrpSpPr>
        <p:grpSpPr bwMode="auto">
          <a:xfrm>
            <a:off x="745678" y="2684288"/>
            <a:ext cx="4495800" cy="4129088"/>
            <a:chOff x="470" y="1738"/>
            <a:chExt cx="2832" cy="2601"/>
          </a:xfrm>
        </p:grpSpPr>
        <p:graphicFrame>
          <p:nvGraphicFramePr>
            <p:cNvPr id="4" name="Object 518">
              <a:extLst>
                <a:ext uri="{FF2B5EF4-FFF2-40B4-BE49-F238E27FC236}">
                  <a16:creationId xmlns:a16="http://schemas.microsoft.com/office/drawing/2014/main" id="{CC1E6840-92C8-F565-0F1D-87E270623D2A}"/>
                </a:ext>
              </a:extLst>
            </p:cNvPr>
            <p:cNvGraphicFramePr>
              <a:graphicFrameLocks noChangeAspect="1"/>
            </p:cNvGraphicFramePr>
            <p:nvPr/>
          </p:nvGraphicFramePr>
          <p:xfrm>
            <a:off x="538" y="1738"/>
            <a:ext cx="2695" cy="2601"/>
          </p:xfrm>
          <a:graphic>
            <a:graphicData uri="http://schemas.openxmlformats.org/presentationml/2006/ole">
              <mc:AlternateContent xmlns:mc="http://schemas.openxmlformats.org/markup-compatibility/2006">
                <mc:Choice xmlns:v="urn:schemas-microsoft-com:vml" Requires="v">
                  <p:oleObj name="Obraz - mapa bitowa" r:id="rId2" imgW="4352381" imgH="4200000" progId="PBrush">
                    <p:embed/>
                  </p:oleObj>
                </mc:Choice>
                <mc:Fallback>
                  <p:oleObj name="Obraz - mapa bitowa" r:id="rId2" imgW="4352381" imgH="4200000" progId="PBrush">
                    <p:embed/>
                    <p:pic>
                      <p:nvPicPr>
                        <p:cNvPr id="4" name="Object 518">
                          <a:extLst>
                            <a:ext uri="{FF2B5EF4-FFF2-40B4-BE49-F238E27FC236}">
                              <a16:creationId xmlns:a16="http://schemas.microsoft.com/office/drawing/2014/main" id="{6F856428-ED6F-CFFE-51FA-44222AA201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 y="1738"/>
                          <a:ext cx="2695" cy="2601"/>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5" name="Picture 519" descr="logo-małe">
              <a:extLst>
                <a:ext uri="{FF2B5EF4-FFF2-40B4-BE49-F238E27FC236}">
                  <a16:creationId xmlns:a16="http://schemas.microsoft.com/office/drawing/2014/main" id="{1CC25888-2F7C-06A7-4966-F4BBFEE97491}"/>
                </a:ext>
              </a:extLst>
            </p:cNvPr>
            <p:cNvPicPr>
              <a:picLocks noChangeAspect="1" noChangeArrowheads="1"/>
            </p:cNvPicPr>
            <p:nvPr/>
          </p:nvPicPr>
          <p:blipFill>
            <a:blip r:embed="rId4" cstate="print"/>
            <a:srcRect/>
            <a:stretch>
              <a:fillRect/>
            </a:stretch>
          </p:blipFill>
          <p:spPr bwMode="auto">
            <a:xfrm>
              <a:off x="1168" y="2662"/>
              <a:ext cx="144" cy="216"/>
            </a:xfrm>
            <a:prstGeom prst="rect">
              <a:avLst/>
            </a:prstGeom>
            <a:noFill/>
            <a:ln w="9525">
              <a:noFill/>
              <a:miter lim="800000"/>
              <a:headEnd/>
              <a:tailEnd/>
            </a:ln>
          </p:spPr>
        </p:pic>
        <p:pic>
          <p:nvPicPr>
            <p:cNvPr id="6" name="Picture 520" descr="logo-małe">
              <a:extLst>
                <a:ext uri="{FF2B5EF4-FFF2-40B4-BE49-F238E27FC236}">
                  <a16:creationId xmlns:a16="http://schemas.microsoft.com/office/drawing/2014/main" id="{C72C7ECC-3768-D8AA-6B57-5239CE7613FA}"/>
                </a:ext>
              </a:extLst>
            </p:cNvPr>
            <p:cNvPicPr>
              <a:picLocks noChangeAspect="1" noChangeArrowheads="1"/>
            </p:cNvPicPr>
            <p:nvPr/>
          </p:nvPicPr>
          <p:blipFill>
            <a:blip r:embed="rId4" cstate="print"/>
            <a:srcRect/>
            <a:stretch>
              <a:fillRect/>
            </a:stretch>
          </p:blipFill>
          <p:spPr bwMode="auto">
            <a:xfrm>
              <a:off x="606" y="2341"/>
              <a:ext cx="145" cy="216"/>
            </a:xfrm>
            <a:prstGeom prst="rect">
              <a:avLst/>
            </a:prstGeom>
            <a:noFill/>
            <a:ln w="9525">
              <a:noFill/>
              <a:miter lim="800000"/>
              <a:headEnd/>
              <a:tailEnd/>
            </a:ln>
          </p:spPr>
        </p:pic>
        <p:pic>
          <p:nvPicPr>
            <p:cNvPr id="7" name="Picture 521" descr="logo-małe">
              <a:extLst>
                <a:ext uri="{FF2B5EF4-FFF2-40B4-BE49-F238E27FC236}">
                  <a16:creationId xmlns:a16="http://schemas.microsoft.com/office/drawing/2014/main" id="{DF01B111-0D2E-EA9D-4FCF-FFEC36E1D81C}"/>
                </a:ext>
              </a:extLst>
            </p:cNvPr>
            <p:cNvPicPr>
              <a:picLocks noChangeAspect="1" noChangeArrowheads="1"/>
            </p:cNvPicPr>
            <p:nvPr/>
          </p:nvPicPr>
          <p:blipFill>
            <a:blip r:embed="rId4" cstate="print"/>
            <a:srcRect/>
            <a:stretch>
              <a:fillRect/>
            </a:stretch>
          </p:blipFill>
          <p:spPr bwMode="auto">
            <a:xfrm>
              <a:off x="1792" y="1935"/>
              <a:ext cx="145" cy="217"/>
            </a:xfrm>
            <a:prstGeom prst="rect">
              <a:avLst/>
            </a:prstGeom>
            <a:noFill/>
            <a:ln w="9525">
              <a:noFill/>
              <a:miter lim="800000"/>
              <a:headEnd/>
              <a:tailEnd/>
            </a:ln>
          </p:spPr>
        </p:pic>
        <p:pic>
          <p:nvPicPr>
            <p:cNvPr id="8" name="Picture 522" descr="logo-małe">
              <a:extLst>
                <a:ext uri="{FF2B5EF4-FFF2-40B4-BE49-F238E27FC236}">
                  <a16:creationId xmlns:a16="http://schemas.microsoft.com/office/drawing/2014/main" id="{B8FA0FA6-D043-4B4E-0C9A-21488638E210}"/>
                </a:ext>
              </a:extLst>
            </p:cNvPr>
            <p:cNvPicPr>
              <a:picLocks noChangeAspect="1" noChangeArrowheads="1"/>
            </p:cNvPicPr>
            <p:nvPr/>
          </p:nvPicPr>
          <p:blipFill>
            <a:blip r:embed="rId4" cstate="print"/>
            <a:srcRect/>
            <a:stretch>
              <a:fillRect/>
            </a:stretch>
          </p:blipFill>
          <p:spPr bwMode="auto">
            <a:xfrm>
              <a:off x="1709" y="2478"/>
              <a:ext cx="145" cy="216"/>
            </a:xfrm>
            <a:prstGeom prst="rect">
              <a:avLst/>
            </a:prstGeom>
            <a:noFill/>
            <a:ln w="9525">
              <a:noFill/>
              <a:miter lim="800000"/>
              <a:headEnd/>
              <a:tailEnd/>
            </a:ln>
          </p:spPr>
        </p:pic>
        <p:pic>
          <p:nvPicPr>
            <p:cNvPr id="9" name="Picture 523" descr="logo-małe">
              <a:extLst>
                <a:ext uri="{FF2B5EF4-FFF2-40B4-BE49-F238E27FC236}">
                  <a16:creationId xmlns:a16="http://schemas.microsoft.com/office/drawing/2014/main" id="{C724F745-5664-7EAD-0197-1D33215C881D}"/>
                </a:ext>
              </a:extLst>
            </p:cNvPr>
            <p:cNvPicPr>
              <a:picLocks noChangeAspect="1" noChangeArrowheads="1"/>
            </p:cNvPicPr>
            <p:nvPr/>
          </p:nvPicPr>
          <p:blipFill>
            <a:blip r:embed="rId4" cstate="print"/>
            <a:srcRect/>
            <a:stretch>
              <a:fillRect/>
            </a:stretch>
          </p:blipFill>
          <p:spPr bwMode="auto">
            <a:xfrm>
              <a:off x="2822" y="2354"/>
              <a:ext cx="144" cy="216"/>
            </a:xfrm>
            <a:prstGeom prst="rect">
              <a:avLst/>
            </a:prstGeom>
            <a:noFill/>
            <a:ln w="9525">
              <a:noFill/>
              <a:miter lim="800000"/>
              <a:headEnd/>
              <a:tailEnd/>
            </a:ln>
          </p:spPr>
        </p:pic>
        <p:pic>
          <p:nvPicPr>
            <p:cNvPr id="11" name="Picture 525" descr="logo-małe">
              <a:extLst>
                <a:ext uri="{FF2B5EF4-FFF2-40B4-BE49-F238E27FC236}">
                  <a16:creationId xmlns:a16="http://schemas.microsoft.com/office/drawing/2014/main" id="{24BC09C3-4D6A-9D78-3530-051F2428566A}"/>
                </a:ext>
              </a:extLst>
            </p:cNvPr>
            <p:cNvPicPr>
              <a:picLocks noChangeAspect="1" noChangeArrowheads="1"/>
            </p:cNvPicPr>
            <p:nvPr/>
          </p:nvPicPr>
          <p:blipFill>
            <a:blip r:embed="rId4" cstate="print"/>
            <a:srcRect/>
            <a:stretch>
              <a:fillRect/>
            </a:stretch>
          </p:blipFill>
          <p:spPr bwMode="auto">
            <a:xfrm>
              <a:off x="2813" y="3258"/>
              <a:ext cx="144" cy="217"/>
            </a:xfrm>
            <a:prstGeom prst="rect">
              <a:avLst/>
            </a:prstGeom>
            <a:noFill/>
            <a:ln w="9525">
              <a:noFill/>
              <a:miter lim="800000"/>
              <a:headEnd/>
              <a:tailEnd/>
            </a:ln>
          </p:spPr>
        </p:pic>
        <p:pic>
          <p:nvPicPr>
            <p:cNvPr id="12" name="Picture 527" descr="logo-małe">
              <a:extLst>
                <a:ext uri="{FF2B5EF4-FFF2-40B4-BE49-F238E27FC236}">
                  <a16:creationId xmlns:a16="http://schemas.microsoft.com/office/drawing/2014/main" id="{F557BC9B-6279-78E9-A935-95E90EED00A4}"/>
                </a:ext>
              </a:extLst>
            </p:cNvPr>
            <p:cNvPicPr>
              <a:picLocks noChangeAspect="1" noChangeArrowheads="1"/>
            </p:cNvPicPr>
            <p:nvPr/>
          </p:nvPicPr>
          <p:blipFill>
            <a:blip r:embed="rId4" cstate="print"/>
            <a:srcRect/>
            <a:stretch>
              <a:fillRect/>
            </a:stretch>
          </p:blipFill>
          <p:spPr bwMode="auto">
            <a:xfrm>
              <a:off x="2237" y="3731"/>
              <a:ext cx="144" cy="216"/>
            </a:xfrm>
            <a:prstGeom prst="rect">
              <a:avLst/>
            </a:prstGeom>
            <a:noFill/>
            <a:ln w="9525">
              <a:noFill/>
              <a:miter lim="800000"/>
              <a:headEnd/>
              <a:tailEnd/>
            </a:ln>
          </p:spPr>
        </p:pic>
        <p:pic>
          <p:nvPicPr>
            <p:cNvPr id="13" name="Picture 528" descr="logo-małe">
              <a:extLst>
                <a:ext uri="{FF2B5EF4-FFF2-40B4-BE49-F238E27FC236}">
                  <a16:creationId xmlns:a16="http://schemas.microsoft.com/office/drawing/2014/main" id="{7E3827A7-D3B9-F950-3307-384CDB8B1AD2}"/>
                </a:ext>
              </a:extLst>
            </p:cNvPr>
            <p:cNvPicPr>
              <a:picLocks noChangeAspect="1" noChangeArrowheads="1"/>
            </p:cNvPicPr>
            <p:nvPr/>
          </p:nvPicPr>
          <p:blipFill>
            <a:blip r:embed="rId4" cstate="print"/>
            <a:srcRect/>
            <a:stretch>
              <a:fillRect/>
            </a:stretch>
          </p:blipFill>
          <p:spPr bwMode="auto">
            <a:xfrm>
              <a:off x="1754" y="3626"/>
              <a:ext cx="144" cy="216"/>
            </a:xfrm>
            <a:prstGeom prst="rect">
              <a:avLst/>
            </a:prstGeom>
            <a:noFill/>
            <a:ln w="9525">
              <a:noFill/>
              <a:miter lim="800000"/>
              <a:headEnd/>
              <a:tailEnd/>
            </a:ln>
          </p:spPr>
        </p:pic>
        <p:pic>
          <p:nvPicPr>
            <p:cNvPr id="14" name="Picture 529" descr="logo-małe">
              <a:extLst>
                <a:ext uri="{FF2B5EF4-FFF2-40B4-BE49-F238E27FC236}">
                  <a16:creationId xmlns:a16="http://schemas.microsoft.com/office/drawing/2014/main" id="{1F04F3F8-1269-D07A-C576-4408B4D54A1D}"/>
                </a:ext>
              </a:extLst>
            </p:cNvPr>
            <p:cNvPicPr>
              <a:picLocks noChangeAspect="1" noChangeArrowheads="1"/>
            </p:cNvPicPr>
            <p:nvPr/>
          </p:nvPicPr>
          <p:blipFill>
            <a:blip r:embed="rId4" cstate="print"/>
            <a:srcRect/>
            <a:stretch>
              <a:fillRect/>
            </a:stretch>
          </p:blipFill>
          <p:spPr bwMode="auto">
            <a:xfrm>
              <a:off x="1489" y="3424"/>
              <a:ext cx="144" cy="216"/>
            </a:xfrm>
            <a:prstGeom prst="rect">
              <a:avLst/>
            </a:prstGeom>
            <a:noFill/>
            <a:ln w="9525">
              <a:noFill/>
              <a:miter lim="800000"/>
              <a:headEnd/>
              <a:tailEnd/>
            </a:ln>
          </p:spPr>
        </p:pic>
        <p:pic>
          <p:nvPicPr>
            <p:cNvPr id="15" name="Picture 530" descr="logo-małe">
              <a:extLst>
                <a:ext uri="{FF2B5EF4-FFF2-40B4-BE49-F238E27FC236}">
                  <a16:creationId xmlns:a16="http://schemas.microsoft.com/office/drawing/2014/main" id="{368A351A-4FB0-10B8-943F-E32D2B51B6A2}"/>
                </a:ext>
              </a:extLst>
            </p:cNvPr>
            <p:cNvPicPr>
              <a:picLocks noChangeAspect="1" noChangeArrowheads="1"/>
            </p:cNvPicPr>
            <p:nvPr/>
          </p:nvPicPr>
          <p:blipFill>
            <a:blip r:embed="rId4" cstate="print"/>
            <a:srcRect/>
            <a:stretch>
              <a:fillRect/>
            </a:stretch>
          </p:blipFill>
          <p:spPr bwMode="auto">
            <a:xfrm>
              <a:off x="1886" y="3075"/>
              <a:ext cx="144" cy="216"/>
            </a:xfrm>
            <a:prstGeom prst="rect">
              <a:avLst/>
            </a:prstGeom>
            <a:noFill/>
            <a:ln w="9525">
              <a:noFill/>
              <a:miter lim="800000"/>
              <a:headEnd/>
              <a:tailEnd/>
            </a:ln>
          </p:spPr>
        </p:pic>
        <p:pic>
          <p:nvPicPr>
            <p:cNvPr id="16" name="Picture 531" descr="logo-małe">
              <a:extLst>
                <a:ext uri="{FF2B5EF4-FFF2-40B4-BE49-F238E27FC236}">
                  <a16:creationId xmlns:a16="http://schemas.microsoft.com/office/drawing/2014/main" id="{111399F4-DFB3-329D-DE7C-6BBE4210FB1E}"/>
                </a:ext>
              </a:extLst>
            </p:cNvPr>
            <p:cNvPicPr>
              <a:picLocks noChangeAspect="1" noChangeArrowheads="1"/>
            </p:cNvPicPr>
            <p:nvPr/>
          </p:nvPicPr>
          <p:blipFill>
            <a:blip r:embed="rId4" cstate="print"/>
            <a:srcRect/>
            <a:stretch>
              <a:fillRect/>
            </a:stretch>
          </p:blipFill>
          <p:spPr bwMode="auto">
            <a:xfrm>
              <a:off x="1092" y="3256"/>
              <a:ext cx="144" cy="216"/>
            </a:xfrm>
            <a:prstGeom prst="rect">
              <a:avLst/>
            </a:prstGeom>
            <a:noFill/>
            <a:ln w="9525">
              <a:noFill/>
              <a:miter lim="800000"/>
              <a:headEnd/>
              <a:tailEnd/>
            </a:ln>
          </p:spPr>
        </p:pic>
        <p:pic>
          <p:nvPicPr>
            <p:cNvPr id="17" name="Picture 532" descr="logo-małe">
              <a:extLst>
                <a:ext uri="{FF2B5EF4-FFF2-40B4-BE49-F238E27FC236}">
                  <a16:creationId xmlns:a16="http://schemas.microsoft.com/office/drawing/2014/main" id="{B1F191E3-F32B-6420-060C-7332B2977892}"/>
                </a:ext>
              </a:extLst>
            </p:cNvPr>
            <p:cNvPicPr>
              <a:picLocks noChangeAspect="1" noChangeArrowheads="1"/>
            </p:cNvPicPr>
            <p:nvPr/>
          </p:nvPicPr>
          <p:blipFill>
            <a:blip r:embed="rId4" cstate="print"/>
            <a:srcRect/>
            <a:stretch>
              <a:fillRect/>
            </a:stretch>
          </p:blipFill>
          <p:spPr bwMode="auto">
            <a:xfrm>
              <a:off x="2989" y="3258"/>
              <a:ext cx="145" cy="217"/>
            </a:xfrm>
            <a:prstGeom prst="rect">
              <a:avLst/>
            </a:prstGeom>
            <a:noFill/>
            <a:ln w="9525">
              <a:noFill/>
              <a:miter lim="800000"/>
              <a:headEnd/>
              <a:tailEnd/>
            </a:ln>
          </p:spPr>
        </p:pic>
        <p:pic>
          <p:nvPicPr>
            <p:cNvPr id="18" name="Picture 533" descr="logo-małe">
              <a:extLst>
                <a:ext uri="{FF2B5EF4-FFF2-40B4-BE49-F238E27FC236}">
                  <a16:creationId xmlns:a16="http://schemas.microsoft.com/office/drawing/2014/main" id="{E9AA7D83-33D6-E346-D371-9E8254FF47AC}"/>
                </a:ext>
              </a:extLst>
            </p:cNvPr>
            <p:cNvPicPr>
              <a:picLocks noChangeAspect="1" noChangeArrowheads="1"/>
            </p:cNvPicPr>
            <p:nvPr/>
          </p:nvPicPr>
          <p:blipFill>
            <a:blip r:embed="rId4" cstate="print"/>
            <a:srcRect/>
            <a:stretch>
              <a:fillRect/>
            </a:stretch>
          </p:blipFill>
          <p:spPr bwMode="auto">
            <a:xfrm>
              <a:off x="695" y="2800"/>
              <a:ext cx="144" cy="216"/>
            </a:xfrm>
            <a:prstGeom prst="rect">
              <a:avLst/>
            </a:prstGeom>
            <a:noFill/>
            <a:ln w="9525">
              <a:noFill/>
              <a:miter lim="800000"/>
              <a:headEnd/>
              <a:tailEnd/>
            </a:ln>
          </p:spPr>
        </p:pic>
        <p:sp>
          <p:nvSpPr>
            <p:cNvPr id="19" name="Text Box 534">
              <a:extLst>
                <a:ext uri="{FF2B5EF4-FFF2-40B4-BE49-F238E27FC236}">
                  <a16:creationId xmlns:a16="http://schemas.microsoft.com/office/drawing/2014/main" id="{C3864A3A-3B95-2F2A-C2EC-6A273FA940FD}"/>
                </a:ext>
              </a:extLst>
            </p:cNvPr>
            <p:cNvSpPr txBox="1">
              <a:spLocks noChangeArrowheads="1"/>
            </p:cNvSpPr>
            <p:nvPr/>
          </p:nvSpPr>
          <p:spPr bwMode="auto">
            <a:xfrm>
              <a:off x="2582" y="2536"/>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Białystok</a:t>
              </a:r>
            </a:p>
          </p:txBody>
        </p:sp>
        <p:sp>
          <p:nvSpPr>
            <p:cNvPr id="20" name="Text Box 535">
              <a:extLst>
                <a:ext uri="{FF2B5EF4-FFF2-40B4-BE49-F238E27FC236}">
                  <a16:creationId xmlns:a16="http://schemas.microsoft.com/office/drawing/2014/main" id="{1876D405-22F7-D463-61FE-FA045F92FB08}"/>
                </a:ext>
              </a:extLst>
            </p:cNvPr>
            <p:cNvSpPr txBox="1">
              <a:spLocks noChangeArrowheads="1"/>
            </p:cNvSpPr>
            <p:nvPr/>
          </p:nvSpPr>
          <p:spPr bwMode="auto">
            <a:xfrm>
              <a:off x="2150" y="2939"/>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Warszawa</a:t>
              </a:r>
            </a:p>
          </p:txBody>
        </p:sp>
        <p:sp>
          <p:nvSpPr>
            <p:cNvPr id="21" name="Text Box 536">
              <a:extLst>
                <a:ext uri="{FF2B5EF4-FFF2-40B4-BE49-F238E27FC236}">
                  <a16:creationId xmlns:a16="http://schemas.microsoft.com/office/drawing/2014/main" id="{ABC6C617-59F2-ABCD-1235-895067CE3561}"/>
                </a:ext>
              </a:extLst>
            </p:cNvPr>
            <p:cNvSpPr txBox="1">
              <a:spLocks noChangeArrowheads="1"/>
            </p:cNvSpPr>
            <p:nvPr/>
          </p:nvSpPr>
          <p:spPr bwMode="auto">
            <a:xfrm>
              <a:off x="2630" y="3448"/>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Lublin</a:t>
              </a:r>
            </a:p>
          </p:txBody>
        </p:sp>
        <p:sp>
          <p:nvSpPr>
            <p:cNvPr id="22" name="Text Box 537">
              <a:extLst>
                <a:ext uri="{FF2B5EF4-FFF2-40B4-BE49-F238E27FC236}">
                  <a16:creationId xmlns:a16="http://schemas.microsoft.com/office/drawing/2014/main" id="{3FC86E4F-0C75-855E-6673-719429A5BE2F}"/>
                </a:ext>
              </a:extLst>
            </p:cNvPr>
            <p:cNvSpPr txBox="1">
              <a:spLocks noChangeArrowheads="1"/>
            </p:cNvSpPr>
            <p:nvPr/>
          </p:nvSpPr>
          <p:spPr bwMode="auto">
            <a:xfrm>
              <a:off x="2279" y="3966"/>
              <a:ext cx="672" cy="173"/>
            </a:xfrm>
            <a:prstGeom prst="rect">
              <a:avLst/>
            </a:prstGeom>
            <a:noFill/>
            <a:ln w="9525">
              <a:noFill/>
              <a:miter lim="800000"/>
              <a:headEnd/>
              <a:tailEnd/>
            </a:ln>
          </p:spPr>
          <p:txBody>
            <a:bodyPr>
              <a:spAutoFit/>
            </a:bodyPr>
            <a:lstStyle/>
            <a:p>
              <a:pPr algn="ctr" defTabSz="912813">
                <a:spcBef>
                  <a:spcPct val="50000"/>
                </a:spcBef>
              </a:pPr>
              <a:r>
                <a:rPr lang="pl-PL" sz="1200" b="1" dirty="0">
                  <a:solidFill>
                    <a:schemeClr val="bg1"/>
                  </a:solidFill>
                  <a:latin typeface="Arial" charset="0"/>
                </a:rPr>
                <a:t>Rzeszów</a:t>
              </a:r>
            </a:p>
          </p:txBody>
        </p:sp>
        <p:sp>
          <p:nvSpPr>
            <p:cNvPr id="23" name="Text Box 538">
              <a:extLst>
                <a:ext uri="{FF2B5EF4-FFF2-40B4-BE49-F238E27FC236}">
                  <a16:creationId xmlns:a16="http://schemas.microsoft.com/office/drawing/2014/main" id="{A981E4A3-6A3A-2F56-F5F9-E41AC085213B}"/>
                </a:ext>
              </a:extLst>
            </p:cNvPr>
            <p:cNvSpPr txBox="1">
              <a:spLocks noChangeArrowheads="1"/>
            </p:cNvSpPr>
            <p:nvPr/>
          </p:nvSpPr>
          <p:spPr bwMode="auto">
            <a:xfrm>
              <a:off x="1862" y="3947"/>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Kraków</a:t>
              </a:r>
            </a:p>
          </p:txBody>
        </p:sp>
        <p:sp>
          <p:nvSpPr>
            <p:cNvPr id="24" name="Text Box 539">
              <a:extLst>
                <a:ext uri="{FF2B5EF4-FFF2-40B4-BE49-F238E27FC236}">
                  <a16:creationId xmlns:a16="http://schemas.microsoft.com/office/drawing/2014/main" id="{4BEB7414-429C-0BB1-4C37-468A937320E4}"/>
                </a:ext>
              </a:extLst>
            </p:cNvPr>
            <p:cNvSpPr txBox="1">
              <a:spLocks noChangeArrowheads="1"/>
            </p:cNvSpPr>
            <p:nvPr/>
          </p:nvSpPr>
          <p:spPr bwMode="auto">
            <a:xfrm>
              <a:off x="1526" y="3784"/>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Katowice</a:t>
              </a:r>
            </a:p>
          </p:txBody>
        </p:sp>
        <p:sp>
          <p:nvSpPr>
            <p:cNvPr id="25" name="Text Box 540">
              <a:extLst>
                <a:ext uri="{FF2B5EF4-FFF2-40B4-BE49-F238E27FC236}">
                  <a16:creationId xmlns:a16="http://schemas.microsoft.com/office/drawing/2014/main" id="{3BF0AF28-4E07-C46B-957D-BE1C8121763F}"/>
                </a:ext>
              </a:extLst>
            </p:cNvPr>
            <p:cNvSpPr txBox="1">
              <a:spLocks noChangeArrowheads="1"/>
            </p:cNvSpPr>
            <p:nvPr/>
          </p:nvSpPr>
          <p:spPr bwMode="auto">
            <a:xfrm>
              <a:off x="1190" y="3592"/>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Opole</a:t>
              </a:r>
            </a:p>
          </p:txBody>
        </p:sp>
        <p:sp>
          <p:nvSpPr>
            <p:cNvPr id="26" name="Text Box 541">
              <a:extLst>
                <a:ext uri="{FF2B5EF4-FFF2-40B4-BE49-F238E27FC236}">
                  <a16:creationId xmlns:a16="http://schemas.microsoft.com/office/drawing/2014/main" id="{522E5BEF-0273-AB99-5564-6F83730F2CB7}"/>
                </a:ext>
              </a:extLst>
            </p:cNvPr>
            <p:cNvSpPr txBox="1">
              <a:spLocks noChangeArrowheads="1"/>
            </p:cNvSpPr>
            <p:nvPr/>
          </p:nvSpPr>
          <p:spPr bwMode="auto">
            <a:xfrm>
              <a:off x="854" y="3419"/>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Wrocław</a:t>
              </a:r>
            </a:p>
          </p:txBody>
        </p:sp>
        <p:sp>
          <p:nvSpPr>
            <p:cNvPr id="27" name="Text Box 542">
              <a:extLst>
                <a:ext uri="{FF2B5EF4-FFF2-40B4-BE49-F238E27FC236}">
                  <a16:creationId xmlns:a16="http://schemas.microsoft.com/office/drawing/2014/main" id="{9D4A6A7D-ECBD-2A25-3726-053C5CB5FF05}"/>
                </a:ext>
              </a:extLst>
            </p:cNvPr>
            <p:cNvSpPr txBox="1">
              <a:spLocks noChangeArrowheads="1"/>
            </p:cNvSpPr>
            <p:nvPr/>
          </p:nvSpPr>
          <p:spPr bwMode="auto">
            <a:xfrm>
              <a:off x="1622" y="3256"/>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Łódź</a:t>
              </a:r>
            </a:p>
          </p:txBody>
        </p:sp>
        <p:sp>
          <p:nvSpPr>
            <p:cNvPr id="28" name="Text Box 543">
              <a:extLst>
                <a:ext uri="{FF2B5EF4-FFF2-40B4-BE49-F238E27FC236}">
                  <a16:creationId xmlns:a16="http://schemas.microsoft.com/office/drawing/2014/main" id="{7C433B38-8E55-E6D9-F990-43C075BC889B}"/>
                </a:ext>
              </a:extLst>
            </p:cNvPr>
            <p:cNvSpPr txBox="1">
              <a:spLocks noChangeArrowheads="1"/>
            </p:cNvSpPr>
            <p:nvPr/>
          </p:nvSpPr>
          <p:spPr bwMode="auto">
            <a:xfrm>
              <a:off x="902" y="2824"/>
              <a:ext cx="672" cy="173"/>
            </a:xfrm>
            <a:prstGeom prst="rect">
              <a:avLst/>
            </a:prstGeom>
            <a:noFill/>
            <a:ln w="9525">
              <a:noFill/>
              <a:miter lim="800000"/>
              <a:headEnd/>
              <a:tailEnd/>
            </a:ln>
          </p:spPr>
          <p:txBody>
            <a:bodyPr>
              <a:spAutoFit/>
            </a:bodyPr>
            <a:lstStyle/>
            <a:p>
              <a:pPr algn="ctr" defTabSz="912813">
                <a:spcBef>
                  <a:spcPct val="50000"/>
                </a:spcBef>
              </a:pPr>
              <a:r>
                <a:rPr lang="pl-PL" sz="1200" b="1" dirty="0">
                  <a:solidFill>
                    <a:schemeClr val="bg1"/>
                  </a:solidFill>
                  <a:latin typeface="Arial" charset="0"/>
                </a:rPr>
                <a:t>Poznań</a:t>
              </a:r>
            </a:p>
          </p:txBody>
        </p:sp>
        <p:sp>
          <p:nvSpPr>
            <p:cNvPr id="29" name="Text Box 544">
              <a:extLst>
                <a:ext uri="{FF2B5EF4-FFF2-40B4-BE49-F238E27FC236}">
                  <a16:creationId xmlns:a16="http://schemas.microsoft.com/office/drawing/2014/main" id="{84F90EC2-3091-876F-6CC3-29449C3B83C2}"/>
                </a:ext>
              </a:extLst>
            </p:cNvPr>
            <p:cNvSpPr txBox="1">
              <a:spLocks noChangeArrowheads="1"/>
            </p:cNvSpPr>
            <p:nvPr/>
          </p:nvSpPr>
          <p:spPr bwMode="auto">
            <a:xfrm>
              <a:off x="1430" y="2651"/>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Toruń</a:t>
              </a:r>
            </a:p>
          </p:txBody>
        </p:sp>
        <p:sp>
          <p:nvSpPr>
            <p:cNvPr id="30" name="Text Box 545">
              <a:extLst>
                <a:ext uri="{FF2B5EF4-FFF2-40B4-BE49-F238E27FC236}">
                  <a16:creationId xmlns:a16="http://schemas.microsoft.com/office/drawing/2014/main" id="{19E76473-8E70-8EA5-FE25-E93C21364B3B}"/>
                </a:ext>
              </a:extLst>
            </p:cNvPr>
            <p:cNvSpPr txBox="1">
              <a:spLocks noChangeArrowheads="1"/>
            </p:cNvSpPr>
            <p:nvPr/>
          </p:nvSpPr>
          <p:spPr bwMode="auto">
            <a:xfrm>
              <a:off x="1430" y="2104"/>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Gdańsk</a:t>
              </a:r>
            </a:p>
          </p:txBody>
        </p:sp>
        <p:sp>
          <p:nvSpPr>
            <p:cNvPr id="31" name="Text Box 546">
              <a:extLst>
                <a:ext uri="{FF2B5EF4-FFF2-40B4-BE49-F238E27FC236}">
                  <a16:creationId xmlns:a16="http://schemas.microsoft.com/office/drawing/2014/main" id="{AC83C9A7-1783-9FDA-61F4-5D32B1865249}"/>
                </a:ext>
              </a:extLst>
            </p:cNvPr>
            <p:cNvSpPr txBox="1">
              <a:spLocks noChangeArrowheads="1"/>
            </p:cNvSpPr>
            <p:nvPr/>
          </p:nvSpPr>
          <p:spPr bwMode="auto">
            <a:xfrm>
              <a:off x="470" y="2507"/>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Szczecin</a:t>
              </a:r>
            </a:p>
          </p:txBody>
        </p:sp>
        <p:sp>
          <p:nvSpPr>
            <p:cNvPr id="32" name="Text Box 547">
              <a:extLst>
                <a:ext uri="{FF2B5EF4-FFF2-40B4-BE49-F238E27FC236}">
                  <a16:creationId xmlns:a16="http://schemas.microsoft.com/office/drawing/2014/main" id="{C903704C-B2D4-D1A8-0F8A-C2854459AEE1}"/>
                </a:ext>
              </a:extLst>
            </p:cNvPr>
            <p:cNvSpPr txBox="1">
              <a:spLocks noChangeArrowheads="1"/>
            </p:cNvSpPr>
            <p:nvPr/>
          </p:nvSpPr>
          <p:spPr bwMode="auto">
            <a:xfrm>
              <a:off x="566" y="2987"/>
              <a:ext cx="672" cy="173"/>
            </a:xfrm>
            <a:prstGeom prst="rect">
              <a:avLst/>
            </a:prstGeom>
            <a:noFill/>
            <a:ln w="9525">
              <a:noFill/>
              <a:miter lim="800000"/>
              <a:headEnd/>
              <a:tailEnd/>
            </a:ln>
          </p:spPr>
          <p:txBody>
            <a:bodyPr>
              <a:spAutoFit/>
            </a:bodyPr>
            <a:lstStyle/>
            <a:p>
              <a:pPr algn="ctr" defTabSz="912813">
                <a:spcBef>
                  <a:spcPct val="50000"/>
                </a:spcBef>
              </a:pPr>
              <a:r>
                <a:rPr lang="pl-PL" sz="1200" b="1" dirty="0">
                  <a:solidFill>
                    <a:schemeClr val="bg1"/>
                  </a:solidFill>
                  <a:latin typeface="Arial" charset="0"/>
                </a:rPr>
                <a:t>Słubice</a:t>
              </a:r>
            </a:p>
          </p:txBody>
        </p:sp>
        <p:pic>
          <p:nvPicPr>
            <p:cNvPr id="33" name="Picture 548" descr="logo-małe">
              <a:extLst>
                <a:ext uri="{FF2B5EF4-FFF2-40B4-BE49-F238E27FC236}">
                  <a16:creationId xmlns:a16="http://schemas.microsoft.com/office/drawing/2014/main" id="{C7F9BD8F-6BFA-26A1-192E-983A968A0BCE}"/>
                </a:ext>
              </a:extLst>
            </p:cNvPr>
            <p:cNvPicPr>
              <a:picLocks noChangeAspect="1" noChangeArrowheads="1"/>
            </p:cNvPicPr>
            <p:nvPr/>
          </p:nvPicPr>
          <p:blipFill>
            <a:blip r:embed="rId4" cstate="print"/>
            <a:srcRect/>
            <a:stretch>
              <a:fillRect/>
            </a:stretch>
          </p:blipFill>
          <p:spPr bwMode="auto">
            <a:xfrm>
              <a:off x="2359" y="2069"/>
              <a:ext cx="144" cy="216"/>
            </a:xfrm>
            <a:prstGeom prst="rect">
              <a:avLst/>
            </a:prstGeom>
            <a:noFill/>
            <a:ln w="9525">
              <a:noFill/>
              <a:miter lim="800000"/>
              <a:headEnd/>
              <a:tailEnd/>
            </a:ln>
          </p:spPr>
        </p:pic>
        <p:sp>
          <p:nvSpPr>
            <p:cNvPr id="34" name="Text Box 550">
              <a:extLst>
                <a:ext uri="{FF2B5EF4-FFF2-40B4-BE49-F238E27FC236}">
                  <a16:creationId xmlns:a16="http://schemas.microsoft.com/office/drawing/2014/main" id="{18E4849F-8D5A-2D3E-E7FA-9728FC64767F}"/>
                </a:ext>
              </a:extLst>
            </p:cNvPr>
            <p:cNvSpPr txBox="1">
              <a:spLocks noChangeArrowheads="1"/>
            </p:cNvSpPr>
            <p:nvPr/>
          </p:nvSpPr>
          <p:spPr bwMode="auto">
            <a:xfrm>
              <a:off x="2110" y="2299"/>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Olsztyn</a:t>
              </a:r>
            </a:p>
          </p:txBody>
        </p:sp>
        <p:pic>
          <p:nvPicPr>
            <p:cNvPr id="35" name="Picture 551" descr="logo-małe">
              <a:extLst>
                <a:ext uri="{FF2B5EF4-FFF2-40B4-BE49-F238E27FC236}">
                  <a16:creationId xmlns:a16="http://schemas.microsoft.com/office/drawing/2014/main" id="{30E3A70A-4A0B-2FD5-F13B-34074B9F470F}"/>
                </a:ext>
              </a:extLst>
            </p:cNvPr>
            <p:cNvPicPr>
              <a:picLocks noChangeAspect="1" noChangeArrowheads="1"/>
            </p:cNvPicPr>
            <p:nvPr/>
          </p:nvPicPr>
          <p:blipFill>
            <a:blip r:embed="rId4" cstate="print"/>
            <a:srcRect/>
            <a:stretch>
              <a:fillRect/>
            </a:stretch>
          </p:blipFill>
          <p:spPr bwMode="auto">
            <a:xfrm>
              <a:off x="1602" y="1935"/>
              <a:ext cx="144" cy="216"/>
            </a:xfrm>
            <a:prstGeom prst="rect">
              <a:avLst/>
            </a:prstGeom>
            <a:noFill/>
            <a:ln w="9525">
              <a:noFill/>
              <a:miter lim="800000"/>
              <a:headEnd/>
              <a:tailEnd/>
            </a:ln>
          </p:spPr>
        </p:pic>
        <p:pic>
          <p:nvPicPr>
            <p:cNvPr id="36" name="Picture 552" descr="logo-małe">
              <a:extLst>
                <a:ext uri="{FF2B5EF4-FFF2-40B4-BE49-F238E27FC236}">
                  <a16:creationId xmlns:a16="http://schemas.microsoft.com/office/drawing/2014/main" id="{89A46FB0-3AD6-2765-7F09-144D9E35C66B}"/>
                </a:ext>
              </a:extLst>
            </p:cNvPr>
            <p:cNvPicPr>
              <a:picLocks noChangeAspect="1" noChangeArrowheads="1"/>
            </p:cNvPicPr>
            <p:nvPr/>
          </p:nvPicPr>
          <p:blipFill>
            <a:blip r:embed="rId4" cstate="print"/>
            <a:srcRect/>
            <a:stretch>
              <a:fillRect/>
            </a:stretch>
          </p:blipFill>
          <p:spPr bwMode="auto">
            <a:xfrm>
              <a:off x="2600" y="3103"/>
              <a:ext cx="144" cy="216"/>
            </a:xfrm>
            <a:prstGeom prst="rect">
              <a:avLst/>
            </a:prstGeom>
            <a:noFill/>
            <a:ln w="9525">
              <a:noFill/>
              <a:miter lim="800000"/>
              <a:headEnd/>
              <a:tailEnd/>
            </a:ln>
          </p:spPr>
        </p:pic>
        <p:pic>
          <p:nvPicPr>
            <p:cNvPr id="37" name="Picture 553" descr="logo-małe">
              <a:extLst>
                <a:ext uri="{FF2B5EF4-FFF2-40B4-BE49-F238E27FC236}">
                  <a16:creationId xmlns:a16="http://schemas.microsoft.com/office/drawing/2014/main" id="{B6E30257-6B1F-89B2-2ED3-76095CED0AA7}"/>
                </a:ext>
              </a:extLst>
            </p:cNvPr>
            <p:cNvPicPr>
              <a:picLocks noChangeAspect="1" noChangeArrowheads="1"/>
            </p:cNvPicPr>
            <p:nvPr/>
          </p:nvPicPr>
          <p:blipFill>
            <a:blip r:embed="rId4" cstate="print"/>
            <a:srcRect/>
            <a:stretch>
              <a:fillRect/>
            </a:stretch>
          </p:blipFill>
          <p:spPr bwMode="auto">
            <a:xfrm>
              <a:off x="2427" y="3103"/>
              <a:ext cx="144" cy="216"/>
            </a:xfrm>
            <a:prstGeom prst="rect">
              <a:avLst/>
            </a:prstGeom>
            <a:noFill/>
            <a:ln w="9525">
              <a:noFill/>
              <a:miter lim="800000"/>
              <a:headEnd/>
              <a:tailEnd/>
            </a:ln>
          </p:spPr>
        </p:pic>
        <p:pic>
          <p:nvPicPr>
            <p:cNvPr id="38" name="Picture 554" descr="logo-małe">
              <a:extLst>
                <a:ext uri="{FF2B5EF4-FFF2-40B4-BE49-F238E27FC236}">
                  <a16:creationId xmlns:a16="http://schemas.microsoft.com/office/drawing/2014/main" id="{B08FA0D2-BB03-73CC-B051-81DBBB7DC4F6}"/>
                </a:ext>
              </a:extLst>
            </p:cNvPr>
            <p:cNvPicPr>
              <a:picLocks noChangeAspect="1" noChangeArrowheads="1"/>
            </p:cNvPicPr>
            <p:nvPr/>
          </p:nvPicPr>
          <p:blipFill>
            <a:blip r:embed="rId4" cstate="print"/>
            <a:srcRect/>
            <a:stretch>
              <a:fillRect/>
            </a:stretch>
          </p:blipFill>
          <p:spPr bwMode="auto">
            <a:xfrm>
              <a:off x="2245" y="3103"/>
              <a:ext cx="144" cy="216"/>
            </a:xfrm>
            <a:prstGeom prst="rect">
              <a:avLst/>
            </a:prstGeom>
            <a:noFill/>
            <a:ln w="9525">
              <a:noFill/>
              <a:miter lim="800000"/>
              <a:headEnd/>
              <a:tailEnd/>
            </a:ln>
          </p:spPr>
        </p:pic>
        <p:pic>
          <p:nvPicPr>
            <p:cNvPr id="39" name="Picture 555" descr="logo-małe">
              <a:extLst>
                <a:ext uri="{FF2B5EF4-FFF2-40B4-BE49-F238E27FC236}">
                  <a16:creationId xmlns:a16="http://schemas.microsoft.com/office/drawing/2014/main" id="{784B06CF-5B22-F526-C4CA-1C2783D05F61}"/>
                </a:ext>
              </a:extLst>
            </p:cNvPr>
            <p:cNvPicPr>
              <a:picLocks noChangeAspect="1" noChangeArrowheads="1"/>
            </p:cNvPicPr>
            <p:nvPr/>
          </p:nvPicPr>
          <p:blipFill>
            <a:blip r:embed="rId4" cstate="print"/>
            <a:srcRect/>
            <a:stretch>
              <a:fillRect/>
            </a:stretch>
          </p:blipFill>
          <p:spPr bwMode="auto">
            <a:xfrm>
              <a:off x="2154" y="2762"/>
              <a:ext cx="144" cy="216"/>
            </a:xfrm>
            <a:prstGeom prst="rect">
              <a:avLst/>
            </a:prstGeom>
            <a:noFill/>
            <a:ln w="9525">
              <a:noFill/>
              <a:miter lim="800000"/>
              <a:headEnd/>
              <a:tailEnd/>
            </a:ln>
          </p:spPr>
        </p:pic>
        <p:pic>
          <p:nvPicPr>
            <p:cNvPr id="40" name="Picture 556" descr="logo-małe">
              <a:extLst>
                <a:ext uri="{FF2B5EF4-FFF2-40B4-BE49-F238E27FC236}">
                  <a16:creationId xmlns:a16="http://schemas.microsoft.com/office/drawing/2014/main" id="{63A8DE15-0091-6DE9-E0C6-092580F6100C}"/>
                </a:ext>
              </a:extLst>
            </p:cNvPr>
            <p:cNvPicPr>
              <a:picLocks noChangeAspect="1" noChangeArrowheads="1"/>
            </p:cNvPicPr>
            <p:nvPr/>
          </p:nvPicPr>
          <p:blipFill>
            <a:blip r:embed="rId4" cstate="print"/>
            <a:srcRect/>
            <a:stretch>
              <a:fillRect/>
            </a:stretch>
          </p:blipFill>
          <p:spPr bwMode="auto">
            <a:xfrm>
              <a:off x="2328" y="2762"/>
              <a:ext cx="144" cy="216"/>
            </a:xfrm>
            <a:prstGeom prst="rect">
              <a:avLst/>
            </a:prstGeom>
            <a:noFill/>
            <a:ln w="9525">
              <a:noFill/>
              <a:miter lim="800000"/>
              <a:headEnd/>
              <a:tailEnd/>
            </a:ln>
          </p:spPr>
        </p:pic>
        <p:pic>
          <p:nvPicPr>
            <p:cNvPr id="41" name="Picture 557" descr="logo-małe">
              <a:extLst>
                <a:ext uri="{FF2B5EF4-FFF2-40B4-BE49-F238E27FC236}">
                  <a16:creationId xmlns:a16="http://schemas.microsoft.com/office/drawing/2014/main" id="{33D70394-EB4D-E8A8-7D3D-D6AEA074BCD5}"/>
                </a:ext>
              </a:extLst>
            </p:cNvPr>
            <p:cNvPicPr>
              <a:picLocks noChangeAspect="1" noChangeArrowheads="1"/>
            </p:cNvPicPr>
            <p:nvPr/>
          </p:nvPicPr>
          <p:blipFill>
            <a:blip r:embed="rId4" cstate="print"/>
            <a:srcRect/>
            <a:stretch>
              <a:fillRect/>
            </a:stretch>
          </p:blipFill>
          <p:spPr bwMode="auto">
            <a:xfrm>
              <a:off x="2509" y="2762"/>
              <a:ext cx="144" cy="216"/>
            </a:xfrm>
            <a:prstGeom prst="rect">
              <a:avLst/>
            </a:prstGeom>
            <a:noFill/>
            <a:ln w="9525">
              <a:noFill/>
              <a:miter lim="800000"/>
              <a:headEnd/>
              <a:tailEnd/>
            </a:ln>
          </p:spPr>
        </p:pic>
        <p:pic>
          <p:nvPicPr>
            <p:cNvPr id="42" name="Picture 558" descr="logo-małe">
              <a:extLst>
                <a:ext uri="{FF2B5EF4-FFF2-40B4-BE49-F238E27FC236}">
                  <a16:creationId xmlns:a16="http://schemas.microsoft.com/office/drawing/2014/main" id="{8A504885-C9D7-F734-67C1-8C388C687694}"/>
                </a:ext>
              </a:extLst>
            </p:cNvPr>
            <p:cNvPicPr>
              <a:picLocks noChangeAspect="1" noChangeArrowheads="1"/>
            </p:cNvPicPr>
            <p:nvPr/>
          </p:nvPicPr>
          <p:blipFill>
            <a:blip r:embed="rId4" cstate="print"/>
            <a:srcRect/>
            <a:stretch>
              <a:fillRect/>
            </a:stretch>
          </p:blipFill>
          <p:spPr bwMode="auto">
            <a:xfrm>
              <a:off x="2691" y="2762"/>
              <a:ext cx="144" cy="216"/>
            </a:xfrm>
            <a:prstGeom prst="rect">
              <a:avLst/>
            </a:prstGeom>
            <a:noFill/>
            <a:ln w="9525">
              <a:noFill/>
              <a:miter lim="800000"/>
              <a:headEnd/>
              <a:tailEnd/>
            </a:ln>
          </p:spPr>
        </p:pic>
        <p:pic>
          <p:nvPicPr>
            <p:cNvPr id="44" name="Picture 526" descr="logo-małe">
              <a:extLst>
                <a:ext uri="{FF2B5EF4-FFF2-40B4-BE49-F238E27FC236}">
                  <a16:creationId xmlns:a16="http://schemas.microsoft.com/office/drawing/2014/main" id="{F56F7071-54B5-C5A6-9665-9946332A30A7}"/>
                </a:ext>
              </a:extLst>
            </p:cNvPr>
            <p:cNvPicPr>
              <a:picLocks noChangeAspect="1" noChangeArrowheads="1"/>
            </p:cNvPicPr>
            <p:nvPr/>
          </p:nvPicPr>
          <p:blipFill>
            <a:blip r:embed="rId4" cstate="print"/>
            <a:srcRect/>
            <a:stretch>
              <a:fillRect/>
            </a:stretch>
          </p:blipFill>
          <p:spPr bwMode="auto">
            <a:xfrm>
              <a:off x="2618" y="3797"/>
              <a:ext cx="144" cy="216"/>
            </a:xfrm>
            <a:prstGeom prst="rect">
              <a:avLst/>
            </a:prstGeom>
            <a:noFill/>
            <a:ln w="9525">
              <a:noFill/>
              <a:miter lim="800000"/>
              <a:headEnd/>
              <a:tailEnd/>
            </a:ln>
          </p:spPr>
        </p:pic>
        <p:pic>
          <p:nvPicPr>
            <p:cNvPr id="45" name="Picture 526" descr="logo-małe">
              <a:extLst>
                <a:ext uri="{FF2B5EF4-FFF2-40B4-BE49-F238E27FC236}">
                  <a16:creationId xmlns:a16="http://schemas.microsoft.com/office/drawing/2014/main" id="{997C3166-D48C-D04F-8019-812BB5DA542F}"/>
                </a:ext>
              </a:extLst>
            </p:cNvPr>
            <p:cNvPicPr>
              <a:picLocks noChangeAspect="1" noChangeArrowheads="1"/>
            </p:cNvPicPr>
            <p:nvPr/>
          </p:nvPicPr>
          <p:blipFill>
            <a:blip r:embed="rId4" cstate="print"/>
            <a:srcRect/>
            <a:stretch>
              <a:fillRect/>
            </a:stretch>
          </p:blipFill>
          <p:spPr bwMode="auto">
            <a:xfrm>
              <a:off x="2467" y="3789"/>
              <a:ext cx="144" cy="216"/>
            </a:xfrm>
            <a:prstGeom prst="rect">
              <a:avLst/>
            </a:prstGeom>
            <a:noFill/>
            <a:ln w="9525">
              <a:noFill/>
              <a:miter lim="800000"/>
              <a:headEnd/>
              <a:tailEnd/>
            </a:ln>
          </p:spPr>
        </p:pic>
        <p:pic>
          <p:nvPicPr>
            <p:cNvPr id="46" name="Picture 527" descr="logo-małe">
              <a:extLst>
                <a:ext uri="{FF2B5EF4-FFF2-40B4-BE49-F238E27FC236}">
                  <a16:creationId xmlns:a16="http://schemas.microsoft.com/office/drawing/2014/main" id="{0099D24C-4571-D80D-82F5-D74F9C3BE698}"/>
                </a:ext>
              </a:extLst>
            </p:cNvPr>
            <p:cNvPicPr>
              <a:picLocks noChangeAspect="1" noChangeArrowheads="1"/>
            </p:cNvPicPr>
            <p:nvPr/>
          </p:nvPicPr>
          <p:blipFill>
            <a:blip r:embed="rId4" cstate="print"/>
            <a:srcRect/>
            <a:stretch>
              <a:fillRect/>
            </a:stretch>
          </p:blipFill>
          <p:spPr bwMode="auto">
            <a:xfrm>
              <a:off x="2059" y="3731"/>
              <a:ext cx="144" cy="216"/>
            </a:xfrm>
            <a:prstGeom prst="rect">
              <a:avLst/>
            </a:prstGeom>
            <a:noFill/>
            <a:ln w="9525">
              <a:noFill/>
              <a:miter lim="800000"/>
              <a:headEnd/>
              <a:tailEnd/>
            </a:ln>
          </p:spPr>
        </p:pic>
      </p:grpSp>
      <p:sp>
        <p:nvSpPr>
          <p:cNvPr id="47" name="Rectangle 560">
            <a:extLst>
              <a:ext uri="{FF2B5EF4-FFF2-40B4-BE49-F238E27FC236}">
                <a16:creationId xmlns:a16="http://schemas.microsoft.com/office/drawing/2014/main" id="{A4276EA7-529F-C718-65AA-E6C06A405B17}"/>
              </a:ext>
            </a:extLst>
          </p:cNvPr>
          <p:cNvSpPr txBox="1">
            <a:spLocks noChangeArrowheads="1"/>
          </p:cNvSpPr>
          <p:nvPr/>
        </p:nvSpPr>
        <p:spPr bwMode="auto">
          <a:xfrm>
            <a:off x="914400" y="773832"/>
            <a:ext cx="80010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lnSpc>
                <a:spcPct val="90000"/>
              </a:lnSpc>
              <a:spcBef>
                <a:spcPct val="0"/>
              </a:spcBef>
              <a:spcAft>
                <a:spcPct val="0"/>
              </a:spcAft>
              <a:defRPr sz="3600" b="1">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Arial" charset="0"/>
              </a:defRPr>
            </a:lvl2pPr>
            <a:lvl3pPr algn="l" rtl="0" eaLnBrk="0" fontAlgn="base" hangingPunct="0">
              <a:lnSpc>
                <a:spcPct val="90000"/>
              </a:lnSpc>
              <a:spcBef>
                <a:spcPct val="0"/>
              </a:spcBef>
              <a:spcAft>
                <a:spcPct val="0"/>
              </a:spcAft>
              <a:defRPr sz="3600" b="1">
                <a:solidFill>
                  <a:schemeClr val="tx2"/>
                </a:solidFill>
                <a:latin typeface="Arial" charset="0"/>
              </a:defRPr>
            </a:lvl3pPr>
            <a:lvl4pPr algn="l" rtl="0" eaLnBrk="0" fontAlgn="base" hangingPunct="0">
              <a:lnSpc>
                <a:spcPct val="90000"/>
              </a:lnSpc>
              <a:spcBef>
                <a:spcPct val="0"/>
              </a:spcBef>
              <a:spcAft>
                <a:spcPct val="0"/>
              </a:spcAft>
              <a:defRPr sz="3600" b="1">
                <a:solidFill>
                  <a:schemeClr val="tx2"/>
                </a:solidFill>
                <a:latin typeface="Arial" charset="0"/>
              </a:defRPr>
            </a:lvl4pPr>
            <a:lvl5pPr algn="l" rtl="0" eaLnBrk="0" fontAlgn="base" hangingPunct="0">
              <a:lnSpc>
                <a:spcPct val="90000"/>
              </a:lnSpc>
              <a:spcBef>
                <a:spcPct val="0"/>
              </a:spcBef>
              <a:spcAft>
                <a:spcPct val="0"/>
              </a:spcAft>
              <a:defRPr sz="3600" b="1">
                <a:solidFill>
                  <a:schemeClr val="tx2"/>
                </a:solidFill>
                <a:latin typeface="Arial" charset="0"/>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a:lstStyle>
          <a:p>
            <a:pPr defTabSz="912813" eaLnBrk="1" hangingPunct="1"/>
            <a:r>
              <a:rPr lang="pl-PL" kern="0" dirty="0"/>
              <a:t>Poradnie w Polsce 2003-2024</a:t>
            </a:r>
          </a:p>
        </p:txBody>
      </p:sp>
      <p:sp useBgFill="1">
        <p:nvSpPr>
          <p:cNvPr id="10" name="Text Box 517">
            <a:extLst>
              <a:ext uri="{FF2B5EF4-FFF2-40B4-BE49-F238E27FC236}">
                <a16:creationId xmlns:a16="http://schemas.microsoft.com/office/drawing/2014/main" id="{4AF327DE-4CFB-25A0-E212-6693C0BB128F}"/>
              </a:ext>
            </a:extLst>
          </p:cNvPr>
          <p:cNvSpPr txBox="1">
            <a:spLocks noChangeArrowheads="1"/>
          </p:cNvSpPr>
          <p:nvPr/>
        </p:nvSpPr>
        <p:spPr bwMode="auto">
          <a:xfrm>
            <a:off x="5940425" y="4294188"/>
            <a:ext cx="3384550" cy="1292225"/>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sz="2400">
                <a:solidFill>
                  <a:schemeClr val="tx1"/>
                </a:solidFill>
                <a:latin typeface="Times New Roman" pitchFamily="18" charset="0"/>
              </a:defRPr>
            </a:lvl1pPr>
            <a:lvl2pPr marL="742950" indent="-285750" defTabSz="912813" eaLnBrk="0" hangingPunct="0">
              <a:defRPr sz="2400">
                <a:solidFill>
                  <a:schemeClr val="tx1"/>
                </a:solidFill>
                <a:latin typeface="Times New Roman" pitchFamily="18" charset="0"/>
              </a:defRPr>
            </a:lvl2pPr>
            <a:lvl3pPr marL="1143000" indent="-228600" defTabSz="912813" eaLnBrk="0" hangingPunct="0">
              <a:defRPr sz="2400">
                <a:solidFill>
                  <a:schemeClr val="tx1"/>
                </a:solidFill>
                <a:latin typeface="Times New Roman" pitchFamily="18" charset="0"/>
              </a:defRPr>
            </a:lvl3pPr>
            <a:lvl4pPr marL="1600200" indent="-228600" defTabSz="912813" eaLnBrk="0" hangingPunct="0">
              <a:defRPr sz="2400">
                <a:solidFill>
                  <a:schemeClr val="tx1"/>
                </a:solidFill>
                <a:latin typeface="Times New Roman" pitchFamily="18" charset="0"/>
              </a:defRPr>
            </a:lvl4pPr>
            <a:lvl5pPr marL="2057400" indent="-228600" defTabSz="912813" eaLnBrk="0" hangingPunct="0">
              <a:defRPr sz="2400">
                <a:solidFill>
                  <a:schemeClr val="tx1"/>
                </a:solidFill>
                <a:latin typeface="Times New Roman" pitchFamily="18" charset="0"/>
              </a:defRPr>
            </a:lvl5pPr>
            <a:lvl6pPr marL="2514600" indent="-228600" defTabSz="912813" eaLnBrk="0" fontAlgn="base" hangingPunct="0">
              <a:spcBef>
                <a:spcPct val="0"/>
              </a:spcBef>
              <a:spcAft>
                <a:spcPct val="0"/>
              </a:spcAft>
              <a:defRPr sz="2400">
                <a:solidFill>
                  <a:schemeClr val="tx1"/>
                </a:solidFill>
                <a:latin typeface="Times New Roman" pitchFamily="18" charset="0"/>
              </a:defRPr>
            </a:lvl6pPr>
            <a:lvl7pPr marL="2971800" indent="-228600" defTabSz="912813" eaLnBrk="0" fontAlgn="base" hangingPunct="0">
              <a:spcBef>
                <a:spcPct val="0"/>
              </a:spcBef>
              <a:spcAft>
                <a:spcPct val="0"/>
              </a:spcAft>
              <a:defRPr sz="2400">
                <a:solidFill>
                  <a:schemeClr val="tx1"/>
                </a:solidFill>
                <a:latin typeface="Times New Roman" pitchFamily="18" charset="0"/>
              </a:defRPr>
            </a:lvl7pPr>
            <a:lvl8pPr marL="3429000" indent="-228600" defTabSz="912813" eaLnBrk="0" fontAlgn="base" hangingPunct="0">
              <a:spcBef>
                <a:spcPct val="0"/>
              </a:spcBef>
              <a:spcAft>
                <a:spcPct val="0"/>
              </a:spcAft>
              <a:defRPr sz="2400">
                <a:solidFill>
                  <a:schemeClr val="tx1"/>
                </a:solidFill>
                <a:latin typeface="Times New Roman" pitchFamily="18" charset="0"/>
              </a:defRPr>
            </a:lvl8pPr>
            <a:lvl9pPr marL="3886200" indent="-228600" defTabSz="912813"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pl-PL" altLang="pl-PL" dirty="0">
                <a:solidFill>
                  <a:srgbClr val="003366"/>
                </a:solidFill>
                <a:latin typeface="Arial" charset="0"/>
              </a:rPr>
              <a:t>Rok akademicki 2015/2016</a:t>
            </a:r>
          </a:p>
          <a:p>
            <a:pPr eaLnBrk="1" hangingPunct="1">
              <a:spcBef>
                <a:spcPct val="50000"/>
              </a:spcBef>
            </a:pPr>
            <a:r>
              <a:rPr lang="pl-PL" altLang="pl-PL" sz="2000" dirty="0">
                <a:solidFill>
                  <a:srgbClr val="003366"/>
                </a:solidFill>
                <a:latin typeface="Arial" charset="0"/>
              </a:rPr>
              <a:t>25 poradni w 15 miastach</a:t>
            </a:r>
          </a:p>
        </p:txBody>
      </p:sp>
    </p:spTree>
    <p:extLst>
      <p:ext uri="{BB962C8B-B14F-4D97-AF65-F5344CB8AC3E}">
        <p14:creationId xmlns:p14="http://schemas.microsoft.com/office/powerpoint/2010/main" val="2946721816"/>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10"/>
          <p:cNvGrpSpPr>
            <a:grpSpLocks/>
          </p:cNvGrpSpPr>
          <p:nvPr/>
        </p:nvGrpSpPr>
        <p:grpSpPr bwMode="auto">
          <a:xfrm>
            <a:off x="745678" y="2684288"/>
            <a:ext cx="4495800" cy="4129088"/>
            <a:chOff x="470" y="1738"/>
            <a:chExt cx="2832" cy="2601"/>
          </a:xfrm>
        </p:grpSpPr>
        <p:graphicFrame>
          <p:nvGraphicFramePr>
            <p:cNvPr id="4" name="Object 518"/>
            <p:cNvGraphicFramePr>
              <a:graphicFrameLocks noChangeAspect="1"/>
            </p:cNvGraphicFramePr>
            <p:nvPr>
              <p:extLst>
                <p:ext uri="{D42A27DB-BD31-4B8C-83A1-F6EECF244321}">
                  <p14:modId xmlns:p14="http://schemas.microsoft.com/office/powerpoint/2010/main" val="858205617"/>
                </p:ext>
              </p:extLst>
            </p:nvPr>
          </p:nvGraphicFramePr>
          <p:xfrm>
            <a:off x="538" y="1738"/>
            <a:ext cx="2695" cy="2601"/>
          </p:xfrm>
          <a:graphic>
            <a:graphicData uri="http://schemas.openxmlformats.org/presentationml/2006/ole">
              <mc:AlternateContent xmlns:mc="http://schemas.openxmlformats.org/markup-compatibility/2006">
                <mc:Choice xmlns:v="urn:schemas-microsoft-com:vml" Requires="v">
                  <p:oleObj name="Obraz - mapa bitowa" r:id="rId2" imgW="4352381" imgH="4200000" progId="PBrush">
                    <p:embed/>
                  </p:oleObj>
                </mc:Choice>
                <mc:Fallback>
                  <p:oleObj name="Obraz - mapa bitowa" r:id="rId2" imgW="4352381" imgH="4200000" progId="PBrush">
                    <p:embed/>
                    <p:pic>
                      <p:nvPicPr>
                        <p:cNvPr id="4" name="Object 5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 y="1738"/>
                          <a:ext cx="2695" cy="2601"/>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5" name="Picture 519" descr="logo-małe"/>
            <p:cNvPicPr>
              <a:picLocks noChangeAspect="1" noChangeArrowheads="1"/>
            </p:cNvPicPr>
            <p:nvPr/>
          </p:nvPicPr>
          <p:blipFill>
            <a:blip r:embed="rId4" cstate="print"/>
            <a:srcRect/>
            <a:stretch>
              <a:fillRect/>
            </a:stretch>
          </p:blipFill>
          <p:spPr bwMode="auto">
            <a:xfrm>
              <a:off x="1168" y="2662"/>
              <a:ext cx="144" cy="216"/>
            </a:xfrm>
            <a:prstGeom prst="rect">
              <a:avLst/>
            </a:prstGeom>
            <a:noFill/>
            <a:ln w="9525">
              <a:noFill/>
              <a:miter lim="800000"/>
              <a:headEnd/>
              <a:tailEnd/>
            </a:ln>
          </p:spPr>
        </p:pic>
        <p:pic>
          <p:nvPicPr>
            <p:cNvPr id="6" name="Picture 520" descr="logo-małe"/>
            <p:cNvPicPr>
              <a:picLocks noChangeAspect="1" noChangeArrowheads="1"/>
            </p:cNvPicPr>
            <p:nvPr/>
          </p:nvPicPr>
          <p:blipFill>
            <a:blip r:embed="rId4" cstate="print"/>
            <a:srcRect/>
            <a:stretch>
              <a:fillRect/>
            </a:stretch>
          </p:blipFill>
          <p:spPr bwMode="auto">
            <a:xfrm>
              <a:off x="606" y="2341"/>
              <a:ext cx="145" cy="216"/>
            </a:xfrm>
            <a:prstGeom prst="rect">
              <a:avLst/>
            </a:prstGeom>
            <a:noFill/>
            <a:ln w="9525">
              <a:noFill/>
              <a:miter lim="800000"/>
              <a:headEnd/>
              <a:tailEnd/>
            </a:ln>
          </p:spPr>
        </p:pic>
        <p:pic>
          <p:nvPicPr>
            <p:cNvPr id="7" name="Picture 521" descr="logo-małe"/>
            <p:cNvPicPr>
              <a:picLocks noChangeAspect="1" noChangeArrowheads="1"/>
            </p:cNvPicPr>
            <p:nvPr/>
          </p:nvPicPr>
          <p:blipFill>
            <a:blip r:embed="rId4" cstate="print"/>
            <a:srcRect/>
            <a:stretch>
              <a:fillRect/>
            </a:stretch>
          </p:blipFill>
          <p:spPr bwMode="auto">
            <a:xfrm>
              <a:off x="1792" y="1935"/>
              <a:ext cx="145" cy="217"/>
            </a:xfrm>
            <a:prstGeom prst="rect">
              <a:avLst/>
            </a:prstGeom>
            <a:noFill/>
            <a:ln w="9525">
              <a:noFill/>
              <a:miter lim="800000"/>
              <a:headEnd/>
              <a:tailEnd/>
            </a:ln>
          </p:spPr>
        </p:pic>
        <p:pic>
          <p:nvPicPr>
            <p:cNvPr id="8" name="Picture 522" descr="logo-małe"/>
            <p:cNvPicPr>
              <a:picLocks noChangeAspect="1" noChangeArrowheads="1"/>
            </p:cNvPicPr>
            <p:nvPr/>
          </p:nvPicPr>
          <p:blipFill>
            <a:blip r:embed="rId4" cstate="print"/>
            <a:srcRect/>
            <a:stretch>
              <a:fillRect/>
            </a:stretch>
          </p:blipFill>
          <p:spPr bwMode="auto">
            <a:xfrm>
              <a:off x="1709" y="2478"/>
              <a:ext cx="145" cy="216"/>
            </a:xfrm>
            <a:prstGeom prst="rect">
              <a:avLst/>
            </a:prstGeom>
            <a:noFill/>
            <a:ln w="9525">
              <a:noFill/>
              <a:miter lim="800000"/>
              <a:headEnd/>
              <a:tailEnd/>
            </a:ln>
          </p:spPr>
        </p:pic>
        <p:pic>
          <p:nvPicPr>
            <p:cNvPr id="9" name="Picture 523" descr="logo-małe"/>
            <p:cNvPicPr>
              <a:picLocks noChangeAspect="1" noChangeArrowheads="1"/>
            </p:cNvPicPr>
            <p:nvPr/>
          </p:nvPicPr>
          <p:blipFill>
            <a:blip r:embed="rId4" cstate="print"/>
            <a:srcRect/>
            <a:stretch>
              <a:fillRect/>
            </a:stretch>
          </p:blipFill>
          <p:spPr bwMode="auto">
            <a:xfrm>
              <a:off x="2822" y="2354"/>
              <a:ext cx="144" cy="216"/>
            </a:xfrm>
            <a:prstGeom prst="rect">
              <a:avLst/>
            </a:prstGeom>
            <a:noFill/>
            <a:ln w="9525">
              <a:noFill/>
              <a:miter lim="800000"/>
              <a:headEnd/>
              <a:tailEnd/>
            </a:ln>
          </p:spPr>
        </p:pic>
        <p:pic>
          <p:nvPicPr>
            <p:cNvPr id="11" name="Picture 525" descr="logo-małe"/>
            <p:cNvPicPr>
              <a:picLocks noChangeAspect="1" noChangeArrowheads="1"/>
            </p:cNvPicPr>
            <p:nvPr/>
          </p:nvPicPr>
          <p:blipFill>
            <a:blip r:embed="rId4" cstate="print"/>
            <a:srcRect/>
            <a:stretch>
              <a:fillRect/>
            </a:stretch>
          </p:blipFill>
          <p:spPr bwMode="auto">
            <a:xfrm>
              <a:off x="2813" y="3258"/>
              <a:ext cx="144" cy="217"/>
            </a:xfrm>
            <a:prstGeom prst="rect">
              <a:avLst/>
            </a:prstGeom>
            <a:noFill/>
            <a:ln w="9525">
              <a:noFill/>
              <a:miter lim="800000"/>
              <a:headEnd/>
              <a:tailEnd/>
            </a:ln>
          </p:spPr>
        </p:pic>
        <p:pic>
          <p:nvPicPr>
            <p:cNvPr id="12" name="Picture 527" descr="logo-małe"/>
            <p:cNvPicPr>
              <a:picLocks noChangeAspect="1" noChangeArrowheads="1"/>
            </p:cNvPicPr>
            <p:nvPr/>
          </p:nvPicPr>
          <p:blipFill>
            <a:blip r:embed="rId4" cstate="print"/>
            <a:srcRect/>
            <a:stretch>
              <a:fillRect/>
            </a:stretch>
          </p:blipFill>
          <p:spPr bwMode="auto">
            <a:xfrm>
              <a:off x="2237" y="3731"/>
              <a:ext cx="144" cy="216"/>
            </a:xfrm>
            <a:prstGeom prst="rect">
              <a:avLst/>
            </a:prstGeom>
            <a:noFill/>
            <a:ln w="9525">
              <a:noFill/>
              <a:miter lim="800000"/>
              <a:headEnd/>
              <a:tailEnd/>
            </a:ln>
          </p:spPr>
        </p:pic>
        <p:pic>
          <p:nvPicPr>
            <p:cNvPr id="13" name="Picture 528" descr="logo-małe"/>
            <p:cNvPicPr>
              <a:picLocks noChangeAspect="1" noChangeArrowheads="1"/>
            </p:cNvPicPr>
            <p:nvPr/>
          </p:nvPicPr>
          <p:blipFill>
            <a:blip r:embed="rId4" cstate="print"/>
            <a:srcRect/>
            <a:stretch>
              <a:fillRect/>
            </a:stretch>
          </p:blipFill>
          <p:spPr bwMode="auto">
            <a:xfrm>
              <a:off x="1754" y="3626"/>
              <a:ext cx="144" cy="216"/>
            </a:xfrm>
            <a:prstGeom prst="rect">
              <a:avLst/>
            </a:prstGeom>
            <a:noFill/>
            <a:ln w="9525">
              <a:noFill/>
              <a:miter lim="800000"/>
              <a:headEnd/>
              <a:tailEnd/>
            </a:ln>
          </p:spPr>
        </p:pic>
        <p:pic>
          <p:nvPicPr>
            <p:cNvPr id="14" name="Picture 529" descr="logo-małe"/>
            <p:cNvPicPr>
              <a:picLocks noChangeAspect="1" noChangeArrowheads="1"/>
            </p:cNvPicPr>
            <p:nvPr/>
          </p:nvPicPr>
          <p:blipFill>
            <a:blip r:embed="rId4" cstate="print"/>
            <a:srcRect/>
            <a:stretch>
              <a:fillRect/>
            </a:stretch>
          </p:blipFill>
          <p:spPr bwMode="auto">
            <a:xfrm>
              <a:off x="1489" y="3424"/>
              <a:ext cx="144" cy="216"/>
            </a:xfrm>
            <a:prstGeom prst="rect">
              <a:avLst/>
            </a:prstGeom>
            <a:noFill/>
            <a:ln w="9525">
              <a:noFill/>
              <a:miter lim="800000"/>
              <a:headEnd/>
              <a:tailEnd/>
            </a:ln>
          </p:spPr>
        </p:pic>
        <p:pic>
          <p:nvPicPr>
            <p:cNvPr id="15" name="Picture 530" descr="logo-małe"/>
            <p:cNvPicPr>
              <a:picLocks noChangeAspect="1" noChangeArrowheads="1"/>
            </p:cNvPicPr>
            <p:nvPr/>
          </p:nvPicPr>
          <p:blipFill>
            <a:blip r:embed="rId4" cstate="print"/>
            <a:srcRect/>
            <a:stretch>
              <a:fillRect/>
            </a:stretch>
          </p:blipFill>
          <p:spPr bwMode="auto">
            <a:xfrm>
              <a:off x="1886" y="3075"/>
              <a:ext cx="144" cy="216"/>
            </a:xfrm>
            <a:prstGeom prst="rect">
              <a:avLst/>
            </a:prstGeom>
            <a:noFill/>
            <a:ln w="9525">
              <a:noFill/>
              <a:miter lim="800000"/>
              <a:headEnd/>
              <a:tailEnd/>
            </a:ln>
          </p:spPr>
        </p:pic>
        <p:pic>
          <p:nvPicPr>
            <p:cNvPr id="16" name="Picture 531" descr="logo-małe"/>
            <p:cNvPicPr>
              <a:picLocks noChangeAspect="1" noChangeArrowheads="1"/>
            </p:cNvPicPr>
            <p:nvPr/>
          </p:nvPicPr>
          <p:blipFill>
            <a:blip r:embed="rId4" cstate="print"/>
            <a:srcRect/>
            <a:stretch>
              <a:fillRect/>
            </a:stretch>
          </p:blipFill>
          <p:spPr bwMode="auto">
            <a:xfrm>
              <a:off x="1092" y="3256"/>
              <a:ext cx="144" cy="216"/>
            </a:xfrm>
            <a:prstGeom prst="rect">
              <a:avLst/>
            </a:prstGeom>
            <a:noFill/>
            <a:ln w="9525">
              <a:noFill/>
              <a:miter lim="800000"/>
              <a:headEnd/>
              <a:tailEnd/>
            </a:ln>
          </p:spPr>
        </p:pic>
        <p:pic>
          <p:nvPicPr>
            <p:cNvPr id="17" name="Picture 532" descr="logo-małe"/>
            <p:cNvPicPr>
              <a:picLocks noChangeAspect="1" noChangeArrowheads="1"/>
            </p:cNvPicPr>
            <p:nvPr/>
          </p:nvPicPr>
          <p:blipFill>
            <a:blip r:embed="rId4" cstate="print"/>
            <a:srcRect/>
            <a:stretch>
              <a:fillRect/>
            </a:stretch>
          </p:blipFill>
          <p:spPr bwMode="auto">
            <a:xfrm>
              <a:off x="2989" y="3258"/>
              <a:ext cx="145" cy="217"/>
            </a:xfrm>
            <a:prstGeom prst="rect">
              <a:avLst/>
            </a:prstGeom>
            <a:noFill/>
            <a:ln w="9525">
              <a:noFill/>
              <a:miter lim="800000"/>
              <a:headEnd/>
              <a:tailEnd/>
            </a:ln>
          </p:spPr>
        </p:pic>
        <p:pic>
          <p:nvPicPr>
            <p:cNvPr id="18" name="Picture 533" descr="logo-małe"/>
            <p:cNvPicPr>
              <a:picLocks noChangeAspect="1" noChangeArrowheads="1"/>
            </p:cNvPicPr>
            <p:nvPr/>
          </p:nvPicPr>
          <p:blipFill>
            <a:blip r:embed="rId4" cstate="print"/>
            <a:srcRect/>
            <a:stretch>
              <a:fillRect/>
            </a:stretch>
          </p:blipFill>
          <p:spPr bwMode="auto">
            <a:xfrm>
              <a:off x="695" y="2800"/>
              <a:ext cx="144" cy="216"/>
            </a:xfrm>
            <a:prstGeom prst="rect">
              <a:avLst/>
            </a:prstGeom>
            <a:noFill/>
            <a:ln w="9525">
              <a:noFill/>
              <a:miter lim="800000"/>
              <a:headEnd/>
              <a:tailEnd/>
            </a:ln>
          </p:spPr>
        </p:pic>
        <p:sp>
          <p:nvSpPr>
            <p:cNvPr id="19" name="Text Box 534"/>
            <p:cNvSpPr txBox="1">
              <a:spLocks noChangeArrowheads="1"/>
            </p:cNvSpPr>
            <p:nvPr/>
          </p:nvSpPr>
          <p:spPr bwMode="auto">
            <a:xfrm>
              <a:off x="2582" y="2536"/>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Białystok</a:t>
              </a:r>
            </a:p>
          </p:txBody>
        </p:sp>
        <p:sp>
          <p:nvSpPr>
            <p:cNvPr id="20" name="Text Box 535"/>
            <p:cNvSpPr txBox="1">
              <a:spLocks noChangeArrowheads="1"/>
            </p:cNvSpPr>
            <p:nvPr/>
          </p:nvSpPr>
          <p:spPr bwMode="auto">
            <a:xfrm>
              <a:off x="2150" y="2939"/>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Warszawa</a:t>
              </a:r>
            </a:p>
          </p:txBody>
        </p:sp>
        <p:sp>
          <p:nvSpPr>
            <p:cNvPr id="21" name="Text Box 536"/>
            <p:cNvSpPr txBox="1">
              <a:spLocks noChangeArrowheads="1"/>
            </p:cNvSpPr>
            <p:nvPr/>
          </p:nvSpPr>
          <p:spPr bwMode="auto">
            <a:xfrm>
              <a:off x="2630" y="3448"/>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Lublin</a:t>
              </a:r>
            </a:p>
          </p:txBody>
        </p:sp>
        <p:sp>
          <p:nvSpPr>
            <p:cNvPr id="22" name="Text Box 537"/>
            <p:cNvSpPr txBox="1">
              <a:spLocks noChangeArrowheads="1"/>
            </p:cNvSpPr>
            <p:nvPr/>
          </p:nvSpPr>
          <p:spPr bwMode="auto">
            <a:xfrm>
              <a:off x="2279" y="3966"/>
              <a:ext cx="672" cy="173"/>
            </a:xfrm>
            <a:prstGeom prst="rect">
              <a:avLst/>
            </a:prstGeom>
            <a:noFill/>
            <a:ln w="9525">
              <a:noFill/>
              <a:miter lim="800000"/>
              <a:headEnd/>
              <a:tailEnd/>
            </a:ln>
          </p:spPr>
          <p:txBody>
            <a:bodyPr>
              <a:spAutoFit/>
            </a:bodyPr>
            <a:lstStyle/>
            <a:p>
              <a:pPr algn="ctr" defTabSz="912813">
                <a:spcBef>
                  <a:spcPct val="50000"/>
                </a:spcBef>
              </a:pPr>
              <a:r>
                <a:rPr lang="pl-PL" sz="1200" b="1" dirty="0">
                  <a:solidFill>
                    <a:schemeClr val="bg1"/>
                  </a:solidFill>
                  <a:latin typeface="Arial" charset="0"/>
                </a:rPr>
                <a:t>Rzeszów</a:t>
              </a:r>
            </a:p>
          </p:txBody>
        </p:sp>
        <p:sp>
          <p:nvSpPr>
            <p:cNvPr id="23" name="Text Box 538"/>
            <p:cNvSpPr txBox="1">
              <a:spLocks noChangeArrowheads="1"/>
            </p:cNvSpPr>
            <p:nvPr/>
          </p:nvSpPr>
          <p:spPr bwMode="auto">
            <a:xfrm>
              <a:off x="1862" y="3947"/>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Kraków</a:t>
              </a:r>
            </a:p>
          </p:txBody>
        </p:sp>
        <p:sp>
          <p:nvSpPr>
            <p:cNvPr id="24" name="Text Box 539"/>
            <p:cNvSpPr txBox="1">
              <a:spLocks noChangeArrowheads="1"/>
            </p:cNvSpPr>
            <p:nvPr/>
          </p:nvSpPr>
          <p:spPr bwMode="auto">
            <a:xfrm>
              <a:off x="1526" y="3784"/>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Katowice</a:t>
              </a:r>
            </a:p>
          </p:txBody>
        </p:sp>
        <p:sp>
          <p:nvSpPr>
            <p:cNvPr id="25" name="Text Box 540"/>
            <p:cNvSpPr txBox="1">
              <a:spLocks noChangeArrowheads="1"/>
            </p:cNvSpPr>
            <p:nvPr/>
          </p:nvSpPr>
          <p:spPr bwMode="auto">
            <a:xfrm>
              <a:off x="1190" y="3592"/>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Opole</a:t>
              </a:r>
            </a:p>
          </p:txBody>
        </p:sp>
        <p:sp>
          <p:nvSpPr>
            <p:cNvPr id="26" name="Text Box 541"/>
            <p:cNvSpPr txBox="1">
              <a:spLocks noChangeArrowheads="1"/>
            </p:cNvSpPr>
            <p:nvPr/>
          </p:nvSpPr>
          <p:spPr bwMode="auto">
            <a:xfrm>
              <a:off x="854" y="3419"/>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Wrocław</a:t>
              </a:r>
            </a:p>
          </p:txBody>
        </p:sp>
        <p:sp>
          <p:nvSpPr>
            <p:cNvPr id="27" name="Text Box 542"/>
            <p:cNvSpPr txBox="1">
              <a:spLocks noChangeArrowheads="1"/>
            </p:cNvSpPr>
            <p:nvPr/>
          </p:nvSpPr>
          <p:spPr bwMode="auto">
            <a:xfrm>
              <a:off x="1622" y="3256"/>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Łódź</a:t>
              </a:r>
            </a:p>
          </p:txBody>
        </p:sp>
        <p:sp>
          <p:nvSpPr>
            <p:cNvPr id="28" name="Text Box 543"/>
            <p:cNvSpPr txBox="1">
              <a:spLocks noChangeArrowheads="1"/>
            </p:cNvSpPr>
            <p:nvPr/>
          </p:nvSpPr>
          <p:spPr bwMode="auto">
            <a:xfrm>
              <a:off x="902" y="2824"/>
              <a:ext cx="672" cy="173"/>
            </a:xfrm>
            <a:prstGeom prst="rect">
              <a:avLst/>
            </a:prstGeom>
            <a:noFill/>
            <a:ln w="9525">
              <a:noFill/>
              <a:miter lim="800000"/>
              <a:headEnd/>
              <a:tailEnd/>
            </a:ln>
          </p:spPr>
          <p:txBody>
            <a:bodyPr>
              <a:spAutoFit/>
            </a:bodyPr>
            <a:lstStyle/>
            <a:p>
              <a:pPr algn="ctr" defTabSz="912813">
                <a:spcBef>
                  <a:spcPct val="50000"/>
                </a:spcBef>
              </a:pPr>
              <a:r>
                <a:rPr lang="pl-PL" sz="1200" b="1" dirty="0">
                  <a:solidFill>
                    <a:schemeClr val="bg1"/>
                  </a:solidFill>
                  <a:latin typeface="Arial" charset="0"/>
                </a:rPr>
                <a:t>Poznań</a:t>
              </a:r>
            </a:p>
          </p:txBody>
        </p:sp>
        <p:sp>
          <p:nvSpPr>
            <p:cNvPr id="29" name="Text Box 544"/>
            <p:cNvSpPr txBox="1">
              <a:spLocks noChangeArrowheads="1"/>
            </p:cNvSpPr>
            <p:nvPr/>
          </p:nvSpPr>
          <p:spPr bwMode="auto">
            <a:xfrm>
              <a:off x="1430" y="2651"/>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Toruń</a:t>
              </a:r>
            </a:p>
          </p:txBody>
        </p:sp>
        <p:sp>
          <p:nvSpPr>
            <p:cNvPr id="30" name="Text Box 545"/>
            <p:cNvSpPr txBox="1">
              <a:spLocks noChangeArrowheads="1"/>
            </p:cNvSpPr>
            <p:nvPr/>
          </p:nvSpPr>
          <p:spPr bwMode="auto">
            <a:xfrm>
              <a:off x="1430" y="2104"/>
              <a:ext cx="672" cy="173"/>
            </a:xfrm>
            <a:prstGeom prst="rect">
              <a:avLst/>
            </a:prstGeom>
            <a:noFill/>
            <a:ln w="9525">
              <a:noFill/>
              <a:miter lim="800000"/>
              <a:headEnd/>
              <a:tailEnd/>
            </a:ln>
          </p:spPr>
          <p:txBody>
            <a:bodyPr>
              <a:spAutoFit/>
            </a:bodyPr>
            <a:lstStyle/>
            <a:p>
              <a:pPr algn="ctr" defTabSz="912813">
                <a:spcBef>
                  <a:spcPct val="50000"/>
                </a:spcBef>
              </a:pPr>
              <a:r>
                <a:rPr lang="pl-PL" sz="1200" b="1" dirty="0">
                  <a:solidFill>
                    <a:schemeClr val="bg1"/>
                  </a:solidFill>
                  <a:latin typeface="Arial" charset="0"/>
                </a:rPr>
                <a:t>Gdańsk</a:t>
              </a:r>
            </a:p>
          </p:txBody>
        </p:sp>
        <p:sp>
          <p:nvSpPr>
            <p:cNvPr id="31" name="Text Box 546"/>
            <p:cNvSpPr txBox="1">
              <a:spLocks noChangeArrowheads="1"/>
            </p:cNvSpPr>
            <p:nvPr/>
          </p:nvSpPr>
          <p:spPr bwMode="auto">
            <a:xfrm>
              <a:off x="470" y="2507"/>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Szczecin</a:t>
              </a:r>
            </a:p>
          </p:txBody>
        </p:sp>
        <p:sp>
          <p:nvSpPr>
            <p:cNvPr id="32" name="Text Box 547"/>
            <p:cNvSpPr txBox="1">
              <a:spLocks noChangeArrowheads="1"/>
            </p:cNvSpPr>
            <p:nvPr/>
          </p:nvSpPr>
          <p:spPr bwMode="auto">
            <a:xfrm>
              <a:off x="566" y="2987"/>
              <a:ext cx="672" cy="173"/>
            </a:xfrm>
            <a:prstGeom prst="rect">
              <a:avLst/>
            </a:prstGeom>
            <a:noFill/>
            <a:ln w="9525">
              <a:noFill/>
              <a:miter lim="800000"/>
              <a:headEnd/>
              <a:tailEnd/>
            </a:ln>
          </p:spPr>
          <p:txBody>
            <a:bodyPr>
              <a:spAutoFit/>
            </a:bodyPr>
            <a:lstStyle/>
            <a:p>
              <a:pPr algn="ctr" defTabSz="912813">
                <a:spcBef>
                  <a:spcPct val="50000"/>
                </a:spcBef>
              </a:pPr>
              <a:r>
                <a:rPr lang="pl-PL" sz="1200" b="1" dirty="0">
                  <a:solidFill>
                    <a:schemeClr val="bg1"/>
                  </a:solidFill>
                  <a:latin typeface="Arial" charset="0"/>
                </a:rPr>
                <a:t>Słubice</a:t>
              </a:r>
            </a:p>
          </p:txBody>
        </p:sp>
        <p:pic>
          <p:nvPicPr>
            <p:cNvPr id="33" name="Picture 548" descr="logo-małe"/>
            <p:cNvPicPr>
              <a:picLocks noChangeAspect="1" noChangeArrowheads="1"/>
            </p:cNvPicPr>
            <p:nvPr/>
          </p:nvPicPr>
          <p:blipFill>
            <a:blip r:embed="rId4" cstate="print"/>
            <a:srcRect/>
            <a:stretch>
              <a:fillRect/>
            </a:stretch>
          </p:blipFill>
          <p:spPr bwMode="auto">
            <a:xfrm>
              <a:off x="2359" y="2069"/>
              <a:ext cx="144" cy="216"/>
            </a:xfrm>
            <a:prstGeom prst="rect">
              <a:avLst/>
            </a:prstGeom>
            <a:noFill/>
            <a:ln w="9525">
              <a:noFill/>
              <a:miter lim="800000"/>
              <a:headEnd/>
              <a:tailEnd/>
            </a:ln>
          </p:spPr>
        </p:pic>
        <p:sp>
          <p:nvSpPr>
            <p:cNvPr id="34" name="Text Box 550"/>
            <p:cNvSpPr txBox="1">
              <a:spLocks noChangeArrowheads="1"/>
            </p:cNvSpPr>
            <p:nvPr/>
          </p:nvSpPr>
          <p:spPr bwMode="auto">
            <a:xfrm>
              <a:off x="2110" y="2299"/>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Olsztyn</a:t>
              </a:r>
            </a:p>
          </p:txBody>
        </p:sp>
        <p:pic>
          <p:nvPicPr>
            <p:cNvPr id="35" name="Picture 551" descr="logo-małe"/>
            <p:cNvPicPr>
              <a:picLocks noChangeAspect="1" noChangeArrowheads="1"/>
            </p:cNvPicPr>
            <p:nvPr/>
          </p:nvPicPr>
          <p:blipFill>
            <a:blip r:embed="rId4" cstate="print"/>
            <a:srcRect/>
            <a:stretch>
              <a:fillRect/>
            </a:stretch>
          </p:blipFill>
          <p:spPr bwMode="auto">
            <a:xfrm>
              <a:off x="1602" y="1935"/>
              <a:ext cx="144" cy="216"/>
            </a:xfrm>
            <a:prstGeom prst="rect">
              <a:avLst/>
            </a:prstGeom>
            <a:noFill/>
            <a:ln w="9525">
              <a:noFill/>
              <a:miter lim="800000"/>
              <a:headEnd/>
              <a:tailEnd/>
            </a:ln>
          </p:spPr>
        </p:pic>
        <p:pic>
          <p:nvPicPr>
            <p:cNvPr id="36" name="Picture 552" descr="logo-małe"/>
            <p:cNvPicPr>
              <a:picLocks noChangeAspect="1" noChangeArrowheads="1"/>
            </p:cNvPicPr>
            <p:nvPr/>
          </p:nvPicPr>
          <p:blipFill>
            <a:blip r:embed="rId4" cstate="print"/>
            <a:srcRect/>
            <a:stretch>
              <a:fillRect/>
            </a:stretch>
          </p:blipFill>
          <p:spPr bwMode="auto">
            <a:xfrm>
              <a:off x="2600" y="3103"/>
              <a:ext cx="144" cy="216"/>
            </a:xfrm>
            <a:prstGeom prst="rect">
              <a:avLst/>
            </a:prstGeom>
            <a:noFill/>
            <a:ln w="9525">
              <a:noFill/>
              <a:miter lim="800000"/>
              <a:headEnd/>
              <a:tailEnd/>
            </a:ln>
          </p:spPr>
        </p:pic>
        <p:pic>
          <p:nvPicPr>
            <p:cNvPr id="37" name="Picture 553" descr="logo-małe"/>
            <p:cNvPicPr>
              <a:picLocks noChangeAspect="1" noChangeArrowheads="1"/>
            </p:cNvPicPr>
            <p:nvPr/>
          </p:nvPicPr>
          <p:blipFill>
            <a:blip r:embed="rId4" cstate="print"/>
            <a:srcRect/>
            <a:stretch>
              <a:fillRect/>
            </a:stretch>
          </p:blipFill>
          <p:spPr bwMode="auto">
            <a:xfrm>
              <a:off x="2427" y="3103"/>
              <a:ext cx="144" cy="216"/>
            </a:xfrm>
            <a:prstGeom prst="rect">
              <a:avLst/>
            </a:prstGeom>
            <a:noFill/>
            <a:ln w="9525">
              <a:noFill/>
              <a:miter lim="800000"/>
              <a:headEnd/>
              <a:tailEnd/>
            </a:ln>
          </p:spPr>
        </p:pic>
        <p:pic>
          <p:nvPicPr>
            <p:cNvPr id="38" name="Picture 554" descr="logo-małe"/>
            <p:cNvPicPr>
              <a:picLocks noChangeAspect="1" noChangeArrowheads="1"/>
            </p:cNvPicPr>
            <p:nvPr/>
          </p:nvPicPr>
          <p:blipFill>
            <a:blip r:embed="rId4" cstate="print"/>
            <a:srcRect/>
            <a:stretch>
              <a:fillRect/>
            </a:stretch>
          </p:blipFill>
          <p:spPr bwMode="auto">
            <a:xfrm>
              <a:off x="2245" y="3103"/>
              <a:ext cx="144" cy="216"/>
            </a:xfrm>
            <a:prstGeom prst="rect">
              <a:avLst/>
            </a:prstGeom>
            <a:noFill/>
            <a:ln w="9525">
              <a:noFill/>
              <a:miter lim="800000"/>
              <a:headEnd/>
              <a:tailEnd/>
            </a:ln>
          </p:spPr>
        </p:pic>
        <p:pic>
          <p:nvPicPr>
            <p:cNvPr id="39" name="Picture 555" descr="logo-małe"/>
            <p:cNvPicPr>
              <a:picLocks noChangeAspect="1" noChangeArrowheads="1"/>
            </p:cNvPicPr>
            <p:nvPr/>
          </p:nvPicPr>
          <p:blipFill>
            <a:blip r:embed="rId4" cstate="print"/>
            <a:srcRect/>
            <a:stretch>
              <a:fillRect/>
            </a:stretch>
          </p:blipFill>
          <p:spPr bwMode="auto">
            <a:xfrm>
              <a:off x="2154" y="2762"/>
              <a:ext cx="144" cy="216"/>
            </a:xfrm>
            <a:prstGeom prst="rect">
              <a:avLst/>
            </a:prstGeom>
            <a:noFill/>
            <a:ln w="9525">
              <a:noFill/>
              <a:miter lim="800000"/>
              <a:headEnd/>
              <a:tailEnd/>
            </a:ln>
          </p:spPr>
        </p:pic>
        <p:pic>
          <p:nvPicPr>
            <p:cNvPr id="40" name="Picture 556" descr="logo-małe"/>
            <p:cNvPicPr>
              <a:picLocks noChangeAspect="1" noChangeArrowheads="1"/>
            </p:cNvPicPr>
            <p:nvPr/>
          </p:nvPicPr>
          <p:blipFill>
            <a:blip r:embed="rId4" cstate="print"/>
            <a:srcRect/>
            <a:stretch>
              <a:fillRect/>
            </a:stretch>
          </p:blipFill>
          <p:spPr bwMode="auto">
            <a:xfrm>
              <a:off x="2328" y="2762"/>
              <a:ext cx="144" cy="216"/>
            </a:xfrm>
            <a:prstGeom prst="rect">
              <a:avLst/>
            </a:prstGeom>
            <a:noFill/>
            <a:ln w="9525">
              <a:noFill/>
              <a:miter lim="800000"/>
              <a:headEnd/>
              <a:tailEnd/>
            </a:ln>
          </p:spPr>
        </p:pic>
        <p:pic>
          <p:nvPicPr>
            <p:cNvPr id="41" name="Picture 557" descr="logo-małe"/>
            <p:cNvPicPr>
              <a:picLocks noChangeAspect="1" noChangeArrowheads="1"/>
            </p:cNvPicPr>
            <p:nvPr/>
          </p:nvPicPr>
          <p:blipFill>
            <a:blip r:embed="rId4" cstate="print"/>
            <a:srcRect/>
            <a:stretch>
              <a:fillRect/>
            </a:stretch>
          </p:blipFill>
          <p:spPr bwMode="auto">
            <a:xfrm>
              <a:off x="2509" y="2762"/>
              <a:ext cx="144" cy="216"/>
            </a:xfrm>
            <a:prstGeom prst="rect">
              <a:avLst/>
            </a:prstGeom>
            <a:noFill/>
            <a:ln w="9525">
              <a:noFill/>
              <a:miter lim="800000"/>
              <a:headEnd/>
              <a:tailEnd/>
            </a:ln>
          </p:spPr>
        </p:pic>
        <p:pic>
          <p:nvPicPr>
            <p:cNvPr id="42" name="Picture 558" descr="logo-małe"/>
            <p:cNvPicPr>
              <a:picLocks noChangeAspect="1" noChangeArrowheads="1"/>
            </p:cNvPicPr>
            <p:nvPr/>
          </p:nvPicPr>
          <p:blipFill>
            <a:blip r:embed="rId4" cstate="print"/>
            <a:srcRect/>
            <a:stretch>
              <a:fillRect/>
            </a:stretch>
          </p:blipFill>
          <p:spPr bwMode="auto">
            <a:xfrm>
              <a:off x="2691" y="2762"/>
              <a:ext cx="144" cy="216"/>
            </a:xfrm>
            <a:prstGeom prst="rect">
              <a:avLst/>
            </a:prstGeom>
            <a:noFill/>
            <a:ln w="9525">
              <a:noFill/>
              <a:miter lim="800000"/>
              <a:headEnd/>
              <a:tailEnd/>
            </a:ln>
          </p:spPr>
        </p:pic>
        <p:pic>
          <p:nvPicPr>
            <p:cNvPr id="44" name="Picture 526" descr="logo-małe"/>
            <p:cNvPicPr>
              <a:picLocks noChangeAspect="1" noChangeArrowheads="1"/>
            </p:cNvPicPr>
            <p:nvPr/>
          </p:nvPicPr>
          <p:blipFill>
            <a:blip r:embed="rId4" cstate="print"/>
            <a:srcRect/>
            <a:stretch>
              <a:fillRect/>
            </a:stretch>
          </p:blipFill>
          <p:spPr bwMode="auto">
            <a:xfrm>
              <a:off x="2618" y="3797"/>
              <a:ext cx="144" cy="216"/>
            </a:xfrm>
            <a:prstGeom prst="rect">
              <a:avLst/>
            </a:prstGeom>
            <a:noFill/>
            <a:ln w="9525">
              <a:noFill/>
              <a:miter lim="800000"/>
              <a:headEnd/>
              <a:tailEnd/>
            </a:ln>
          </p:spPr>
        </p:pic>
        <p:pic>
          <p:nvPicPr>
            <p:cNvPr id="45" name="Picture 526" descr="logo-małe"/>
            <p:cNvPicPr>
              <a:picLocks noChangeAspect="1" noChangeArrowheads="1"/>
            </p:cNvPicPr>
            <p:nvPr/>
          </p:nvPicPr>
          <p:blipFill>
            <a:blip r:embed="rId4" cstate="print"/>
            <a:srcRect/>
            <a:stretch>
              <a:fillRect/>
            </a:stretch>
          </p:blipFill>
          <p:spPr bwMode="auto">
            <a:xfrm>
              <a:off x="2467" y="3789"/>
              <a:ext cx="144" cy="216"/>
            </a:xfrm>
            <a:prstGeom prst="rect">
              <a:avLst/>
            </a:prstGeom>
            <a:noFill/>
            <a:ln w="9525">
              <a:noFill/>
              <a:miter lim="800000"/>
              <a:headEnd/>
              <a:tailEnd/>
            </a:ln>
          </p:spPr>
        </p:pic>
        <p:pic>
          <p:nvPicPr>
            <p:cNvPr id="46" name="Picture 527" descr="logo-małe"/>
            <p:cNvPicPr>
              <a:picLocks noChangeAspect="1" noChangeArrowheads="1"/>
            </p:cNvPicPr>
            <p:nvPr/>
          </p:nvPicPr>
          <p:blipFill>
            <a:blip r:embed="rId4" cstate="print"/>
            <a:srcRect/>
            <a:stretch>
              <a:fillRect/>
            </a:stretch>
          </p:blipFill>
          <p:spPr bwMode="auto">
            <a:xfrm>
              <a:off x="2059" y="3731"/>
              <a:ext cx="144" cy="216"/>
            </a:xfrm>
            <a:prstGeom prst="rect">
              <a:avLst/>
            </a:prstGeom>
            <a:noFill/>
            <a:ln w="9525">
              <a:noFill/>
              <a:miter lim="800000"/>
              <a:headEnd/>
              <a:tailEnd/>
            </a:ln>
          </p:spPr>
        </p:pic>
      </p:grpSp>
      <p:sp>
        <p:nvSpPr>
          <p:cNvPr id="47" name="Rectangle 560"/>
          <p:cNvSpPr txBox="1">
            <a:spLocks noChangeArrowheads="1"/>
          </p:cNvSpPr>
          <p:nvPr/>
        </p:nvSpPr>
        <p:spPr bwMode="auto">
          <a:xfrm>
            <a:off x="914400" y="762000"/>
            <a:ext cx="80010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lnSpc>
                <a:spcPct val="90000"/>
              </a:lnSpc>
              <a:spcBef>
                <a:spcPct val="0"/>
              </a:spcBef>
              <a:spcAft>
                <a:spcPct val="0"/>
              </a:spcAft>
              <a:defRPr sz="3600" b="1">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Arial" charset="0"/>
              </a:defRPr>
            </a:lvl2pPr>
            <a:lvl3pPr algn="l" rtl="0" eaLnBrk="0" fontAlgn="base" hangingPunct="0">
              <a:lnSpc>
                <a:spcPct val="90000"/>
              </a:lnSpc>
              <a:spcBef>
                <a:spcPct val="0"/>
              </a:spcBef>
              <a:spcAft>
                <a:spcPct val="0"/>
              </a:spcAft>
              <a:defRPr sz="3600" b="1">
                <a:solidFill>
                  <a:schemeClr val="tx2"/>
                </a:solidFill>
                <a:latin typeface="Arial" charset="0"/>
              </a:defRPr>
            </a:lvl3pPr>
            <a:lvl4pPr algn="l" rtl="0" eaLnBrk="0" fontAlgn="base" hangingPunct="0">
              <a:lnSpc>
                <a:spcPct val="90000"/>
              </a:lnSpc>
              <a:spcBef>
                <a:spcPct val="0"/>
              </a:spcBef>
              <a:spcAft>
                <a:spcPct val="0"/>
              </a:spcAft>
              <a:defRPr sz="3600" b="1">
                <a:solidFill>
                  <a:schemeClr val="tx2"/>
                </a:solidFill>
                <a:latin typeface="Arial" charset="0"/>
              </a:defRPr>
            </a:lvl4pPr>
            <a:lvl5pPr algn="l" rtl="0" eaLnBrk="0" fontAlgn="base" hangingPunct="0">
              <a:lnSpc>
                <a:spcPct val="90000"/>
              </a:lnSpc>
              <a:spcBef>
                <a:spcPct val="0"/>
              </a:spcBef>
              <a:spcAft>
                <a:spcPct val="0"/>
              </a:spcAft>
              <a:defRPr sz="3600" b="1">
                <a:solidFill>
                  <a:schemeClr val="tx2"/>
                </a:solidFill>
                <a:latin typeface="Arial" charset="0"/>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a:lstStyle>
          <a:p>
            <a:pPr defTabSz="912813" eaLnBrk="1" hangingPunct="1"/>
            <a:r>
              <a:rPr lang="pl-PL" kern="0" dirty="0"/>
              <a:t>Poradnie w Polsce 2003-2024</a:t>
            </a:r>
          </a:p>
        </p:txBody>
      </p:sp>
      <p:sp>
        <p:nvSpPr>
          <p:cNvPr id="48" name="Text Box 545"/>
          <p:cNvSpPr txBox="1">
            <a:spLocks noChangeArrowheads="1"/>
          </p:cNvSpPr>
          <p:nvPr/>
        </p:nvSpPr>
        <p:spPr bwMode="auto">
          <a:xfrm>
            <a:off x="1691680" y="3154362"/>
            <a:ext cx="1066800" cy="274638"/>
          </a:xfrm>
          <a:prstGeom prst="rect">
            <a:avLst/>
          </a:prstGeom>
          <a:noFill/>
          <a:ln w="9525">
            <a:noFill/>
            <a:miter lim="800000"/>
            <a:headEnd/>
            <a:tailEnd/>
          </a:ln>
        </p:spPr>
        <p:txBody>
          <a:bodyPr>
            <a:spAutoFit/>
          </a:bodyPr>
          <a:lstStyle/>
          <a:p>
            <a:pPr algn="ctr" defTabSz="912813">
              <a:spcBef>
                <a:spcPct val="50000"/>
              </a:spcBef>
            </a:pPr>
            <a:r>
              <a:rPr lang="pl-PL" sz="1200" b="1" dirty="0">
                <a:solidFill>
                  <a:schemeClr val="bg1"/>
                </a:solidFill>
                <a:latin typeface="Arial" charset="0"/>
              </a:rPr>
              <a:t>Gdynia</a:t>
            </a:r>
          </a:p>
        </p:txBody>
      </p:sp>
      <p:pic>
        <p:nvPicPr>
          <p:cNvPr id="49" name="Picture 551" descr="logo-małe"/>
          <p:cNvPicPr>
            <a:picLocks noChangeAspect="1" noChangeArrowheads="1"/>
          </p:cNvPicPr>
          <p:nvPr/>
        </p:nvPicPr>
        <p:blipFill>
          <a:blip r:embed="rId4" cstate="print"/>
          <a:srcRect/>
          <a:stretch>
            <a:fillRect/>
          </a:stretch>
        </p:blipFill>
        <p:spPr bwMode="auto">
          <a:xfrm>
            <a:off x="2183160" y="2886075"/>
            <a:ext cx="228600" cy="342900"/>
          </a:xfrm>
          <a:prstGeom prst="rect">
            <a:avLst/>
          </a:prstGeom>
          <a:noFill/>
          <a:ln w="9525">
            <a:noFill/>
            <a:miter lim="800000"/>
            <a:headEnd/>
            <a:tailEnd/>
          </a:ln>
        </p:spPr>
      </p:pic>
      <p:sp useBgFill="1">
        <p:nvSpPr>
          <p:cNvPr id="10" name="Text Box 517">
            <a:extLst>
              <a:ext uri="{FF2B5EF4-FFF2-40B4-BE49-F238E27FC236}">
                <a16:creationId xmlns:a16="http://schemas.microsoft.com/office/drawing/2014/main" id="{75BEC2A0-E1E6-5C16-8FE3-4D755BB8C6C6}"/>
              </a:ext>
            </a:extLst>
          </p:cNvPr>
          <p:cNvSpPr txBox="1">
            <a:spLocks noChangeArrowheads="1"/>
          </p:cNvSpPr>
          <p:nvPr/>
        </p:nvSpPr>
        <p:spPr bwMode="auto">
          <a:xfrm>
            <a:off x="5940425" y="4294188"/>
            <a:ext cx="3384550" cy="1292225"/>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sz="2400">
                <a:solidFill>
                  <a:schemeClr val="tx1"/>
                </a:solidFill>
                <a:latin typeface="Times New Roman" pitchFamily="18" charset="0"/>
              </a:defRPr>
            </a:lvl1pPr>
            <a:lvl2pPr marL="742950" indent="-285750" defTabSz="912813" eaLnBrk="0" hangingPunct="0">
              <a:defRPr sz="2400">
                <a:solidFill>
                  <a:schemeClr val="tx1"/>
                </a:solidFill>
                <a:latin typeface="Times New Roman" pitchFamily="18" charset="0"/>
              </a:defRPr>
            </a:lvl2pPr>
            <a:lvl3pPr marL="1143000" indent="-228600" defTabSz="912813" eaLnBrk="0" hangingPunct="0">
              <a:defRPr sz="2400">
                <a:solidFill>
                  <a:schemeClr val="tx1"/>
                </a:solidFill>
                <a:latin typeface="Times New Roman" pitchFamily="18" charset="0"/>
              </a:defRPr>
            </a:lvl3pPr>
            <a:lvl4pPr marL="1600200" indent="-228600" defTabSz="912813" eaLnBrk="0" hangingPunct="0">
              <a:defRPr sz="2400">
                <a:solidFill>
                  <a:schemeClr val="tx1"/>
                </a:solidFill>
                <a:latin typeface="Times New Roman" pitchFamily="18" charset="0"/>
              </a:defRPr>
            </a:lvl4pPr>
            <a:lvl5pPr marL="2057400" indent="-228600" defTabSz="912813" eaLnBrk="0" hangingPunct="0">
              <a:defRPr sz="2400">
                <a:solidFill>
                  <a:schemeClr val="tx1"/>
                </a:solidFill>
                <a:latin typeface="Times New Roman" pitchFamily="18" charset="0"/>
              </a:defRPr>
            </a:lvl5pPr>
            <a:lvl6pPr marL="2514600" indent="-228600" defTabSz="912813" eaLnBrk="0" fontAlgn="base" hangingPunct="0">
              <a:spcBef>
                <a:spcPct val="0"/>
              </a:spcBef>
              <a:spcAft>
                <a:spcPct val="0"/>
              </a:spcAft>
              <a:defRPr sz="2400">
                <a:solidFill>
                  <a:schemeClr val="tx1"/>
                </a:solidFill>
                <a:latin typeface="Times New Roman" pitchFamily="18" charset="0"/>
              </a:defRPr>
            </a:lvl6pPr>
            <a:lvl7pPr marL="2971800" indent="-228600" defTabSz="912813" eaLnBrk="0" fontAlgn="base" hangingPunct="0">
              <a:spcBef>
                <a:spcPct val="0"/>
              </a:spcBef>
              <a:spcAft>
                <a:spcPct val="0"/>
              </a:spcAft>
              <a:defRPr sz="2400">
                <a:solidFill>
                  <a:schemeClr val="tx1"/>
                </a:solidFill>
                <a:latin typeface="Times New Roman" pitchFamily="18" charset="0"/>
              </a:defRPr>
            </a:lvl7pPr>
            <a:lvl8pPr marL="3429000" indent="-228600" defTabSz="912813" eaLnBrk="0" fontAlgn="base" hangingPunct="0">
              <a:spcBef>
                <a:spcPct val="0"/>
              </a:spcBef>
              <a:spcAft>
                <a:spcPct val="0"/>
              </a:spcAft>
              <a:defRPr sz="2400">
                <a:solidFill>
                  <a:schemeClr val="tx1"/>
                </a:solidFill>
                <a:latin typeface="Times New Roman" pitchFamily="18" charset="0"/>
              </a:defRPr>
            </a:lvl8pPr>
            <a:lvl9pPr marL="3886200" indent="-228600" defTabSz="912813"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pl-PL" altLang="pl-PL" dirty="0">
                <a:solidFill>
                  <a:srgbClr val="003366"/>
                </a:solidFill>
                <a:latin typeface="Arial" charset="0"/>
              </a:rPr>
              <a:t>Rok akademicki 2016/2017</a:t>
            </a:r>
          </a:p>
          <a:p>
            <a:pPr eaLnBrk="1" hangingPunct="1">
              <a:spcBef>
                <a:spcPct val="50000"/>
              </a:spcBef>
            </a:pPr>
            <a:r>
              <a:rPr lang="pl-PL" altLang="pl-PL" sz="2000" dirty="0">
                <a:solidFill>
                  <a:srgbClr val="003366"/>
                </a:solidFill>
                <a:latin typeface="Arial" charset="0"/>
              </a:rPr>
              <a:t>26 poradni w 16 miastach</a:t>
            </a:r>
          </a:p>
        </p:txBody>
      </p:sp>
    </p:spTree>
    <p:extLst>
      <p:ext uri="{BB962C8B-B14F-4D97-AF65-F5344CB8AC3E}">
        <p14:creationId xmlns:p14="http://schemas.microsoft.com/office/powerpoint/2010/main" val="21384212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10"/>
          <p:cNvGrpSpPr>
            <a:grpSpLocks/>
          </p:cNvGrpSpPr>
          <p:nvPr/>
        </p:nvGrpSpPr>
        <p:grpSpPr bwMode="auto">
          <a:xfrm>
            <a:off x="745678" y="2684288"/>
            <a:ext cx="4495800" cy="4129088"/>
            <a:chOff x="470" y="1738"/>
            <a:chExt cx="2832" cy="2601"/>
          </a:xfrm>
        </p:grpSpPr>
        <p:graphicFrame>
          <p:nvGraphicFramePr>
            <p:cNvPr id="4" name="Object 518"/>
            <p:cNvGraphicFramePr>
              <a:graphicFrameLocks noChangeAspect="1"/>
            </p:cNvGraphicFramePr>
            <p:nvPr>
              <p:extLst>
                <p:ext uri="{D42A27DB-BD31-4B8C-83A1-F6EECF244321}">
                  <p14:modId xmlns:p14="http://schemas.microsoft.com/office/powerpoint/2010/main" val="858205617"/>
                </p:ext>
              </p:extLst>
            </p:nvPr>
          </p:nvGraphicFramePr>
          <p:xfrm>
            <a:off x="538" y="1738"/>
            <a:ext cx="2695" cy="2601"/>
          </p:xfrm>
          <a:graphic>
            <a:graphicData uri="http://schemas.openxmlformats.org/presentationml/2006/ole">
              <mc:AlternateContent xmlns:mc="http://schemas.openxmlformats.org/markup-compatibility/2006">
                <mc:Choice xmlns:v="urn:schemas-microsoft-com:vml" Requires="v">
                  <p:oleObj name="Obraz - mapa bitowa" r:id="rId2" imgW="4352381" imgH="4200000" progId="PBrush">
                    <p:embed/>
                  </p:oleObj>
                </mc:Choice>
                <mc:Fallback>
                  <p:oleObj name="Obraz - mapa bitowa" r:id="rId2" imgW="4352381" imgH="4200000" progId="PBrush">
                    <p:embed/>
                    <p:pic>
                      <p:nvPicPr>
                        <p:cNvPr id="4" name="Object 5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 y="1738"/>
                          <a:ext cx="2695" cy="2601"/>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5" name="Picture 519" descr="logo-małe"/>
            <p:cNvPicPr>
              <a:picLocks noChangeAspect="1" noChangeArrowheads="1"/>
            </p:cNvPicPr>
            <p:nvPr/>
          </p:nvPicPr>
          <p:blipFill>
            <a:blip r:embed="rId4" cstate="print"/>
            <a:srcRect/>
            <a:stretch>
              <a:fillRect/>
            </a:stretch>
          </p:blipFill>
          <p:spPr bwMode="auto">
            <a:xfrm>
              <a:off x="1168" y="2662"/>
              <a:ext cx="144" cy="216"/>
            </a:xfrm>
            <a:prstGeom prst="rect">
              <a:avLst/>
            </a:prstGeom>
            <a:noFill/>
            <a:ln w="9525">
              <a:noFill/>
              <a:miter lim="800000"/>
              <a:headEnd/>
              <a:tailEnd/>
            </a:ln>
          </p:spPr>
        </p:pic>
        <p:pic>
          <p:nvPicPr>
            <p:cNvPr id="6" name="Picture 520" descr="logo-małe"/>
            <p:cNvPicPr>
              <a:picLocks noChangeAspect="1" noChangeArrowheads="1"/>
            </p:cNvPicPr>
            <p:nvPr/>
          </p:nvPicPr>
          <p:blipFill>
            <a:blip r:embed="rId4" cstate="print"/>
            <a:srcRect/>
            <a:stretch>
              <a:fillRect/>
            </a:stretch>
          </p:blipFill>
          <p:spPr bwMode="auto">
            <a:xfrm>
              <a:off x="606" y="2341"/>
              <a:ext cx="145" cy="216"/>
            </a:xfrm>
            <a:prstGeom prst="rect">
              <a:avLst/>
            </a:prstGeom>
            <a:noFill/>
            <a:ln w="9525">
              <a:noFill/>
              <a:miter lim="800000"/>
              <a:headEnd/>
              <a:tailEnd/>
            </a:ln>
          </p:spPr>
        </p:pic>
        <p:pic>
          <p:nvPicPr>
            <p:cNvPr id="7" name="Picture 521" descr="logo-małe"/>
            <p:cNvPicPr>
              <a:picLocks noChangeAspect="1" noChangeArrowheads="1"/>
            </p:cNvPicPr>
            <p:nvPr/>
          </p:nvPicPr>
          <p:blipFill>
            <a:blip r:embed="rId4" cstate="print"/>
            <a:srcRect/>
            <a:stretch>
              <a:fillRect/>
            </a:stretch>
          </p:blipFill>
          <p:spPr bwMode="auto">
            <a:xfrm>
              <a:off x="1792" y="1935"/>
              <a:ext cx="145" cy="217"/>
            </a:xfrm>
            <a:prstGeom prst="rect">
              <a:avLst/>
            </a:prstGeom>
            <a:noFill/>
            <a:ln w="9525">
              <a:noFill/>
              <a:miter lim="800000"/>
              <a:headEnd/>
              <a:tailEnd/>
            </a:ln>
          </p:spPr>
        </p:pic>
        <p:pic>
          <p:nvPicPr>
            <p:cNvPr id="8" name="Picture 522" descr="logo-małe"/>
            <p:cNvPicPr>
              <a:picLocks noChangeAspect="1" noChangeArrowheads="1"/>
            </p:cNvPicPr>
            <p:nvPr/>
          </p:nvPicPr>
          <p:blipFill>
            <a:blip r:embed="rId4" cstate="print"/>
            <a:srcRect/>
            <a:stretch>
              <a:fillRect/>
            </a:stretch>
          </p:blipFill>
          <p:spPr bwMode="auto">
            <a:xfrm>
              <a:off x="1709" y="2478"/>
              <a:ext cx="145" cy="216"/>
            </a:xfrm>
            <a:prstGeom prst="rect">
              <a:avLst/>
            </a:prstGeom>
            <a:noFill/>
            <a:ln w="9525">
              <a:noFill/>
              <a:miter lim="800000"/>
              <a:headEnd/>
              <a:tailEnd/>
            </a:ln>
          </p:spPr>
        </p:pic>
        <p:pic>
          <p:nvPicPr>
            <p:cNvPr id="9" name="Picture 523" descr="logo-małe"/>
            <p:cNvPicPr>
              <a:picLocks noChangeAspect="1" noChangeArrowheads="1"/>
            </p:cNvPicPr>
            <p:nvPr/>
          </p:nvPicPr>
          <p:blipFill>
            <a:blip r:embed="rId4" cstate="print"/>
            <a:srcRect/>
            <a:stretch>
              <a:fillRect/>
            </a:stretch>
          </p:blipFill>
          <p:spPr bwMode="auto">
            <a:xfrm>
              <a:off x="2822" y="2354"/>
              <a:ext cx="144" cy="216"/>
            </a:xfrm>
            <a:prstGeom prst="rect">
              <a:avLst/>
            </a:prstGeom>
            <a:noFill/>
            <a:ln w="9525">
              <a:noFill/>
              <a:miter lim="800000"/>
              <a:headEnd/>
              <a:tailEnd/>
            </a:ln>
          </p:spPr>
        </p:pic>
        <p:pic>
          <p:nvPicPr>
            <p:cNvPr id="11" name="Picture 525" descr="logo-małe"/>
            <p:cNvPicPr>
              <a:picLocks noChangeAspect="1" noChangeArrowheads="1"/>
            </p:cNvPicPr>
            <p:nvPr/>
          </p:nvPicPr>
          <p:blipFill>
            <a:blip r:embed="rId4" cstate="print"/>
            <a:srcRect/>
            <a:stretch>
              <a:fillRect/>
            </a:stretch>
          </p:blipFill>
          <p:spPr bwMode="auto">
            <a:xfrm>
              <a:off x="2813" y="3258"/>
              <a:ext cx="144" cy="217"/>
            </a:xfrm>
            <a:prstGeom prst="rect">
              <a:avLst/>
            </a:prstGeom>
            <a:noFill/>
            <a:ln w="9525">
              <a:noFill/>
              <a:miter lim="800000"/>
              <a:headEnd/>
              <a:tailEnd/>
            </a:ln>
          </p:spPr>
        </p:pic>
        <p:pic>
          <p:nvPicPr>
            <p:cNvPr id="12" name="Picture 527" descr="logo-małe"/>
            <p:cNvPicPr>
              <a:picLocks noChangeAspect="1" noChangeArrowheads="1"/>
            </p:cNvPicPr>
            <p:nvPr/>
          </p:nvPicPr>
          <p:blipFill>
            <a:blip r:embed="rId4" cstate="print"/>
            <a:srcRect/>
            <a:stretch>
              <a:fillRect/>
            </a:stretch>
          </p:blipFill>
          <p:spPr bwMode="auto">
            <a:xfrm>
              <a:off x="2237" y="3731"/>
              <a:ext cx="144" cy="216"/>
            </a:xfrm>
            <a:prstGeom prst="rect">
              <a:avLst/>
            </a:prstGeom>
            <a:noFill/>
            <a:ln w="9525">
              <a:noFill/>
              <a:miter lim="800000"/>
              <a:headEnd/>
              <a:tailEnd/>
            </a:ln>
          </p:spPr>
        </p:pic>
        <p:pic>
          <p:nvPicPr>
            <p:cNvPr id="13" name="Picture 528" descr="logo-małe"/>
            <p:cNvPicPr>
              <a:picLocks noChangeAspect="1" noChangeArrowheads="1"/>
            </p:cNvPicPr>
            <p:nvPr/>
          </p:nvPicPr>
          <p:blipFill>
            <a:blip r:embed="rId4" cstate="print"/>
            <a:srcRect/>
            <a:stretch>
              <a:fillRect/>
            </a:stretch>
          </p:blipFill>
          <p:spPr bwMode="auto">
            <a:xfrm>
              <a:off x="1754" y="3626"/>
              <a:ext cx="144" cy="216"/>
            </a:xfrm>
            <a:prstGeom prst="rect">
              <a:avLst/>
            </a:prstGeom>
            <a:noFill/>
            <a:ln w="9525">
              <a:noFill/>
              <a:miter lim="800000"/>
              <a:headEnd/>
              <a:tailEnd/>
            </a:ln>
          </p:spPr>
        </p:pic>
        <p:pic>
          <p:nvPicPr>
            <p:cNvPr id="14" name="Picture 529" descr="logo-małe"/>
            <p:cNvPicPr>
              <a:picLocks noChangeAspect="1" noChangeArrowheads="1"/>
            </p:cNvPicPr>
            <p:nvPr/>
          </p:nvPicPr>
          <p:blipFill>
            <a:blip r:embed="rId4" cstate="print"/>
            <a:srcRect/>
            <a:stretch>
              <a:fillRect/>
            </a:stretch>
          </p:blipFill>
          <p:spPr bwMode="auto">
            <a:xfrm>
              <a:off x="1489" y="3424"/>
              <a:ext cx="144" cy="216"/>
            </a:xfrm>
            <a:prstGeom prst="rect">
              <a:avLst/>
            </a:prstGeom>
            <a:noFill/>
            <a:ln w="9525">
              <a:noFill/>
              <a:miter lim="800000"/>
              <a:headEnd/>
              <a:tailEnd/>
            </a:ln>
          </p:spPr>
        </p:pic>
        <p:pic>
          <p:nvPicPr>
            <p:cNvPr id="15" name="Picture 530" descr="logo-małe"/>
            <p:cNvPicPr>
              <a:picLocks noChangeAspect="1" noChangeArrowheads="1"/>
            </p:cNvPicPr>
            <p:nvPr/>
          </p:nvPicPr>
          <p:blipFill>
            <a:blip r:embed="rId4" cstate="print"/>
            <a:srcRect/>
            <a:stretch>
              <a:fillRect/>
            </a:stretch>
          </p:blipFill>
          <p:spPr bwMode="auto">
            <a:xfrm>
              <a:off x="1886" y="3075"/>
              <a:ext cx="144" cy="216"/>
            </a:xfrm>
            <a:prstGeom prst="rect">
              <a:avLst/>
            </a:prstGeom>
            <a:noFill/>
            <a:ln w="9525">
              <a:noFill/>
              <a:miter lim="800000"/>
              <a:headEnd/>
              <a:tailEnd/>
            </a:ln>
          </p:spPr>
        </p:pic>
        <p:pic>
          <p:nvPicPr>
            <p:cNvPr id="16" name="Picture 531" descr="logo-małe"/>
            <p:cNvPicPr>
              <a:picLocks noChangeAspect="1" noChangeArrowheads="1"/>
            </p:cNvPicPr>
            <p:nvPr/>
          </p:nvPicPr>
          <p:blipFill>
            <a:blip r:embed="rId4" cstate="print"/>
            <a:srcRect/>
            <a:stretch>
              <a:fillRect/>
            </a:stretch>
          </p:blipFill>
          <p:spPr bwMode="auto">
            <a:xfrm>
              <a:off x="1092" y="3256"/>
              <a:ext cx="144" cy="216"/>
            </a:xfrm>
            <a:prstGeom prst="rect">
              <a:avLst/>
            </a:prstGeom>
            <a:noFill/>
            <a:ln w="9525">
              <a:noFill/>
              <a:miter lim="800000"/>
              <a:headEnd/>
              <a:tailEnd/>
            </a:ln>
          </p:spPr>
        </p:pic>
        <p:pic>
          <p:nvPicPr>
            <p:cNvPr id="17" name="Picture 532" descr="logo-małe"/>
            <p:cNvPicPr>
              <a:picLocks noChangeAspect="1" noChangeArrowheads="1"/>
            </p:cNvPicPr>
            <p:nvPr/>
          </p:nvPicPr>
          <p:blipFill>
            <a:blip r:embed="rId4" cstate="print"/>
            <a:srcRect/>
            <a:stretch>
              <a:fillRect/>
            </a:stretch>
          </p:blipFill>
          <p:spPr bwMode="auto">
            <a:xfrm>
              <a:off x="2989" y="3258"/>
              <a:ext cx="145" cy="217"/>
            </a:xfrm>
            <a:prstGeom prst="rect">
              <a:avLst/>
            </a:prstGeom>
            <a:noFill/>
            <a:ln w="9525">
              <a:noFill/>
              <a:miter lim="800000"/>
              <a:headEnd/>
              <a:tailEnd/>
            </a:ln>
          </p:spPr>
        </p:pic>
        <p:pic>
          <p:nvPicPr>
            <p:cNvPr id="18" name="Picture 533" descr="logo-małe"/>
            <p:cNvPicPr>
              <a:picLocks noChangeAspect="1" noChangeArrowheads="1"/>
            </p:cNvPicPr>
            <p:nvPr/>
          </p:nvPicPr>
          <p:blipFill>
            <a:blip r:embed="rId4" cstate="print"/>
            <a:srcRect/>
            <a:stretch>
              <a:fillRect/>
            </a:stretch>
          </p:blipFill>
          <p:spPr bwMode="auto">
            <a:xfrm>
              <a:off x="695" y="2800"/>
              <a:ext cx="144" cy="216"/>
            </a:xfrm>
            <a:prstGeom prst="rect">
              <a:avLst/>
            </a:prstGeom>
            <a:noFill/>
            <a:ln w="9525">
              <a:noFill/>
              <a:miter lim="800000"/>
              <a:headEnd/>
              <a:tailEnd/>
            </a:ln>
          </p:spPr>
        </p:pic>
        <p:sp>
          <p:nvSpPr>
            <p:cNvPr id="19" name="Text Box 534"/>
            <p:cNvSpPr txBox="1">
              <a:spLocks noChangeArrowheads="1"/>
            </p:cNvSpPr>
            <p:nvPr/>
          </p:nvSpPr>
          <p:spPr bwMode="auto">
            <a:xfrm>
              <a:off x="2582" y="2536"/>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Białystok</a:t>
              </a:r>
            </a:p>
          </p:txBody>
        </p:sp>
        <p:sp>
          <p:nvSpPr>
            <p:cNvPr id="20" name="Text Box 535"/>
            <p:cNvSpPr txBox="1">
              <a:spLocks noChangeArrowheads="1"/>
            </p:cNvSpPr>
            <p:nvPr/>
          </p:nvSpPr>
          <p:spPr bwMode="auto">
            <a:xfrm>
              <a:off x="2150" y="2939"/>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Warszawa</a:t>
              </a:r>
            </a:p>
          </p:txBody>
        </p:sp>
        <p:sp>
          <p:nvSpPr>
            <p:cNvPr id="21" name="Text Box 536"/>
            <p:cNvSpPr txBox="1">
              <a:spLocks noChangeArrowheads="1"/>
            </p:cNvSpPr>
            <p:nvPr/>
          </p:nvSpPr>
          <p:spPr bwMode="auto">
            <a:xfrm>
              <a:off x="2630" y="3448"/>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Lublin</a:t>
              </a:r>
            </a:p>
          </p:txBody>
        </p:sp>
        <p:sp>
          <p:nvSpPr>
            <p:cNvPr id="22" name="Text Box 537"/>
            <p:cNvSpPr txBox="1">
              <a:spLocks noChangeArrowheads="1"/>
            </p:cNvSpPr>
            <p:nvPr/>
          </p:nvSpPr>
          <p:spPr bwMode="auto">
            <a:xfrm>
              <a:off x="2279" y="3966"/>
              <a:ext cx="672" cy="173"/>
            </a:xfrm>
            <a:prstGeom prst="rect">
              <a:avLst/>
            </a:prstGeom>
            <a:noFill/>
            <a:ln w="9525">
              <a:noFill/>
              <a:miter lim="800000"/>
              <a:headEnd/>
              <a:tailEnd/>
            </a:ln>
          </p:spPr>
          <p:txBody>
            <a:bodyPr>
              <a:spAutoFit/>
            </a:bodyPr>
            <a:lstStyle/>
            <a:p>
              <a:pPr algn="ctr" defTabSz="912813">
                <a:spcBef>
                  <a:spcPct val="50000"/>
                </a:spcBef>
              </a:pPr>
              <a:r>
                <a:rPr lang="pl-PL" sz="1200" b="1" dirty="0">
                  <a:solidFill>
                    <a:schemeClr val="bg1"/>
                  </a:solidFill>
                  <a:latin typeface="Arial" charset="0"/>
                </a:rPr>
                <a:t>Rzeszów</a:t>
              </a:r>
            </a:p>
          </p:txBody>
        </p:sp>
        <p:sp>
          <p:nvSpPr>
            <p:cNvPr id="23" name="Text Box 538"/>
            <p:cNvSpPr txBox="1">
              <a:spLocks noChangeArrowheads="1"/>
            </p:cNvSpPr>
            <p:nvPr/>
          </p:nvSpPr>
          <p:spPr bwMode="auto">
            <a:xfrm>
              <a:off x="1862" y="3947"/>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Kraków</a:t>
              </a:r>
            </a:p>
          </p:txBody>
        </p:sp>
        <p:sp>
          <p:nvSpPr>
            <p:cNvPr id="24" name="Text Box 539"/>
            <p:cNvSpPr txBox="1">
              <a:spLocks noChangeArrowheads="1"/>
            </p:cNvSpPr>
            <p:nvPr/>
          </p:nvSpPr>
          <p:spPr bwMode="auto">
            <a:xfrm>
              <a:off x="1526" y="3784"/>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Katowice</a:t>
              </a:r>
            </a:p>
          </p:txBody>
        </p:sp>
        <p:sp>
          <p:nvSpPr>
            <p:cNvPr id="25" name="Text Box 540"/>
            <p:cNvSpPr txBox="1">
              <a:spLocks noChangeArrowheads="1"/>
            </p:cNvSpPr>
            <p:nvPr/>
          </p:nvSpPr>
          <p:spPr bwMode="auto">
            <a:xfrm>
              <a:off x="1190" y="3592"/>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Opole</a:t>
              </a:r>
            </a:p>
          </p:txBody>
        </p:sp>
        <p:sp>
          <p:nvSpPr>
            <p:cNvPr id="26" name="Text Box 541"/>
            <p:cNvSpPr txBox="1">
              <a:spLocks noChangeArrowheads="1"/>
            </p:cNvSpPr>
            <p:nvPr/>
          </p:nvSpPr>
          <p:spPr bwMode="auto">
            <a:xfrm>
              <a:off x="854" y="3419"/>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Wrocław</a:t>
              </a:r>
            </a:p>
          </p:txBody>
        </p:sp>
        <p:sp>
          <p:nvSpPr>
            <p:cNvPr id="27" name="Text Box 542"/>
            <p:cNvSpPr txBox="1">
              <a:spLocks noChangeArrowheads="1"/>
            </p:cNvSpPr>
            <p:nvPr/>
          </p:nvSpPr>
          <p:spPr bwMode="auto">
            <a:xfrm>
              <a:off x="1622" y="3256"/>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Łódź</a:t>
              </a:r>
            </a:p>
          </p:txBody>
        </p:sp>
        <p:sp>
          <p:nvSpPr>
            <p:cNvPr id="28" name="Text Box 543"/>
            <p:cNvSpPr txBox="1">
              <a:spLocks noChangeArrowheads="1"/>
            </p:cNvSpPr>
            <p:nvPr/>
          </p:nvSpPr>
          <p:spPr bwMode="auto">
            <a:xfrm>
              <a:off x="902" y="2824"/>
              <a:ext cx="672" cy="173"/>
            </a:xfrm>
            <a:prstGeom prst="rect">
              <a:avLst/>
            </a:prstGeom>
            <a:noFill/>
            <a:ln w="9525">
              <a:noFill/>
              <a:miter lim="800000"/>
              <a:headEnd/>
              <a:tailEnd/>
            </a:ln>
          </p:spPr>
          <p:txBody>
            <a:bodyPr>
              <a:spAutoFit/>
            </a:bodyPr>
            <a:lstStyle/>
            <a:p>
              <a:pPr algn="ctr" defTabSz="912813">
                <a:spcBef>
                  <a:spcPct val="50000"/>
                </a:spcBef>
              </a:pPr>
              <a:r>
                <a:rPr lang="pl-PL" sz="1200" b="1" dirty="0">
                  <a:solidFill>
                    <a:schemeClr val="bg1"/>
                  </a:solidFill>
                  <a:latin typeface="Arial" charset="0"/>
                </a:rPr>
                <a:t>Poznań</a:t>
              </a:r>
            </a:p>
          </p:txBody>
        </p:sp>
        <p:sp>
          <p:nvSpPr>
            <p:cNvPr id="29" name="Text Box 544"/>
            <p:cNvSpPr txBox="1">
              <a:spLocks noChangeArrowheads="1"/>
            </p:cNvSpPr>
            <p:nvPr/>
          </p:nvSpPr>
          <p:spPr bwMode="auto">
            <a:xfrm>
              <a:off x="1430" y="2651"/>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Toruń</a:t>
              </a:r>
            </a:p>
          </p:txBody>
        </p:sp>
        <p:sp>
          <p:nvSpPr>
            <p:cNvPr id="30" name="Text Box 545"/>
            <p:cNvSpPr txBox="1">
              <a:spLocks noChangeArrowheads="1"/>
            </p:cNvSpPr>
            <p:nvPr/>
          </p:nvSpPr>
          <p:spPr bwMode="auto">
            <a:xfrm>
              <a:off x="1430" y="2104"/>
              <a:ext cx="672" cy="173"/>
            </a:xfrm>
            <a:prstGeom prst="rect">
              <a:avLst/>
            </a:prstGeom>
            <a:noFill/>
            <a:ln w="9525">
              <a:noFill/>
              <a:miter lim="800000"/>
              <a:headEnd/>
              <a:tailEnd/>
            </a:ln>
          </p:spPr>
          <p:txBody>
            <a:bodyPr>
              <a:spAutoFit/>
            </a:bodyPr>
            <a:lstStyle/>
            <a:p>
              <a:pPr algn="ctr" defTabSz="912813">
                <a:spcBef>
                  <a:spcPct val="50000"/>
                </a:spcBef>
              </a:pPr>
              <a:r>
                <a:rPr lang="pl-PL" sz="1200" b="1" dirty="0">
                  <a:solidFill>
                    <a:schemeClr val="bg1"/>
                  </a:solidFill>
                  <a:latin typeface="Arial" charset="0"/>
                </a:rPr>
                <a:t>Gdańsk</a:t>
              </a:r>
            </a:p>
          </p:txBody>
        </p:sp>
        <p:sp>
          <p:nvSpPr>
            <p:cNvPr id="31" name="Text Box 546"/>
            <p:cNvSpPr txBox="1">
              <a:spLocks noChangeArrowheads="1"/>
            </p:cNvSpPr>
            <p:nvPr/>
          </p:nvSpPr>
          <p:spPr bwMode="auto">
            <a:xfrm>
              <a:off x="470" y="2507"/>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Szczecin</a:t>
              </a:r>
            </a:p>
          </p:txBody>
        </p:sp>
        <p:sp>
          <p:nvSpPr>
            <p:cNvPr id="32" name="Text Box 547"/>
            <p:cNvSpPr txBox="1">
              <a:spLocks noChangeArrowheads="1"/>
            </p:cNvSpPr>
            <p:nvPr/>
          </p:nvSpPr>
          <p:spPr bwMode="auto">
            <a:xfrm>
              <a:off x="566" y="2987"/>
              <a:ext cx="672" cy="173"/>
            </a:xfrm>
            <a:prstGeom prst="rect">
              <a:avLst/>
            </a:prstGeom>
            <a:noFill/>
            <a:ln w="9525">
              <a:noFill/>
              <a:miter lim="800000"/>
              <a:headEnd/>
              <a:tailEnd/>
            </a:ln>
          </p:spPr>
          <p:txBody>
            <a:bodyPr>
              <a:spAutoFit/>
            </a:bodyPr>
            <a:lstStyle/>
            <a:p>
              <a:pPr algn="ctr" defTabSz="912813">
                <a:spcBef>
                  <a:spcPct val="50000"/>
                </a:spcBef>
              </a:pPr>
              <a:r>
                <a:rPr lang="pl-PL" sz="1200" b="1" dirty="0">
                  <a:solidFill>
                    <a:schemeClr val="bg1"/>
                  </a:solidFill>
                  <a:latin typeface="Arial" charset="0"/>
                </a:rPr>
                <a:t>Słubice</a:t>
              </a:r>
            </a:p>
          </p:txBody>
        </p:sp>
        <p:pic>
          <p:nvPicPr>
            <p:cNvPr id="33" name="Picture 548" descr="logo-małe"/>
            <p:cNvPicPr>
              <a:picLocks noChangeAspect="1" noChangeArrowheads="1"/>
            </p:cNvPicPr>
            <p:nvPr/>
          </p:nvPicPr>
          <p:blipFill>
            <a:blip r:embed="rId4" cstate="print"/>
            <a:srcRect/>
            <a:stretch>
              <a:fillRect/>
            </a:stretch>
          </p:blipFill>
          <p:spPr bwMode="auto">
            <a:xfrm>
              <a:off x="2359" y="2069"/>
              <a:ext cx="144" cy="216"/>
            </a:xfrm>
            <a:prstGeom prst="rect">
              <a:avLst/>
            </a:prstGeom>
            <a:noFill/>
            <a:ln w="9525">
              <a:noFill/>
              <a:miter lim="800000"/>
              <a:headEnd/>
              <a:tailEnd/>
            </a:ln>
          </p:spPr>
        </p:pic>
        <p:sp>
          <p:nvSpPr>
            <p:cNvPr id="34" name="Text Box 550"/>
            <p:cNvSpPr txBox="1">
              <a:spLocks noChangeArrowheads="1"/>
            </p:cNvSpPr>
            <p:nvPr/>
          </p:nvSpPr>
          <p:spPr bwMode="auto">
            <a:xfrm>
              <a:off x="2110" y="2299"/>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Olsztyn</a:t>
              </a:r>
            </a:p>
          </p:txBody>
        </p:sp>
        <p:pic>
          <p:nvPicPr>
            <p:cNvPr id="35" name="Picture 551" descr="logo-małe"/>
            <p:cNvPicPr>
              <a:picLocks noChangeAspect="1" noChangeArrowheads="1"/>
            </p:cNvPicPr>
            <p:nvPr/>
          </p:nvPicPr>
          <p:blipFill>
            <a:blip r:embed="rId4" cstate="print"/>
            <a:srcRect/>
            <a:stretch>
              <a:fillRect/>
            </a:stretch>
          </p:blipFill>
          <p:spPr bwMode="auto">
            <a:xfrm>
              <a:off x="1602" y="1935"/>
              <a:ext cx="144" cy="216"/>
            </a:xfrm>
            <a:prstGeom prst="rect">
              <a:avLst/>
            </a:prstGeom>
            <a:noFill/>
            <a:ln w="9525">
              <a:noFill/>
              <a:miter lim="800000"/>
              <a:headEnd/>
              <a:tailEnd/>
            </a:ln>
          </p:spPr>
        </p:pic>
        <p:pic>
          <p:nvPicPr>
            <p:cNvPr id="36" name="Picture 552" descr="logo-małe"/>
            <p:cNvPicPr>
              <a:picLocks noChangeAspect="1" noChangeArrowheads="1"/>
            </p:cNvPicPr>
            <p:nvPr/>
          </p:nvPicPr>
          <p:blipFill>
            <a:blip r:embed="rId4" cstate="print"/>
            <a:srcRect/>
            <a:stretch>
              <a:fillRect/>
            </a:stretch>
          </p:blipFill>
          <p:spPr bwMode="auto">
            <a:xfrm>
              <a:off x="2600" y="3103"/>
              <a:ext cx="144" cy="216"/>
            </a:xfrm>
            <a:prstGeom prst="rect">
              <a:avLst/>
            </a:prstGeom>
            <a:noFill/>
            <a:ln w="9525">
              <a:noFill/>
              <a:miter lim="800000"/>
              <a:headEnd/>
              <a:tailEnd/>
            </a:ln>
          </p:spPr>
        </p:pic>
        <p:pic>
          <p:nvPicPr>
            <p:cNvPr id="37" name="Picture 553" descr="logo-małe"/>
            <p:cNvPicPr>
              <a:picLocks noChangeAspect="1" noChangeArrowheads="1"/>
            </p:cNvPicPr>
            <p:nvPr/>
          </p:nvPicPr>
          <p:blipFill>
            <a:blip r:embed="rId4" cstate="print"/>
            <a:srcRect/>
            <a:stretch>
              <a:fillRect/>
            </a:stretch>
          </p:blipFill>
          <p:spPr bwMode="auto">
            <a:xfrm>
              <a:off x="2427" y="3103"/>
              <a:ext cx="144" cy="216"/>
            </a:xfrm>
            <a:prstGeom prst="rect">
              <a:avLst/>
            </a:prstGeom>
            <a:noFill/>
            <a:ln w="9525">
              <a:noFill/>
              <a:miter lim="800000"/>
              <a:headEnd/>
              <a:tailEnd/>
            </a:ln>
          </p:spPr>
        </p:pic>
        <p:pic>
          <p:nvPicPr>
            <p:cNvPr id="38" name="Picture 554" descr="logo-małe"/>
            <p:cNvPicPr>
              <a:picLocks noChangeAspect="1" noChangeArrowheads="1"/>
            </p:cNvPicPr>
            <p:nvPr/>
          </p:nvPicPr>
          <p:blipFill>
            <a:blip r:embed="rId4" cstate="print"/>
            <a:srcRect/>
            <a:stretch>
              <a:fillRect/>
            </a:stretch>
          </p:blipFill>
          <p:spPr bwMode="auto">
            <a:xfrm>
              <a:off x="2245" y="3103"/>
              <a:ext cx="144" cy="216"/>
            </a:xfrm>
            <a:prstGeom prst="rect">
              <a:avLst/>
            </a:prstGeom>
            <a:noFill/>
            <a:ln w="9525">
              <a:noFill/>
              <a:miter lim="800000"/>
              <a:headEnd/>
              <a:tailEnd/>
            </a:ln>
          </p:spPr>
        </p:pic>
        <p:pic>
          <p:nvPicPr>
            <p:cNvPr id="39" name="Picture 555" descr="logo-małe"/>
            <p:cNvPicPr>
              <a:picLocks noChangeAspect="1" noChangeArrowheads="1"/>
            </p:cNvPicPr>
            <p:nvPr/>
          </p:nvPicPr>
          <p:blipFill>
            <a:blip r:embed="rId4" cstate="print"/>
            <a:srcRect/>
            <a:stretch>
              <a:fillRect/>
            </a:stretch>
          </p:blipFill>
          <p:spPr bwMode="auto">
            <a:xfrm>
              <a:off x="2154" y="2762"/>
              <a:ext cx="144" cy="216"/>
            </a:xfrm>
            <a:prstGeom prst="rect">
              <a:avLst/>
            </a:prstGeom>
            <a:noFill/>
            <a:ln w="9525">
              <a:noFill/>
              <a:miter lim="800000"/>
              <a:headEnd/>
              <a:tailEnd/>
            </a:ln>
          </p:spPr>
        </p:pic>
        <p:pic>
          <p:nvPicPr>
            <p:cNvPr id="40" name="Picture 556" descr="logo-małe"/>
            <p:cNvPicPr>
              <a:picLocks noChangeAspect="1" noChangeArrowheads="1"/>
            </p:cNvPicPr>
            <p:nvPr/>
          </p:nvPicPr>
          <p:blipFill>
            <a:blip r:embed="rId4" cstate="print"/>
            <a:srcRect/>
            <a:stretch>
              <a:fillRect/>
            </a:stretch>
          </p:blipFill>
          <p:spPr bwMode="auto">
            <a:xfrm>
              <a:off x="2328" y="2762"/>
              <a:ext cx="144" cy="216"/>
            </a:xfrm>
            <a:prstGeom prst="rect">
              <a:avLst/>
            </a:prstGeom>
            <a:noFill/>
            <a:ln w="9525">
              <a:noFill/>
              <a:miter lim="800000"/>
              <a:headEnd/>
              <a:tailEnd/>
            </a:ln>
          </p:spPr>
        </p:pic>
        <p:pic>
          <p:nvPicPr>
            <p:cNvPr id="41" name="Picture 557" descr="logo-małe"/>
            <p:cNvPicPr>
              <a:picLocks noChangeAspect="1" noChangeArrowheads="1"/>
            </p:cNvPicPr>
            <p:nvPr/>
          </p:nvPicPr>
          <p:blipFill>
            <a:blip r:embed="rId4" cstate="print"/>
            <a:srcRect/>
            <a:stretch>
              <a:fillRect/>
            </a:stretch>
          </p:blipFill>
          <p:spPr bwMode="auto">
            <a:xfrm>
              <a:off x="2509" y="2762"/>
              <a:ext cx="144" cy="216"/>
            </a:xfrm>
            <a:prstGeom prst="rect">
              <a:avLst/>
            </a:prstGeom>
            <a:noFill/>
            <a:ln w="9525">
              <a:noFill/>
              <a:miter lim="800000"/>
              <a:headEnd/>
              <a:tailEnd/>
            </a:ln>
          </p:spPr>
        </p:pic>
        <p:pic>
          <p:nvPicPr>
            <p:cNvPr id="42" name="Picture 558" descr="logo-małe"/>
            <p:cNvPicPr>
              <a:picLocks noChangeAspect="1" noChangeArrowheads="1"/>
            </p:cNvPicPr>
            <p:nvPr/>
          </p:nvPicPr>
          <p:blipFill>
            <a:blip r:embed="rId4" cstate="print"/>
            <a:srcRect/>
            <a:stretch>
              <a:fillRect/>
            </a:stretch>
          </p:blipFill>
          <p:spPr bwMode="auto">
            <a:xfrm>
              <a:off x="2691" y="2762"/>
              <a:ext cx="144" cy="216"/>
            </a:xfrm>
            <a:prstGeom prst="rect">
              <a:avLst/>
            </a:prstGeom>
            <a:noFill/>
            <a:ln w="9525">
              <a:noFill/>
              <a:miter lim="800000"/>
              <a:headEnd/>
              <a:tailEnd/>
            </a:ln>
          </p:spPr>
        </p:pic>
        <p:pic>
          <p:nvPicPr>
            <p:cNvPr id="44" name="Picture 526" descr="logo-małe"/>
            <p:cNvPicPr>
              <a:picLocks noChangeAspect="1" noChangeArrowheads="1"/>
            </p:cNvPicPr>
            <p:nvPr/>
          </p:nvPicPr>
          <p:blipFill>
            <a:blip r:embed="rId4" cstate="print"/>
            <a:srcRect/>
            <a:stretch>
              <a:fillRect/>
            </a:stretch>
          </p:blipFill>
          <p:spPr bwMode="auto">
            <a:xfrm>
              <a:off x="2618" y="3797"/>
              <a:ext cx="144" cy="216"/>
            </a:xfrm>
            <a:prstGeom prst="rect">
              <a:avLst/>
            </a:prstGeom>
            <a:noFill/>
            <a:ln w="9525">
              <a:noFill/>
              <a:miter lim="800000"/>
              <a:headEnd/>
              <a:tailEnd/>
            </a:ln>
          </p:spPr>
        </p:pic>
        <p:pic>
          <p:nvPicPr>
            <p:cNvPr id="45" name="Picture 526" descr="logo-małe"/>
            <p:cNvPicPr>
              <a:picLocks noChangeAspect="1" noChangeArrowheads="1"/>
            </p:cNvPicPr>
            <p:nvPr/>
          </p:nvPicPr>
          <p:blipFill>
            <a:blip r:embed="rId4" cstate="print"/>
            <a:srcRect/>
            <a:stretch>
              <a:fillRect/>
            </a:stretch>
          </p:blipFill>
          <p:spPr bwMode="auto">
            <a:xfrm>
              <a:off x="2467" y="3789"/>
              <a:ext cx="144" cy="216"/>
            </a:xfrm>
            <a:prstGeom prst="rect">
              <a:avLst/>
            </a:prstGeom>
            <a:noFill/>
            <a:ln w="9525">
              <a:noFill/>
              <a:miter lim="800000"/>
              <a:headEnd/>
              <a:tailEnd/>
            </a:ln>
          </p:spPr>
        </p:pic>
        <p:pic>
          <p:nvPicPr>
            <p:cNvPr id="46" name="Picture 527" descr="logo-małe"/>
            <p:cNvPicPr>
              <a:picLocks noChangeAspect="1" noChangeArrowheads="1"/>
            </p:cNvPicPr>
            <p:nvPr/>
          </p:nvPicPr>
          <p:blipFill>
            <a:blip r:embed="rId4" cstate="print"/>
            <a:srcRect/>
            <a:stretch>
              <a:fillRect/>
            </a:stretch>
          </p:blipFill>
          <p:spPr bwMode="auto">
            <a:xfrm>
              <a:off x="2059" y="3731"/>
              <a:ext cx="144" cy="216"/>
            </a:xfrm>
            <a:prstGeom prst="rect">
              <a:avLst/>
            </a:prstGeom>
            <a:noFill/>
            <a:ln w="9525">
              <a:noFill/>
              <a:miter lim="800000"/>
              <a:headEnd/>
              <a:tailEnd/>
            </a:ln>
          </p:spPr>
        </p:pic>
      </p:grpSp>
      <p:sp>
        <p:nvSpPr>
          <p:cNvPr id="47" name="Rectangle 560"/>
          <p:cNvSpPr txBox="1">
            <a:spLocks noChangeArrowheads="1"/>
          </p:cNvSpPr>
          <p:nvPr/>
        </p:nvSpPr>
        <p:spPr bwMode="auto">
          <a:xfrm>
            <a:off x="914400" y="762000"/>
            <a:ext cx="80010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lnSpc>
                <a:spcPct val="90000"/>
              </a:lnSpc>
              <a:spcBef>
                <a:spcPct val="0"/>
              </a:spcBef>
              <a:spcAft>
                <a:spcPct val="0"/>
              </a:spcAft>
              <a:defRPr sz="3600" b="1">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Arial" charset="0"/>
              </a:defRPr>
            </a:lvl2pPr>
            <a:lvl3pPr algn="l" rtl="0" eaLnBrk="0" fontAlgn="base" hangingPunct="0">
              <a:lnSpc>
                <a:spcPct val="90000"/>
              </a:lnSpc>
              <a:spcBef>
                <a:spcPct val="0"/>
              </a:spcBef>
              <a:spcAft>
                <a:spcPct val="0"/>
              </a:spcAft>
              <a:defRPr sz="3600" b="1">
                <a:solidFill>
                  <a:schemeClr val="tx2"/>
                </a:solidFill>
                <a:latin typeface="Arial" charset="0"/>
              </a:defRPr>
            </a:lvl3pPr>
            <a:lvl4pPr algn="l" rtl="0" eaLnBrk="0" fontAlgn="base" hangingPunct="0">
              <a:lnSpc>
                <a:spcPct val="90000"/>
              </a:lnSpc>
              <a:spcBef>
                <a:spcPct val="0"/>
              </a:spcBef>
              <a:spcAft>
                <a:spcPct val="0"/>
              </a:spcAft>
              <a:defRPr sz="3600" b="1">
                <a:solidFill>
                  <a:schemeClr val="tx2"/>
                </a:solidFill>
                <a:latin typeface="Arial" charset="0"/>
              </a:defRPr>
            </a:lvl4pPr>
            <a:lvl5pPr algn="l" rtl="0" eaLnBrk="0" fontAlgn="base" hangingPunct="0">
              <a:lnSpc>
                <a:spcPct val="90000"/>
              </a:lnSpc>
              <a:spcBef>
                <a:spcPct val="0"/>
              </a:spcBef>
              <a:spcAft>
                <a:spcPct val="0"/>
              </a:spcAft>
              <a:defRPr sz="3600" b="1">
                <a:solidFill>
                  <a:schemeClr val="tx2"/>
                </a:solidFill>
                <a:latin typeface="Arial" charset="0"/>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a:lstStyle>
          <a:p>
            <a:pPr defTabSz="912813" eaLnBrk="1" hangingPunct="1"/>
            <a:r>
              <a:rPr lang="pl-PL" kern="0" dirty="0"/>
              <a:t>Poradnie w Polsce 2003-2024</a:t>
            </a:r>
          </a:p>
        </p:txBody>
      </p:sp>
      <p:sp>
        <p:nvSpPr>
          <p:cNvPr id="48" name="Text Box 545"/>
          <p:cNvSpPr txBox="1">
            <a:spLocks noChangeArrowheads="1"/>
          </p:cNvSpPr>
          <p:nvPr/>
        </p:nvSpPr>
        <p:spPr bwMode="auto">
          <a:xfrm>
            <a:off x="1691680" y="3154362"/>
            <a:ext cx="1066800" cy="274638"/>
          </a:xfrm>
          <a:prstGeom prst="rect">
            <a:avLst/>
          </a:prstGeom>
          <a:noFill/>
          <a:ln w="9525">
            <a:noFill/>
            <a:miter lim="800000"/>
            <a:headEnd/>
            <a:tailEnd/>
          </a:ln>
        </p:spPr>
        <p:txBody>
          <a:bodyPr>
            <a:spAutoFit/>
          </a:bodyPr>
          <a:lstStyle/>
          <a:p>
            <a:pPr algn="ctr" defTabSz="912813">
              <a:spcBef>
                <a:spcPct val="50000"/>
              </a:spcBef>
            </a:pPr>
            <a:r>
              <a:rPr lang="pl-PL" sz="1200" b="1" dirty="0">
                <a:solidFill>
                  <a:schemeClr val="bg1"/>
                </a:solidFill>
                <a:latin typeface="Arial" charset="0"/>
              </a:rPr>
              <a:t>Gdynia</a:t>
            </a:r>
          </a:p>
        </p:txBody>
      </p:sp>
      <p:pic>
        <p:nvPicPr>
          <p:cNvPr id="49" name="Picture 551" descr="logo-małe"/>
          <p:cNvPicPr>
            <a:picLocks noChangeAspect="1" noChangeArrowheads="1"/>
          </p:cNvPicPr>
          <p:nvPr/>
        </p:nvPicPr>
        <p:blipFill>
          <a:blip r:embed="rId4" cstate="print"/>
          <a:srcRect/>
          <a:stretch>
            <a:fillRect/>
          </a:stretch>
        </p:blipFill>
        <p:spPr bwMode="auto">
          <a:xfrm>
            <a:off x="2183160" y="2886075"/>
            <a:ext cx="228600" cy="342900"/>
          </a:xfrm>
          <a:prstGeom prst="rect">
            <a:avLst/>
          </a:prstGeom>
          <a:noFill/>
          <a:ln w="9525">
            <a:noFill/>
            <a:miter lim="800000"/>
            <a:headEnd/>
            <a:tailEnd/>
          </a:ln>
        </p:spPr>
      </p:pic>
      <p:pic>
        <p:nvPicPr>
          <p:cNvPr id="54" name="Picture 554" descr="logo-małe"/>
          <p:cNvPicPr>
            <a:picLocks noChangeAspect="1" noChangeArrowheads="1"/>
          </p:cNvPicPr>
          <p:nvPr/>
        </p:nvPicPr>
        <p:blipFill>
          <a:blip r:embed="rId4" cstate="print"/>
          <a:srcRect/>
          <a:stretch>
            <a:fillRect/>
          </a:stretch>
        </p:blipFill>
        <p:spPr bwMode="auto">
          <a:xfrm>
            <a:off x="3131840" y="4310236"/>
            <a:ext cx="228600" cy="342900"/>
          </a:xfrm>
          <a:prstGeom prst="rect">
            <a:avLst/>
          </a:prstGeom>
          <a:noFill/>
          <a:ln w="9525">
            <a:noFill/>
            <a:miter lim="800000"/>
            <a:headEnd/>
            <a:tailEnd/>
          </a:ln>
        </p:spPr>
      </p:pic>
      <p:sp useBgFill="1">
        <p:nvSpPr>
          <p:cNvPr id="10" name="Text Box 517">
            <a:extLst>
              <a:ext uri="{FF2B5EF4-FFF2-40B4-BE49-F238E27FC236}">
                <a16:creationId xmlns:a16="http://schemas.microsoft.com/office/drawing/2014/main" id="{7CEC544B-2365-A53A-26CA-909FA6CCA608}"/>
              </a:ext>
            </a:extLst>
          </p:cNvPr>
          <p:cNvSpPr txBox="1">
            <a:spLocks noChangeArrowheads="1"/>
          </p:cNvSpPr>
          <p:nvPr/>
        </p:nvSpPr>
        <p:spPr bwMode="auto">
          <a:xfrm>
            <a:off x="5940425" y="4294188"/>
            <a:ext cx="3384550" cy="1292225"/>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sz="2400">
                <a:solidFill>
                  <a:schemeClr val="tx1"/>
                </a:solidFill>
                <a:latin typeface="Times New Roman" pitchFamily="18" charset="0"/>
              </a:defRPr>
            </a:lvl1pPr>
            <a:lvl2pPr marL="742950" indent="-285750" defTabSz="912813" eaLnBrk="0" hangingPunct="0">
              <a:defRPr sz="2400">
                <a:solidFill>
                  <a:schemeClr val="tx1"/>
                </a:solidFill>
                <a:latin typeface="Times New Roman" pitchFamily="18" charset="0"/>
              </a:defRPr>
            </a:lvl2pPr>
            <a:lvl3pPr marL="1143000" indent="-228600" defTabSz="912813" eaLnBrk="0" hangingPunct="0">
              <a:defRPr sz="2400">
                <a:solidFill>
                  <a:schemeClr val="tx1"/>
                </a:solidFill>
                <a:latin typeface="Times New Roman" pitchFamily="18" charset="0"/>
              </a:defRPr>
            </a:lvl3pPr>
            <a:lvl4pPr marL="1600200" indent="-228600" defTabSz="912813" eaLnBrk="0" hangingPunct="0">
              <a:defRPr sz="2400">
                <a:solidFill>
                  <a:schemeClr val="tx1"/>
                </a:solidFill>
                <a:latin typeface="Times New Roman" pitchFamily="18" charset="0"/>
              </a:defRPr>
            </a:lvl4pPr>
            <a:lvl5pPr marL="2057400" indent="-228600" defTabSz="912813" eaLnBrk="0" hangingPunct="0">
              <a:defRPr sz="2400">
                <a:solidFill>
                  <a:schemeClr val="tx1"/>
                </a:solidFill>
                <a:latin typeface="Times New Roman" pitchFamily="18" charset="0"/>
              </a:defRPr>
            </a:lvl5pPr>
            <a:lvl6pPr marL="2514600" indent="-228600" defTabSz="912813" eaLnBrk="0" fontAlgn="base" hangingPunct="0">
              <a:spcBef>
                <a:spcPct val="0"/>
              </a:spcBef>
              <a:spcAft>
                <a:spcPct val="0"/>
              </a:spcAft>
              <a:defRPr sz="2400">
                <a:solidFill>
                  <a:schemeClr val="tx1"/>
                </a:solidFill>
                <a:latin typeface="Times New Roman" pitchFamily="18" charset="0"/>
              </a:defRPr>
            </a:lvl6pPr>
            <a:lvl7pPr marL="2971800" indent="-228600" defTabSz="912813" eaLnBrk="0" fontAlgn="base" hangingPunct="0">
              <a:spcBef>
                <a:spcPct val="0"/>
              </a:spcBef>
              <a:spcAft>
                <a:spcPct val="0"/>
              </a:spcAft>
              <a:defRPr sz="2400">
                <a:solidFill>
                  <a:schemeClr val="tx1"/>
                </a:solidFill>
                <a:latin typeface="Times New Roman" pitchFamily="18" charset="0"/>
              </a:defRPr>
            </a:lvl7pPr>
            <a:lvl8pPr marL="3429000" indent="-228600" defTabSz="912813" eaLnBrk="0" fontAlgn="base" hangingPunct="0">
              <a:spcBef>
                <a:spcPct val="0"/>
              </a:spcBef>
              <a:spcAft>
                <a:spcPct val="0"/>
              </a:spcAft>
              <a:defRPr sz="2400">
                <a:solidFill>
                  <a:schemeClr val="tx1"/>
                </a:solidFill>
                <a:latin typeface="Times New Roman" pitchFamily="18" charset="0"/>
              </a:defRPr>
            </a:lvl8pPr>
            <a:lvl9pPr marL="3886200" indent="-228600" defTabSz="912813"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pl-PL" altLang="pl-PL" dirty="0">
                <a:solidFill>
                  <a:srgbClr val="003366"/>
                </a:solidFill>
                <a:latin typeface="Arial" charset="0"/>
              </a:rPr>
              <a:t>Rok akademicki 2017/2018</a:t>
            </a:r>
          </a:p>
          <a:p>
            <a:pPr eaLnBrk="1" hangingPunct="1">
              <a:spcBef>
                <a:spcPct val="50000"/>
              </a:spcBef>
            </a:pPr>
            <a:r>
              <a:rPr lang="pl-PL" altLang="pl-PL" sz="2000" dirty="0">
                <a:solidFill>
                  <a:srgbClr val="003366"/>
                </a:solidFill>
                <a:latin typeface="Arial" charset="0"/>
              </a:rPr>
              <a:t>27 poradni w 16 miastach</a:t>
            </a:r>
          </a:p>
        </p:txBody>
      </p:sp>
    </p:spTree>
    <p:extLst>
      <p:ext uri="{BB962C8B-B14F-4D97-AF65-F5344CB8AC3E}">
        <p14:creationId xmlns:p14="http://schemas.microsoft.com/office/powerpoint/2010/main" val="5423588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10"/>
          <p:cNvGrpSpPr>
            <a:grpSpLocks/>
          </p:cNvGrpSpPr>
          <p:nvPr/>
        </p:nvGrpSpPr>
        <p:grpSpPr bwMode="auto">
          <a:xfrm>
            <a:off x="745678" y="2684288"/>
            <a:ext cx="4495800" cy="4129088"/>
            <a:chOff x="470" y="1738"/>
            <a:chExt cx="2832" cy="2601"/>
          </a:xfrm>
        </p:grpSpPr>
        <p:graphicFrame>
          <p:nvGraphicFramePr>
            <p:cNvPr id="4" name="Object 518"/>
            <p:cNvGraphicFramePr>
              <a:graphicFrameLocks noChangeAspect="1"/>
            </p:cNvGraphicFramePr>
            <p:nvPr>
              <p:extLst>
                <p:ext uri="{D42A27DB-BD31-4B8C-83A1-F6EECF244321}">
                  <p14:modId xmlns:p14="http://schemas.microsoft.com/office/powerpoint/2010/main" val="858205617"/>
                </p:ext>
              </p:extLst>
            </p:nvPr>
          </p:nvGraphicFramePr>
          <p:xfrm>
            <a:off x="538" y="1738"/>
            <a:ext cx="2695" cy="2601"/>
          </p:xfrm>
          <a:graphic>
            <a:graphicData uri="http://schemas.openxmlformats.org/presentationml/2006/ole">
              <mc:AlternateContent xmlns:mc="http://schemas.openxmlformats.org/markup-compatibility/2006">
                <mc:Choice xmlns:v="urn:schemas-microsoft-com:vml" Requires="v">
                  <p:oleObj name="Obraz - mapa bitowa" r:id="rId2" imgW="4352381" imgH="4200000" progId="PBrush">
                    <p:embed/>
                  </p:oleObj>
                </mc:Choice>
                <mc:Fallback>
                  <p:oleObj name="Obraz - mapa bitowa" r:id="rId2" imgW="4352381" imgH="4200000" progId="PBrush">
                    <p:embed/>
                    <p:pic>
                      <p:nvPicPr>
                        <p:cNvPr id="4" name="Object 5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 y="1738"/>
                          <a:ext cx="2695" cy="2601"/>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5" name="Picture 519" descr="logo-małe"/>
            <p:cNvPicPr>
              <a:picLocks noChangeAspect="1" noChangeArrowheads="1"/>
            </p:cNvPicPr>
            <p:nvPr/>
          </p:nvPicPr>
          <p:blipFill>
            <a:blip r:embed="rId4" cstate="print"/>
            <a:srcRect/>
            <a:stretch>
              <a:fillRect/>
            </a:stretch>
          </p:blipFill>
          <p:spPr bwMode="auto">
            <a:xfrm>
              <a:off x="1168" y="2662"/>
              <a:ext cx="144" cy="216"/>
            </a:xfrm>
            <a:prstGeom prst="rect">
              <a:avLst/>
            </a:prstGeom>
            <a:noFill/>
            <a:ln w="9525">
              <a:noFill/>
              <a:miter lim="800000"/>
              <a:headEnd/>
              <a:tailEnd/>
            </a:ln>
          </p:spPr>
        </p:pic>
        <p:pic>
          <p:nvPicPr>
            <p:cNvPr id="6" name="Picture 520" descr="logo-małe"/>
            <p:cNvPicPr>
              <a:picLocks noChangeAspect="1" noChangeArrowheads="1"/>
            </p:cNvPicPr>
            <p:nvPr/>
          </p:nvPicPr>
          <p:blipFill>
            <a:blip r:embed="rId4" cstate="print"/>
            <a:srcRect/>
            <a:stretch>
              <a:fillRect/>
            </a:stretch>
          </p:blipFill>
          <p:spPr bwMode="auto">
            <a:xfrm>
              <a:off x="606" y="2341"/>
              <a:ext cx="145" cy="216"/>
            </a:xfrm>
            <a:prstGeom prst="rect">
              <a:avLst/>
            </a:prstGeom>
            <a:noFill/>
            <a:ln w="9525">
              <a:noFill/>
              <a:miter lim="800000"/>
              <a:headEnd/>
              <a:tailEnd/>
            </a:ln>
          </p:spPr>
        </p:pic>
        <p:pic>
          <p:nvPicPr>
            <p:cNvPr id="7" name="Picture 521" descr="logo-małe"/>
            <p:cNvPicPr>
              <a:picLocks noChangeAspect="1" noChangeArrowheads="1"/>
            </p:cNvPicPr>
            <p:nvPr/>
          </p:nvPicPr>
          <p:blipFill>
            <a:blip r:embed="rId4" cstate="print"/>
            <a:srcRect/>
            <a:stretch>
              <a:fillRect/>
            </a:stretch>
          </p:blipFill>
          <p:spPr bwMode="auto">
            <a:xfrm>
              <a:off x="1792" y="1935"/>
              <a:ext cx="145" cy="217"/>
            </a:xfrm>
            <a:prstGeom prst="rect">
              <a:avLst/>
            </a:prstGeom>
            <a:noFill/>
            <a:ln w="9525">
              <a:noFill/>
              <a:miter lim="800000"/>
              <a:headEnd/>
              <a:tailEnd/>
            </a:ln>
          </p:spPr>
        </p:pic>
        <p:pic>
          <p:nvPicPr>
            <p:cNvPr id="8" name="Picture 522" descr="logo-małe"/>
            <p:cNvPicPr>
              <a:picLocks noChangeAspect="1" noChangeArrowheads="1"/>
            </p:cNvPicPr>
            <p:nvPr/>
          </p:nvPicPr>
          <p:blipFill>
            <a:blip r:embed="rId4" cstate="print"/>
            <a:srcRect/>
            <a:stretch>
              <a:fillRect/>
            </a:stretch>
          </p:blipFill>
          <p:spPr bwMode="auto">
            <a:xfrm>
              <a:off x="1709" y="2478"/>
              <a:ext cx="145" cy="216"/>
            </a:xfrm>
            <a:prstGeom prst="rect">
              <a:avLst/>
            </a:prstGeom>
            <a:noFill/>
            <a:ln w="9525">
              <a:noFill/>
              <a:miter lim="800000"/>
              <a:headEnd/>
              <a:tailEnd/>
            </a:ln>
          </p:spPr>
        </p:pic>
        <p:pic>
          <p:nvPicPr>
            <p:cNvPr id="9" name="Picture 523" descr="logo-małe"/>
            <p:cNvPicPr>
              <a:picLocks noChangeAspect="1" noChangeArrowheads="1"/>
            </p:cNvPicPr>
            <p:nvPr/>
          </p:nvPicPr>
          <p:blipFill>
            <a:blip r:embed="rId4" cstate="print"/>
            <a:srcRect/>
            <a:stretch>
              <a:fillRect/>
            </a:stretch>
          </p:blipFill>
          <p:spPr bwMode="auto">
            <a:xfrm>
              <a:off x="2822" y="2354"/>
              <a:ext cx="144" cy="216"/>
            </a:xfrm>
            <a:prstGeom prst="rect">
              <a:avLst/>
            </a:prstGeom>
            <a:noFill/>
            <a:ln w="9525">
              <a:noFill/>
              <a:miter lim="800000"/>
              <a:headEnd/>
              <a:tailEnd/>
            </a:ln>
          </p:spPr>
        </p:pic>
        <p:pic>
          <p:nvPicPr>
            <p:cNvPr id="11" name="Picture 525" descr="logo-małe"/>
            <p:cNvPicPr>
              <a:picLocks noChangeAspect="1" noChangeArrowheads="1"/>
            </p:cNvPicPr>
            <p:nvPr/>
          </p:nvPicPr>
          <p:blipFill>
            <a:blip r:embed="rId4" cstate="print"/>
            <a:srcRect/>
            <a:stretch>
              <a:fillRect/>
            </a:stretch>
          </p:blipFill>
          <p:spPr bwMode="auto">
            <a:xfrm>
              <a:off x="2813" y="3258"/>
              <a:ext cx="144" cy="217"/>
            </a:xfrm>
            <a:prstGeom prst="rect">
              <a:avLst/>
            </a:prstGeom>
            <a:noFill/>
            <a:ln w="9525">
              <a:noFill/>
              <a:miter lim="800000"/>
              <a:headEnd/>
              <a:tailEnd/>
            </a:ln>
          </p:spPr>
        </p:pic>
        <p:pic>
          <p:nvPicPr>
            <p:cNvPr id="12" name="Picture 527" descr="logo-małe"/>
            <p:cNvPicPr>
              <a:picLocks noChangeAspect="1" noChangeArrowheads="1"/>
            </p:cNvPicPr>
            <p:nvPr/>
          </p:nvPicPr>
          <p:blipFill>
            <a:blip r:embed="rId4" cstate="print"/>
            <a:srcRect/>
            <a:stretch>
              <a:fillRect/>
            </a:stretch>
          </p:blipFill>
          <p:spPr bwMode="auto">
            <a:xfrm>
              <a:off x="2237" y="3731"/>
              <a:ext cx="144" cy="216"/>
            </a:xfrm>
            <a:prstGeom prst="rect">
              <a:avLst/>
            </a:prstGeom>
            <a:noFill/>
            <a:ln w="9525">
              <a:noFill/>
              <a:miter lim="800000"/>
              <a:headEnd/>
              <a:tailEnd/>
            </a:ln>
          </p:spPr>
        </p:pic>
        <p:pic>
          <p:nvPicPr>
            <p:cNvPr id="13" name="Picture 528" descr="logo-małe"/>
            <p:cNvPicPr>
              <a:picLocks noChangeAspect="1" noChangeArrowheads="1"/>
            </p:cNvPicPr>
            <p:nvPr/>
          </p:nvPicPr>
          <p:blipFill>
            <a:blip r:embed="rId4" cstate="print"/>
            <a:srcRect/>
            <a:stretch>
              <a:fillRect/>
            </a:stretch>
          </p:blipFill>
          <p:spPr bwMode="auto">
            <a:xfrm>
              <a:off x="1754" y="3626"/>
              <a:ext cx="144" cy="216"/>
            </a:xfrm>
            <a:prstGeom prst="rect">
              <a:avLst/>
            </a:prstGeom>
            <a:noFill/>
            <a:ln w="9525">
              <a:noFill/>
              <a:miter lim="800000"/>
              <a:headEnd/>
              <a:tailEnd/>
            </a:ln>
          </p:spPr>
        </p:pic>
        <p:pic>
          <p:nvPicPr>
            <p:cNvPr id="14" name="Picture 529" descr="logo-małe"/>
            <p:cNvPicPr>
              <a:picLocks noChangeAspect="1" noChangeArrowheads="1"/>
            </p:cNvPicPr>
            <p:nvPr/>
          </p:nvPicPr>
          <p:blipFill>
            <a:blip r:embed="rId4" cstate="print"/>
            <a:srcRect/>
            <a:stretch>
              <a:fillRect/>
            </a:stretch>
          </p:blipFill>
          <p:spPr bwMode="auto">
            <a:xfrm>
              <a:off x="1489" y="3424"/>
              <a:ext cx="144" cy="216"/>
            </a:xfrm>
            <a:prstGeom prst="rect">
              <a:avLst/>
            </a:prstGeom>
            <a:noFill/>
            <a:ln w="9525">
              <a:noFill/>
              <a:miter lim="800000"/>
              <a:headEnd/>
              <a:tailEnd/>
            </a:ln>
          </p:spPr>
        </p:pic>
        <p:pic>
          <p:nvPicPr>
            <p:cNvPr id="15" name="Picture 530" descr="logo-małe"/>
            <p:cNvPicPr>
              <a:picLocks noChangeAspect="1" noChangeArrowheads="1"/>
            </p:cNvPicPr>
            <p:nvPr/>
          </p:nvPicPr>
          <p:blipFill>
            <a:blip r:embed="rId4" cstate="print"/>
            <a:srcRect/>
            <a:stretch>
              <a:fillRect/>
            </a:stretch>
          </p:blipFill>
          <p:spPr bwMode="auto">
            <a:xfrm>
              <a:off x="1886" y="3075"/>
              <a:ext cx="144" cy="216"/>
            </a:xfrm>
            <a:prstGeom prst="rect">
              <a:avLst/>
            </a:prstGeom>
            <a:noFill/>
            <a:ln w="9525">
              <a:noFill/>
              <a:miter lim="800000"/>
              <a:headEnd/>
              <a:tailEnd/>
            </a:ln>
          </p:spPr>
        </p:pic>
        <p:pic>
          <p:nvPicPr>
            <p:cNvPr id="16" name="Picture 531" descr="logo-małe"/>
            <p:cNvPicPr>
              <a:picLocks noChangeAspect="1" noChangeArrowheads="1"/>
            </p:cNvPicPr>
            <p:nvPr/>
          </p:nvPicPr>
          <p:blipFill>
            <a:blip r:embed="rId4" cstate="print"/>
            <a:srcRect/>
            <a:stretch>
              <a:fillRect/>
            </a:stretch>
          </p:blipFill>
          <p:spPr bwMode="auto">
            <a:xfrm>
              <a:off x="1092" y="3256"/>
              <a:ext cx="144" cy="216"/>
            </a:xfrm>
            <a:prstGeom prst="rect">
              <a:avLst/>
            </a:prstGeom>
            <a:noFill/>
            <a:ln w="9525">
              <a:noFill/>
              <a:miter lim="800000"/>
              <a:headEnd/>
              <a:tailEnd/>
            </a:ln>
          </p:spPr>
        </p:pic>
        <p:pic>
          <p:nvPicPr>
            <p:cNvPr id="17" name="Picture 532" descr="logo-małe"/>
            <p:cNvPicPr>
              <a:picLocks noChangeAspect="1" noChangeArrowheads="1"/>
            </p:cNvPicPr>
            <p:nvPr/>
          </p:nvPicPr>
          <p:blipFill>
            <a:blip r:embed="rId4" cstate="print"/>
            <a:srcRect/>
            <a:stretch>
              <a:fillRect/>
            </a:stretch>
          </p:blipFill>
          <p:spPr bwMode="auto">
            <a:xfrm>
              <a:off x="2989" y="3258"/>
              <a:ext cx="145" cy="217"/>
            </a:xfrm>
            <a:prstGeom prst="rect">
              <a:avLst/>
            </a:prstGeom>
            <a:noFill/>
            <a:ln w="9525">
              <a:noFill/>
              <a:miter lim="800000"/>
              <a:headEnd/>
              <a:tailEnd/>
            </a:ln>
          </p:spPr>
        </p:pic>
        <p:pic>
          <p:nvPicPr>
            <p:cNvPr id="18" name="Picture 533" descr="logo-małe"/>
            <p:cNvPicPr>
              <a:picLocks noChangeAspect="1" noChangeArrowheads="1"/>
            </p:cNvPicPr>
            <p:nvPr/>
          </p:nvPicPr>
          <p:blipFill>
            <a:blip r:embed="rId4" cstate="print"/>
            <a:srcRect/>
            <a:stretch>
              <a:fillRect/>
            </a:stretch>
          </p:blipFill>
          <p:spPr bwMode="auto">
            <a:xfrm>
              <a:off x="695" y="2800"/>
              <a:ext cx="144" cy="216"/>
            </a:xfrm>
            <a:prstGeom prst="rect">
              <a:avLst/>
            </a:prstGeom>
            <a:noFill/>
            <a:ln w="9525">
              <a:noFill/>
              <a:miter lim="800000"/>
              <a:headEnd/>
              <a:tailEnd/>
            </a:ln>
          </p:spPr>
        </p:pic>
        <p:sp>
          <p:nvSpPr>
            <p:cNvPr id="19" name="Text Box 534"/>
            <p:cNvSpPr txBox="1">
              <a:spLocks noChangeArrowheads="1"/>
            </p:cNvSpPr>
            <p:nvPr/>
          </p:nvSpPr>
          <p:spPr bwMode="auto">
            <a:xfrm>
              <a:off x="2582" y="2536"/>
              <a:ext cx="672" cy="173"/>
            </a:xfrm>
            <a:prstGeom prst="rect">
              <a:avLst/>
            </a:prstGeom>
            <a:noFill/>
            <a:ln w="9525">
              <a:noFill/>
              <a:miter lim="800000"/>
              <a:headEnd/>
              <a:tailEnd/>
            </a:ln>
          </p:spPr>
          <p:txBody>
            <a:bodyPr>
              <a:spAutoFit/>
            </a:bodyPr>
            <a:lstStyle/>
            <a:p>
              <a:pPr algn="ctr" defTabSz="912813">
                <a:spcBef>
                  <a:spcPct val="50000"/>
                </a:spcBef>
              </a:pPr>
              <a:r>
                <a:rPr lang="pl-PL" sz="1200" b="1" dirty="0">
                  <a:solidFill>
                    <a:schemeClr val="bg1"/>
                  </a:solidFill>
                  <a:latin typeface="Arial" charset="0"/>
                </a:rPr>
                <a:t>Białystok</a:t>
              </a:r>
            </a:p>
          </p:txBody>
        </p:sp>
        <p:sp>
          <p:nvSpPr>
            <p:cNvPr id="20" name="Text Box 535"/>
            <p:cNvSpPr txBox="1">
              <a:spLocks noChangeArrowheads="1"/>
            </p:cNvSpPr>
            <p:nvPr/>
          </p:nvSpPr>
          <p:spPr bwMode="auto">
            <a:xfrm>
              <a:off x="2150" y="2939"/>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Warszawa</a:t>
              </a:r>
            </a:p>
          </p:txBody>
        </p:sp>
        <p:sp>
          <p:nvSpPr>
            <p:cNvPr id="21" name="Text Box 536"/>
            <p:cNvSpPr txBox="1">
              <a:spLocks noChangeArrowheads="1"/>
            </p:cNvSpPr>
            <p:nvPr/>
          </p:nvSpPr>
          <p:spPr bwMode="auto">
            <a:xfrm>
              <a:off x="2630" y="3448"/>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Lublin</a:t>
              </a:r>
            </a:p>
          </p:txBody>
        </p:sp>
        <p:sp>
          <p:nvSpPr>
            <p:cNvPr id="22" name="Text Box 537"/>
            <p:cNvSpPr txBox="1">
              <a:spLocks noChangeArrowheads="1"/>
            </p:cNvSpPr>
            <p:nvPr/>
          </p:nvSpPr>
          <p:spPr bwMode="auto">
            <a:xfrm>
              <a:off x="2279" y="3966"/>
              <a:ext cx="672" cy="173"/>
            </a:xfrm>
            <a:prstGeom prst="rect">
              <a:avLst/>
            </a:prstGeom>
            <a:noFill/>
            <a:ln w="9525">
              <a:noFill/>
              <a:miter lim="800000"/>
              <a:headEnd/>
              <a:tailEnd/>
            </a:ln>
          </p:spPr>
          <p:txBody>
            <a:bodyPr>
              <a:spAutoFit/>
            </a:bodyPr>
            <a:lstStyle/>
            <a:p>
              <a:pPr algn="ctr" defTabSz="912813">
                <a:spcBef>
                  <a:spcPct val="50000"/>
                </a:spcBef>
              </a:pPr>
              <a:r>
                <a:rPr lang="pl-PL" sz="1200" b="1" dirty="0">
                  <a:solidFill>
                    <a:schemeClr val="bg1"/>
                  </a:solidFill>
                  <a:latin typeface="Arial" charset="0"/>
                </a:rPr>
                <a:t>Rzeszów</a:t>
              </a:r>
            </a:p>
          </p:txBody>
        </p:sp>
        <p:sp>
          <p:nvSpPr>
            <p:cNvPr id="23" name="Text Box 538"/>
            <p:cNvSpPr txBox="1">
              <a:spLocks noChangeArrowheads="1"/>
            </p:cNvSpPr>
            <p:nvPr/>
          </p:nvSpPr>
          <p:spPr bwMode="auto">
            <a:xfrm>
              <a:off x="1862" y="3947"/>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Kraków</a:t>
              </a:r>
            </a:p>
          </p:txBody>
        </p:sp>
        <p:sp>
          <p:nvSpPr>
            <p:cNvPr id="24" name="Text Box 539"/>
            <p:cNvSpPr txBox="1">
              <a:spLocks noChangeArrowheads="1"/>
            </p:cNvSpPr>
            <p:nvPr/>
          </p:nvSpPr>
          <p:spPr bwMode="auto">
            <a:xfrm>
              <a:off x="1526" y="3784"/>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Katowice</a:t>
              </a:r>
            </a:p>
          </p:txBody>
        </p:sp>
        <p:sp>
          <p:nvSpPr>
            <p:cNvPr id="25" name="Text Box 540"/>
            <p:cNvSpPr txBox="1">
              <a:spLocks noChangeArrowheads="1"/>
            </p:cNvSpPr>
            <p:nvPr/>
          </p:nvSpPr>
          <p:spPr bwMode="auto">
            <a:xfrm>
              <a:off x="1190" y="3592"/>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Opole</a:t>
              </a:r>
            </a:p>
          </p:txBody>
        </p:sp>
        <p:sp>
          <p:nvSpPr>
            <p:cNvPr id="26" name="Text Box 541"/>
            <p:cNvSpPr txBox="1">
              <a:spLocks noChangeArrowheads="1"/>
            </p:cNvSpPr>
            <p:nvPr/>
          </p:nvSpPr>
          <p:spPr bwMode="auto">
            <a:xfrm>
              <a:off x="854" y="3419"/>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Wrocław</a:t>
              </a:r>
            </a:p>
          </p:txBody>
        </p:sp>
        <p:sp>
          <p:nvSpPr>
            <p:cNvPr id="27" name="Text Box 542"/>
            <p:cNvSpPr txBox="1">
              <a:spLocks noChangeArrowheads="1"/>
            </p:cNvSpPr>
            <p:nvPr/>
          </p:nvSpPr>
          <p:spPr bwMode="auto">
            <a:xfrm>
              <a:off x="1622" y="3256"/>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Łódź</a:t>
              </a:r>
            </a:p>
          </p:txBody>
        </p:sp>
        <p:sp>
          <p:nvSpPr>
            <p:cNvPr id="28" name="Text Box 543"/>
            <p:cNvSpPr txBox="1">
              <a:spLocks noChangeArrowheads="1"/>
            </p:cNvSpPr>
            <p:nvPr/>
          </p:nvSpPr>
          <p:spPr bwMode="auto">
            <a:xfrm>
              <a:off x="902" y="2824"/>
              <a:ext cx="672" cy="173"/>
            </a:xfrm>
            <a:prstGeom prst="rect">
              <a:avLst/>
            </a:prstGeom>
            <a:noFill/>
            <a:ln w="9525">
              <a:noFill/>
              <a:miter lim="800000"/>
              <a:headEnd/>
              <a:tailEnd/>
            </a:ln>
          </p:spPr>
          <p:txBody>
            <a:bodyPr>
              <a:spAutoFit/>
            </a:bodyPr>
            <a:lstStyle/>
            <a:p>
              <a:pPr algn="ctr" defTabSz="912813">
                <a:spcBef>
                  <a:spcPct val="50000"/>
                </a:spcBef>
              </a:pPr>
              <a:r>
                <a:rPr lang="pl-PL" sz="1200" b="1" dirty="0">
                  <a:solidFill>
                    <a:schemeClr val="bg1"/>
                  </a:solidFill>
                  <a:latin typeface="Arial" charset="0"/>
                </a:rPr>
                <a:t>Poznań</a:t>
              </a:r>
            </a:p>
          </p:txBody>
        </p:sp>
        <p:sp>
          <p:nvSpPr>
            <p:cNvPr id="29" name="Text Box 544"/>
            <p:cNvSpPr txBox="1">
              <a:spLocks noChangeArrowheads="1"/>
            </p:cNvSpPr>
            <p:nvPr/>
          </p:nvSpPr>
          <p:spPr bwMode="auto">
            <a:xfrm>
              <a:off x="1430" y="2651"/>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Toruń</a:t>
              </a:r>
            </a:p>
          </p:txBody>
        </p:sp>
        <p:sp>
          <p:nvSpPr>
            <p:cNvPr id="30" name="Text Box 545"/>
            <p:cNvSpPr txBox="1">
              <a:spLocks noChangeArrowheads="1"/>
            </p:cNvSpPr>
            <p:nvPr/>
          </p:nvSpPr>
          <p:spPr bwMode="auto">
            <a:xfrm>
              <a:off x="1430" y="2104"/>
              <a:ext cx="672" cy="173"/>
            </a:xfrm>
            <a:prstGeom prst="rect">
              <a:avLst/>
            </a:prstGeom>
            <a:noFill/>
            <a:ln w="9525">
              <a:noFill/>
              <a:miter lim="800000"/>
              <a:headEnd/>
              <a:tailEnd/>
            </a:ln>
          </p:spPr>
          <p:txBody>
            <a:bodyPr>
              <a:spAutoFit/>
            </a:bodyPr>
            <a:lstStyle/>
            <a:p>
              <a:pPr algn="ctr" defTabSz="912813">
                <a:spcBef>
                  <a:spcPct val="50000"/>
                </a:spcBef>
              </a:pPr>
              <a:r>
                <a:rPr lang="pl-PL" sz="1200" b="1" dirty="0">
                  <a:solidFill>
                    <a:schemeClr val="bg1"/>
                  </a:solidFill>
                  <a:latin typeface="Arial" charset="0"/>
                </a:rPr>
                <a:t>Gdańsk</a:t>
              </a:r>
            </a:p>
          </p:txBody>
        </p:sp>
        <p:sp>
          <p:nvSpPr>
            <p:cNvPr id="31" name="Text Box 546"/>
            <p:cNvSpPr txBox="1">
              <a:spLocks noChangeArrowheads="1"/>
            </p:cNvSpPr>
            <p:nvPr/>
          </p:nvSpPr>
          <p:spPr bwMode="auto">
            <a:xfrm>
              <a:off x="470" y="2507"/>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Szczecin</a:t>
              </a:r>
            </a:p>
          </p:txBody>
        </p:sp>
        <p:sp>
          <p:nvSpPr>
            <p:cNvPr id="32" name="Text Box 547"/>
            <p:cNvSpPr txBox="1">
              <a:spLocks noChangeArrowheads="1"/>
            </p:cNvSpPr>
            <p:nvPr/>
          </p:nvSpPr>
          <p:spPr bwMode="auto">
            <a:xfrm>
              <a:off x="566" y="2987"/>
              <a:ext cx="672" cy="173"/>
            </a:xfrm>
            <a:prstGeom prst="rect">
              <a:avLst/>
            </a:prstGeom>
            <a:noFill/>
            <a:ln w="9525">
              <a:noFill/>
              <a:miter lim="800000"/>
              <a:headEnd/>
              <a:tailEnd/>
            </a:ln>
          </p:spPr>
          <p:txBody>
            <a:bodyPr>
              <a:spAutoFit/>
            </a:bodyPr>
            <a:lstStyle/>
            <a:p>
              <a:pPr algn="ctr" defTabSz="912813">
                <a:spcBef>
                  <a:spcPct val="50000"/>
                </a:spcBef>
              </a:pPr>
              <a:r>
                <a:rPr lang="pl-PL" sz="1200" b="1" dirty="0">
                  <a:solidFill>
                    <a:schemeClr val="bg1"/>
                  </a:solidFill>
                  <a:latin typeface="Arial" charset="0"/>
                </a:rPr>
                <a:t>Słubice</a:t>
              </a:r>
            </a:p>
          </p:txBody>
        </p:sp>
        <p:pic>
          <p:nvPicPr>
            <p:cNvPr id="33" name="Picture 548" descr="logo-małe"/>
            <p:cNvPicPr>
              <a:picLocks noChangeAspect="1" noChangeArrowheads="1"/>
            </p:cNvPicPr>
            <p:nvPr/>
          </p:nvPicPr>
          <p:blipFill>
            <a:blip r:embed="rId4" cstate="print"/>
            <a:srcRect/>
            <a:stretch>
              <a:fillRect/>
            </a:stretch>
          </p:blipFill>
          <p:spPr bwMode="auto">
            <a:xfrm>
              <a:off x="2359" y="2069"/>
              <a:ext cx="144" cy="216"/>
            </a:xfrm>
            <a:prstGeom prst="rect">
              <a:avLst/>
            </a:prstGeom>
            <a:noFill/>
            <a:ln w="9525">
              <a:noFill/>
              <a:miter lim="800000"/>
              <a:headEnd/>
              <a:tailEnd/>
            </a:ln>
          </p:spPr>
        </p:pic>
        <p:sp>
          <p:nvSpPr>
            <p:cNvPr id="34" name="Text Box 550"/>
            <p:cNvSpPr txBox="1">
              <a:spLocks noChangeArrowheads="1"/>
            </p:cNvSpPr>
            <p:nvPr/>
          </p:nvSpPr>
          <p:spPr bwMode="auto">
            <a:xfrm>
              <a:off x="2110" y="2299"/>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Olsztyn</a:t>
              </a:r>
            </a:p>
          </p:txBody>
        </p:sp>
        <p:pic>
          <p:nvPicPr>
            <p:cNvPr id="35" name="Picture 551" descr="logo-małe"/>
            <p:cNvPicPr>
              <a:picLocks noChangeAspect="1" noChangeArrowheads="1"/>
            </p:cNvPicPr>
            <p:nvPr/>
          </p:nvPicPr>
          <p:blipFill>
            <a:blip r:embed="rId4" cstate="print"/>
            <a:srcRect/>
            <a:stretch>
              <a:fillRect/>
            </a:stretch>
          </p:blipFill>
          <p:spPr bwMode="auto">
            <a:xfrm>
              <a:off x="1602" y="1935"/>
              <a:ext cx="144" cy="216"/>
            </a:xfrm>
            <a:prstGeom prst="rect">
              <a:avLst/>
            </a:prstGeom>
            <a:noFill/>
            <a:ln w="9525">
              <a:noFill/>
              <a:miter lim="800000"/>
              <a:headEnd/>
              <a:tailEnd/>
            </a:ln>
          </p:spPr>
        </p:pic>
        <p:pic>
          <p:nvPicPr>
            <p:cNvPr id="36" name="Picture 552" descr="logo-małe"/>
            <p:cNvPicPr>
              <a:picLocks noChangeAspect="1" noChangeArrowheads="1"/>
            </p:cNvPicPr>
            <p:nvPr/>
          </p:nvPicPr>
          <p:blipFill>
            <a:blip r:embed="rId4" cstate="print"/>
            <a:srcRect/>
            <a:stretch>
              <a:fillRect/>
            </a:stretch>
          </p:blipFill>
          <p:spPr bwMode="auto">
            <a:xfrm>
              <a:off x="2600" y="3103"/>
              <a:ext cx="144" cy="216"/>
            </a:xfrm>
            <a:prstGeom prst="rect">
              <a:avLst/>
            </a:prstGeom>
            <a:noFill/>
            <a:ln w="9525">
              <a:noFill/>
              <a:miter lim="800000"/>
              <a:headEnd/>
              <a:tailEnd/>
            </a:ln>
          </p:spPr>
        </p:pic>
        <p:pic>
          <p:nvPicPr>
            <p:cNvPr id="37" name="Picture 553" descr="logo-małe"/>
            <p:cNvPicPr>
              <a:picLocks noChangeAspect="1" noChangeArrowheads="1"/>
            </p:cNvPicPr>
            <p:nvPr/>
          </p:nvPicPr>
          <p:blipFill>
            <a:blip r:embed="rId4" cstate="print"/>
            <a:srcRect/>
            <a:stretch>
              <a:fillRect/>
            </a:stretch>
          </p:blipFill>
          <p:spPr bwMode="auto">
            <a:xfrm>
              <a:off x="2427" y="3103"/>
              <a:ext cx="144" cy="216"/>
            </a:xfrm>
            <a:prstGeom prst="rect">
              <a:avLst/>
            </a:prstGeom>
            <a:noFill/>
            <a:ln w="9525">
              <a:noFill/>
              <a:miter lim="800000"/>
              <a:headEnd/>
              <a:tailEnd/>
            </a:ln>
          </p:spPr>
        </p:pic>
        <p:pic>
          <p:nvPicPr>
            <p:cNvPr id="38" name="Picture 554" descr="logo-małe"/>
            <p:cNvPicPr>
              <a:picLocks noChangeAspect="1" noChangeArrowheads="1"/>
            </p:cNvPicPr>
            <p:nvPr/>
          </p:nvPicPr>
          <p:blipFill>
            <a:blip r:embed="rId4" cstate="print"/>
            <a:srcRect/>
            <a:stretch>
              <a:fillRect/>
            </a:stretch>
          </p:blipFill>
          <p:spPr bwMode="auto">
            <a:xfrm>
              <a:off x="2245" y="3103"/>
              <a:ext cx="144" cy="216"/>
            </a:xfrm>
            <a:prstGeom prst="rect">
              <a:avLst/>
            </a:prstGeom>
            <a:noFill/>
            <a:ln w="9525">
              <a:noFill/>
              <a:miter lim="800000"/>
              <a:headEnd/>
              <a:tailEnd/>
            </a:ln>
          </p:spPr>
        </p:pic>
        <p:pic>
          <p:nvPicPr>
            <p:cNvPr id="39" name="Picture 555" descr="logo-małe"/>
            <p:cNvPicPr>
              <a:picLocks noChangeAspect="1" noChangeArrowheads="1"/>
            </p:cNvPicPr>
            <p:nvPr/>
          </p:nvPicPr>
          <p:blipFill>
            <a:blip r:embed="rId4" cstate="print"/>
            <a:srcRect/>
            <a:stretch>
              <a:fillRect/>
            </a:stretch>
          </p:blipFill>
          <p:spPr bwMode="auto">
            <a:xfrm>
              <a:off x="2154" y="2762"/>
              <a:ext cx="144" cy="216"/>
            </a:xfrm>
            <a:prstGeom prst="rect">
              <a:avLst/>
            </a:prstGeom>
            <a:noFill/>
            <a:ln w="9525">
              <a:noFill/>
              <a:miter lim="800000"/>
              <a:headEnd/>
              <a:tailEnd/>
            </a:ln>
          </p:spPr>
        </p:pic>
        <p:pic>
          <p:nvPicPr>
            <p:cNvPr id="40" name="Picture 556" descr="logo-małe"/>
            <p:cNvPicPr>
              <a:picLocks noChangeAspect="1" noChangeArrowheads="1"/>
            </p:cNvPicPr>
            <p:nvPr/>
          </p:nvPicPr>
          <p:blipFill>
            <a:blip r:embed="rId4" cstate="print"/>
            <a:srcRect/>
            <a:stretch>
              <a:fillRect/>
            </a:stretch>
          </p:blipFill>
          <p:spPr bwMode="auto">
            <a:xfrm>
              <a:off x="2328" y="2762"/>
              <a:ext cx="144" cy="216"/>
            </a:xfrm>
            <a:prstGeom prst="rect">
              <a:avLst/>
            </a:prstGeom>
            <a:noFill/>
            <a:ln w="9525">
              <a:noFill/>
              <a:miter lim="800000"/>
              <a:headEnd/>
              <a:tailEnd/>
            </a:ln>
          </p:spPr>
        </p:pic>
        <p:pic>
          <p:nvPicPr>
            <p:cNvPr id="41" name="Picture 557" descr="logo-małe"/>
            <p:cNvPicPr>
              <a:picLocks noChangeAspect="1" noChangeArrowheads="1"/>
            </p:cNvPicPr>
            <p:nvPr/>
          </p:nvPicPr>
          <p:blipFill>
            <a:blip r:embed="rId4" cstate="print"/>
            <a:srcRect/>
            <a:stretch>
              <a:fillRect/>
            </a:stretch>
          </p:blipFill>
          <p:spPr bwMode="auto">
            <a:xfrm>
              <a:off x="2509" y="2762"/>
              <a:ext cx="144" cy="216"/>
            </a:xfrm>
            <a:prstGeom prst="rect">
              <a:avLst/>
            </a:prstGeom>
            <a:noFill/>
            <a:ln w="9525">
              <a:noFill/>
              <a:miter lim="800000"/>
              <a:headEnd/>
              <a:tailEnd/>
            </a:ln>
          </p:spPr>
        </p:pic>
        <p:pic>
          <p:nvPicPr>
            <p:cNvPr id="42" name="Picture 558" descr="logo-małe"/>
            <p:cNvPicPr>
              <a:picLocks noChangeAspect="1" noChangeArrowheads="1"/>
            </p:cNvPicPr>
            <p:nvPr/>
          </p:nvPicPr>
          <p:blipFill>
            <a:blip r:embed="rId4" cstate="print"/>
            <a:srcRect/>
            <a:stretch>
              <a:fillRect/>
            </a:stretch>
          </p:blipFill>
          <p:spPr bwMode="auto">
            <a:xfrm>
              <a:off x="2691" y="2762"/>
              <a:ext cx="144" cy="216"/>
            </a:xfrm>
            <a:prstGeom prst="rect">
              <a:avLst/>
            </a:prstGeom>
            <a:noFill/>
            <a:ln w="9525">
              <a:noFill/>
              <a:miter lim="800000"/>
              <a:headEnd/>
              <a:tailEnd/>
            </a:ln>
          </p:spPr>
        </p:pic>
        <p:pic>
          <p:nvPicPr>
            <p:cNvPr id="44" name="Picture 526" descr="logo-małe"/>
            <p:cNvPicPr>
              <a:picLocks noChangeAspect="1" noChangeArrowheads="1"/>
            </p:cNvPicPr>
            <p:nvPr/>
          </p:nvPicPr>
          <p:blipFill>
            <a:blip r:embed="rId4" cstate="print"/>
            <a:srcRect/>
            <a:stretch>
              <a:fillRect/>
            </a:stretch>
          </p:blipFill>
          <p:spPr bwMode="auto">
            <a:xfrm>
              <a:off x="2618" y="3797"/>
              <a:ext cx="144" cy="216"/>
            </a:xfrm>
            <a:prstGeom prst="rect">
              <a:avLst/>
            </a:prstGeom>
            <a:noFill/>
            <a:ln w="9525">
              <a:noFill/>
              <a:miter lim="800000"/>
              <a:headEnd/>
              <a:tailEnd/>
            </a:ln>
          </p:spPr>
        </p:pic>
        <p:pic>
          <p:nvPicPr>
            <p:cNvPr id="45" name="Picture 526" descr="logo-małe"/>
            <p:cNvPicPr>
              <a:picLocks noChangeAspect="1" noChangeArrowheads="1"/>
            </p:cNvPicPr>
            <p:nvPr/>
          </p:nvPicPr>
          <p:blipFill>
            <a:blip r:embed="rId4" cstate="print"/>
            <a:srcRect/>
            <a:stretch>
              <a:fillRect/>
            </a:stretch>
          </p:blipFill>
          <p:spPr bwMode="auto">
            <a:xfrm>
              <a:off x="2467" y="3789"/>
              <a:ext cx="144" cy="216"/>
            </a:xfrm>
            <a:prstGeom prst="rect">
              <a:avLst/>
            </a:prstGeom>
            <a:noFill/>
            <a:ln w="9525">
              <a:noFill/>
              <a:miter lim="800000"/>
              <a:headEnd/>
              <a:tailEnd/>
            </a:ln>
          </p:spPr>
        </p:pic>
        <p:pic>
          <p:nvPicPr>
            <p:cNvPr id="46" name="Picture 527" descr="logo-małe"/>
            <p:cNvPicPr>
              <a:picLocks noChangeAspect="1" noChangeArrowheads="1"/>
            </p:cNvPicPr>
            <p:nvPr/>
          </p:nvPicPr>
          <p:blipFill>
            <a:blip r:embed="rId4" cstate="print"/>
            <a:srcRect/>
            <a:stretch>
              <a:fillRect/>
            </a:stretch>
          </p:blipFill>
          <p:spPr bwMode="auto">
            <a:xfrm>
              <a:off x="2059" y="3731"/>
              <a:ext cx="144" cy="216"/>
            </a:xfrm>
            <a:prstGeom prst="rect">
              <a:avLst/>
            </a:prstGeom>
            <a:noFill/>
            <a:ln w="9525">
              <a:noFill/>
              <a:miter lim="800000"/>
              <a:headEnd/>
              <a:tailEnd/>
            </a:ln>
          </p:spPr>
        </p:pic>
      </p:grpSp>
      <p:sp>
        <p:nvSpPr>
          <p:cNvPr id="47" name="Rectangle 560"/>
          <p:cNvSpPr txBox="1">
            <a:spLocks noChangeArrowheads="1"/>
          </p:cNvSpPr>
          <p:nvPr/>
        </p:nvSpPr>
        <p:spPr bwMode="auto">
          <a:xfrm>
            <a:off x="914400" y="762000"/>
            <a:ext cx="80010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lnSpc>
                <a:spcPct val="90000"/>
              </a:lnSpc>
              <a:spcBef>
                <a:spcPct val="0"/>
              </a:spcBef>
              <a:spcAft>
                <a:spcPct val="0"/>
              </a:spcAft>
              <a:defRPr sz="3600" b="1">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Arial" charset="0"/>
              </a:defRPr>
            </a:lvl2pPr>
            <a:lvl3pPr algn="l" rtl="0" eaLnBrk="0" fontAlgn="base" hangingPunct="0">
              <a:lnSpc>
                <a:spcPct val="90000"/>
              </a:lnSpc>
              <a:spcBef>
                <a:spcPct val="0"/>
              </a:spcBef>
              <a:spcAft>
                <a:spcPct val="0"/>
              </a:spcAft>
              <a:defRPr sz="3600" b="1">
                <a:solidFill>
                  <a:schemeClr val="tx2"/>
                </a:solidFill>
                <a:latin typeface="Arial" charset="0"/>
              </a:defRPr>
            </a:lvl3pPr>
            <a:lvl4pPr algn="l" rtl="0" eaLnBrk="0" fontAlgn="base" hangingPunct="0">
              <a:lnSpc>
                <a:spcPct val="90000"/>
              </a:lnSpc>
              <a:spcBef>
                <a:spcPct val="0"/>
              </a:spcBef>
              <a:spcAft>
                <a:spcPct val="0"/>
              </a:spcAft>
              <a:defRPr sz="3600" b="1">
                <a:solidFill>
                  <a:schemeClr val="tx2"/>
                </a:solidFill>
                <a:latin typeface="Arial" charset="0"/>
              </a:defRPr>
            </a:lvl4pPr>
            <a:lvl5pPr algn="l" rtl="0" eaLnBrk="0" fontAlgn="base" hangingPunct="0">
              <a:lnSpc>
                <a:spcPct val="90000"/>
              </a:lnSpc>
              <a:spcBef>
                <a:spcPct val="0"/>
              </a:spcBef>
              <a:spcAft>
                <a:spcPct val="0"/>
              </a:spcAft>
              <a:defRPr sz="3600" b="1">
                <a:solidFill>
                  <a:schemeClr val="tx2"/>
                </a:solidFill>
                <a:latin typeface="Arial" charset="0"/>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a:lstStyle>
          <a:p>
            <a:pPr defTabSz="912813" eaLnBrk="1" hangingPunct="1"/>
            <a:r>
              <a:rPr lang="pl-PL" kern="0" dirty="0"/>
              <a:t>Poradnie w Polsce 2003-2024</a:t>
            </a:r>
          </a:p>
        </p:txBody>
      </p:sp>
      <p:sp>
        <p:nvSpPr>
          <p:cNvPr id="48" name="Text Box 545"/>
          <p:cNvSpPr txBox="1">
            <a:spLocks noChangeArrowheads="1"/>
          </p:cNvSpPr>
          <p:nvPr/>
        </p:nvSpPr>
        <p:spPr bwMode="auto">
          <a:xfrm>
            <a:off x="1691680" y="3154362"/>
            <a:ext cx="1066800" cy="274638"/>
          </a:xfrm>
          <a:prstGeom prst="rect">
            <a:avLst/>
          </a:prstGeom>
          <a:noFill/>
          <a:ln w="9525">
            <a:noFill/>
            <a:miter lim="800000"/>
            <a:headEnd/>
            <a:tailEnd/>
          </a:ln>
        </p:spPr>
        <p:txBody>
          <a:bodyPr>
            <a:spAutoFit/>
          </a:bodyPr>
          <a:lstStyle/>
          <a:p>
            <a:pPr algn="ctr" defTabSz="912813">
              <a:spcBef>
                <a:spcPct val="50000"/>
              </a:spcBef>
            </a:pPr>
            <a:r>
              <a:rPr lang="pl-PL" sz="1200" b="1" dirty="0">
                <a:solidFill>
                  <a:schemeClr val="bg1"/>
                </a:solidFill>
                <a:latin typeface="Arial" charset="0"/>
              </a:rPr>
              <a:t>Gdynia</a:t>
            </a:r>
          </a:p>
        </p:txBody>
      </p:sp>
      <p:pic>
        <p:nvPicPr>
          <p:cNvPr id="49" name="Picture 551" descr="logo-małe"/>
          <p:cNvPicPr>
            <a:picLocks noChangeAspect="1" noChangeArrowheads="1"/>
          </p:cNvPicPr>
          <p:nvPr/>
        </p:nvPicPr>
        <p:blipFill>
          <a:blip r:embed="rId4" cstate="print"/>
          <a:srcRect/>
          <a:stretch>
            <a:fillRect/>
          </a:stretch>
        </p:blipFill>
        <p:spPr bwMode="auto">
          <a:xfrm>
            <a:off x="2183160" y="2886075"/>
            <a:ext cx="228600" cy="342900"/>
          </a:xfrm>
          <a:prstGeom prst="rect">
            <a:avLst/>
          </a:prstGeom>
          <a:noFill/>
          <a:ln w="9525">
            <a:noFill/>
            <a:miter lim="800000"/>
            <a:headEnd/>
            <a:tailEnd/>
          </a:ln>
        </p:spPr>
      </p:pic>
      <p:pic>
        <p:nvPicPr>
          <p:cNvPr id="54" name="Picture 554" descr="logo-małe"/>
          <p:cNvPicPr>
            <a:picLocks noChangeAspect="1" noChangeArrowheads="1"/>
          </p:cNvPicPr>
          <p:nvPr/>
        </p:nvPicPr>
        <p:blipFill>
          <a:blip r:embed="rId4" cstate="print"/>
          <a:srcRect/>
          <a:stretch>
            <a:fillRect/>
          </a:stretch>
        </p:blipFill>
        <p:spPr bwMode="auto">
          <a:xfrm>
            <a:off x="3131840" y="4310236"/>
            <a:ext cx="228600" cy="342900"/>
          </a:xfrm>
          <a:prstGeom prst="rect">
            <a:avLst/>
          </a:prstGeom>
          <a:noFill/>
          <a:ln w="9525">
            <a:noFill/>
            <a:miter lim="800000"/>
            <a:headEnd/>
            <a:tailEnd/>
          </a:ln>
        </p:spPr>
      </p:pic>
      <p:sp useBgFill="1">
        <p:nvSpPr>
          <p:cNvPr id="10" name="Text Box 517">
            <a:extLst>
              <a:ext uri="{FF2B5EF4-FFF2-40B4-BE49-F238E27FC236}">
                <a16:creationId xmlns:a16="http://schemas.microsoft.com/office/drawing/2014/main" id="{7C8464BC-594A-B089-AEB5-595B27890051}"/>
              </a:ext>
            </a:extLst>
          </p:cNvPr>
          <p:cNvSpPr txBox="1">
            <a:spLocks noChangeArrowheads="1"/>
          </p:cNvSpPr>
          <p:nvPr/>
        </p:nvSpPr>
        <p:spPr bwMode="auto">
          <a:xfrm>
            <a:off x="5940425" y="4294188"/>
            <a:ext cx="3384550" cy="1292225"/>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sz="2400">
                <a:solidFill>
                  <a:schemeClr val="tx1"/>
                </a:solidFill>
                <a:latin typeface="Times New Roman" pitchFamily="18" charset="0"/>
              </a:defRPr>
            </a:lvl1pPr>
            <a:lvl2pPr marL="742950" indent="-285750" defTabSz="912813" eaLnBrk="0" hangingPunct="0">
              <a:defRPr sz="2400">
                <a:solidFill>
                  <a:schemeClr val="tx1"/>
                </a:solidFill>
                <a:latin typeface="Times New Roman" pitchFamily="18" charset="0"/>
              </a:defRPr>
            </a:lvl2pPr>
            <a:lvl3pPr marL="1143000" indent="-228600" defTabSz="912813" eaLnBrk="0" hangingPunct="0">
              <a:defRPr sz="2400">
                <a:solidFill>
                  <a:schemeClr val="tx1"/>
                </a:solidFill>
                <a:latin typeface="Times New Roman" pitchFamily="18" charset="0"/>
              </a:defRPr>
            </a:lvl3pPr>
            <a:lvl4pPr marL="1600200" indent="-228600" defTabSz="912813" eaLnBrk="0" hangingPunct="0">
              <a:defRPr sz="2400">
                <a:solidFill>
                  <a:schemeClr val="tx1"/>
                </a:solidFill>
                <a:latin typeface="Times New Roman" pitchFamily="18" charset="0"/>
              </a:defRPr>
            </a:lvl4pPr>
            <a:lvl5pPr marL="2057400" indent="-228600" defTabSz="912813" eaLnBrk="0" hangingPunct="0">
              <a:defRPr sz="2400">
                <a:solidFill>
                  <a:schemeClr val="tx1"/>
                </a:solidFill>
                <a:latin typeface="Times New Roman" pitchFamily="18" charset="0"/>
              </a:defRPr>
            </a:lvl5pPr>
            <a:lvl6pPr marL="2514600" indent="-228600" defTabSz="912813" eaLnBrk="0" fontAlgn="base" hangingPunct="0">
              <a:spcBef>
                <a:spcPct val="0"/>
              </a:spcBef>
              <a:spcAft>
                <a:spcPct val="0"/>
              </a:spcAft>
              <a:defRPr sz="2400">
                <a:solidFill>
                  <a:schemeClr val="tx1"/>
                </a:solidFill>
                <a:latin typeface="Times New Roman" pitchFamily="18" charset="0"/>
              </a:defRPr>
            </a:lvl6pPr>
            <a:lvl7pPr marL="2971800" indent="-228600" defTabSz="912813" eaLnBrk="0" fontAlgn="base" hangingPunct="0">
              <a:spcBef>
                <a:spcPct val="0"/>
              </a:spcBef>
              <a:spcAft>
                <a:spcPct val="0"/>
              </a:spcAft>
              <a:defRPr sz="2400">
                <a:solidFill>
                  <a:schemeClr val="tx1"/>
                </a:solidFill>
                <a:latin typeface="Times New Roman" pitchFamily="18" charset="0"/>
              </a:defRPr>
            </a:lvl7pPr>
            <a:lvl8pPr marL="3429000" indent="-228600" defTabSz="912813" eaLnBrk="0" fontAlgn="base" hangingPunct="0">
              <a:spcBef>
                <a:spcPct val="0"/>
              </a:spcBef>
              <a:spcAft>
                <a:spcPct val="0"/>
              </a:spcAft>
              <a:defRPr sz="2400">
                <a:solidFill>
                  <a:schemeClr val="tx1"/>
                </a:solidFill>
                <a:latin typeface="Times New Roman" pitchFamily="18" charset="0"/>
              </a:defRPr>
            </a:lvl8pPr>
            <a:lvl9pPr marL="3886200" indent="-228600" defTabSz="912813"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pl-PL" altLang="pl-PL" dirty="0">
                <a:solidFill>
                  <a:srgbClr val="003366"/>
                </a:solidFill>
                <a:latin typeface="Arial" charset="0"/>
              </a:rPr>
              <a:t>Rok akademicki 2018/2019</a:t>
            </a:r>
          </a:p>
          <a:p>
            <a:pPr eaLnBrk="1" hangingPunct="1">
              <a:spcBef>
                <a:spcPct val="50000"/>
              </a:spcBef>
            </a:pPr>
            <a:r>
              <a:rPr lang="pl-PL" altLang="pl-PL" sz="2000" dirty="0">
                <a:solidFill>
                  <a:srgbClr val="003366"/>
                </a:solidFill>
                <a:latin typeface="Arial" charset="0"/>
              </a:rPr>
              <a:t>27 poradni w 16 miastach</a:t>
            </a:r>
          </a:p>
        </p:txBody>
      </p:sp>
    </p:spTree>
    <p:extLst>
      <p:ext uri="{BB962C8B-B14F-4D97-AF65-F5344CB8AC3E}">
        <p14:creationId xmlns:p14="http://schemas.microsoft.com/office/powerpoint/2010/main" val="5590390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10"/>
          <p:cNvGrpSpPr>
            <a:grpSpLocks/>
          </p:cNvGrpSpPr>
          <p:nvPr/>
        </p:nvGrpSpPr>
        <p:grpSpPr bwMode="auto">
          <a:xfrm>
            <a:off x="745678" y="2684288"/>
            <a:ext cx="4495800" cy="4129088"/>
            <a:chOff x="470" y="1738"/>
            <a:chExt cx="2832" cy="2601"/>
          </a:xfrm>
        </p:grpSpPr>
        <p:graphicFrame>
          <p:nvGraphicFramePr>
            <p:cNvPr id="4" name="Object 518"/>
            <p:cNvGraphicFramePr>
              <a:graphicFrameLocks noChangeAspect="1"/>
            </p:cNvGraphicFramePr>
            <p:nvPr>
              <p:extLst>
                <p:ext uri="{D42A27DB-BD31-4B8C-83A1-F6EECF244321}">
                  <p14:modId xmlns:p14="http://schemas.microsoft.com/office/powerpoint/2010/main" val="858205617"/>
                </p:ext>
              </p:extLst>
            </p:nvPr>
          </p:nvGraphicFramePr>
          <p:xfrm>
            <a:off x="538" y="1738"/>
            <a:ext cx="2695" cy="2601"/>
          </p:xfrm>
          <a:graphic>
            <a:graphicData uri="http://schemas.openxmlformats.org/presentationml/2006/ole">
              <mc:AlternateContent xmlns:mc="http://schemas.openxmlformats.org/markup-compatibility/2006">
                <mc:Choice xmlns:v="urn:schemas-microsoft-com:vml" Requires="v">
                  <p:oleObj name="Obraz - mapa bitowa" r:id="rId2" imgW="4352381" imgH="4200000" progId="PBrush">
                    <p:embed/>
                  </p:oleObj>
                </mc:Choice>
                <mc:Fallback>
                  <p:oleObj name="Obraz - mapa bitowa" r:id="rId2" imgW="4352381" imgH="4200000" progId="PBrush">
                    <p:embed/>
                    <p:pic>
                      <p:nvPicPr>
                        <p:cNvPr id="4" name="Object 5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 y="1738"/>
                          <a:ext cx="2695" cy="2601"/>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5" name="Picture 519" descr="logo-małe"/>
            <p:cNvPicPr>
              <a:picLocks noChangeAspect="1" noChangeArrowheads="1"/>
            </p:cNvPicPr>
            <p:nvPr/>
          </p:nvPicPr>
          <p:blipFill>
            <a:blip r:embed="rId4" cstate="print"/>
            <a:srcRect/>
            <a:stretch>
              <a:fillRect/>
            </a:stretch>
          </p:blipFill>
          <p:spPr bwMode="auto">
            <a:xfrm>
              <a:off x="1168" y="2662"/>
              <a:ext cx="144" cy="216"/>
            </a:xfrm>
            <a:prstGeom prst="rect">
              <a:avLst/>
            </a:prstGeom>
            <a:noFill/>
            <a:ln w="9525">
              <a:noFill/>
              <a:miter lim="800000"/>
              <a:headEnd/>
              <a:tailEnd/>
            </a:ln>
          </p:spPr>
        </p:pic>
        <p:pic>
          <p:nvPicPr>
            <p:cNvPr id="6" name="Picture 520" descr="logo-małe"/>
            <p:cNvPicPr>
              <a:picLocks noChangeAspect="1" noChangeArrowheads="1"/>
            </p:cNvPicPr>
            <p:nvPr/>
          </p:nvPicPr>
          <p:blipFill>
            <a:blip r:embed="rId4" cstate="print"/>
            <a:srcRect/>
            <a:stretch>
              <a:fillRect/>
            </a:stretch>
          </p:blipFill>
          <p:spPr bwMode="auto">
            <a:xfrm>
              <a:off x="606" y="2341"/>
              <a:ext cx="145" cy="216"/>
            </a:xfrm>
            <a:prstGeom prst="rect">
              <a:avLst/>
            </a:prstGeom>
            <a:noFill/>
            <a:ln w="9525">
              <a:noFill/>
              <a:miter lim="800000"/>
              <a:headEnd/>
              <a:tailEnd/>
            </a:ln>
          </p:spPr>
        </p:pic>
        <p:pic>
          <p:nvPicPr>
            <p:cNvPr id="7" name="Picture 521" descr="logo-małe"/>
            <p:cNvPicPr>
              <a:picLocks noChangeAspect="1" noChangeArrowheads="1"/>
            </p:cNvPicPr>
            <p:nvPr/>
          </p:nvPicPr>
          <p:blipFill>
            <a:blip r:embed="rId4" cstate="print"/>
            <a:srcRect/>
            <a:stretch>
              <a:fillRect/>
            </a:stretch>
          </p:blipFill>
          <p:spPr bwMode="auto">
            <a:xfrm>
              <a:off x="1792" y="1935"/>
              <a:ext cx="145" cy="217"/>
            </a:xfrm>
            <a:prstGeom prst="rect">
              <a:avLst/>
            </a:prstGeom>
            <a:noFill/>
            <a:ln w="9525">
              <a:noFill/>
              <a:miter lim="800000"/>
              <a:headEnd/>
              <a:tailEnd/>
            </a:ln>
          </p:spPr>
        </p:pic>
        <p:pic>
          <p:nvPicPr>
            <p:cNvPr id="8" name="Picture 522" descr="logo-małe"/>
            <p:cNvPicPr>
              <a:picLocks noChangeAspect="1" noChangeArrowheads="1"/>
            </p:cNvPicPr>
            <p:nvPr/>
          </p:nvPicPr>
          <p:blipFill>
            <a:blip r:embed="rId4" cstate="print"/>
            <a:srcRect/>
            <a:stretch>
              <a:fillRect/>
            </a:stretch>
          </p:blipFill>
          <p:spPr bwMode="auto">
            <a:xfrm>
              <a:off x="1709" y="2478"/>
              <a:ext cx="145" cy="216"/>
            </a:xfrm>
            <a:prstGeom prst="rect">
              <a:avLst/>
            </a:prstGeom>
            <a:noFill/>
            <a:ln w="9525">
              <a:noFill/>
              <a:miter lim="800000"/>
              <a:headEnd/>
              <a:tailEnd/>
            </a:ln>
          </p:spPr>
        </p:pic>
        <p:pic>
          <p:nvPicPr>
            <p:cNvPr id="9" name="Picture 523" descr="logo-małe"/>
            <p:cNvPicPr>
              <a:picLocks noChangeAspect="1" noChangeArrowheads="1"/>
            </p:cNvPicPr>
            <p:nvPr/>
          </p:nvPicPr>
          <p:blipFill>
            <a:blip r:embed="rId4" cstate="print"/>
            <a:srcRect/>
            <a:stretch>
              <a:fillRect/>
            </a:stretch>
          </p:blipFill>
          <p:spPr bwMode="auto">
            <a:xfrm>
              <a:off x="2822" y="2354"/>
              <a:ext cx="144" cy="216"/>
            </a:xfrm>
            <a:prstGeom prst="rect">
              <a:avLst/>
            </a:prstGeom>
            <a:noFill/>
            <a:ln w="9525">
              <a:noFill/>
              <a:miter lim="800000"/>
              <a:headEnd/>
              <a:tailEnd/>
            </a:ln>
          </p:spPr>
        </p:pic>
        <p:pic>
          <p:nvPicPr>
            <p:cNvPr id="11" name="Picture 525" descr="logo-małe"/>
            <p:cNvPicPr>
              <a:picLocks noChangeAspect="1" noChangeArrowheads="1"/>
            </p:cNvPicPr>
            <p:nvPr/>
          </p:nvPicPr>
          <p:blipFill>
            <a:blip r:embed="rId4" cstate="print"/>
            <a:srcRect/>
            <a:stretch>
              <a:fillRect/>
            </a:stretch>
          </p:blipFill>
          <p:spPr bwMode="auto">
            <a:xfrm>
              <a:off x="2813" y="3258"/>
              <a:ext cx="144" cy="217"/>
            </a:xfrm>
            <a:prstGeom prst="rect">
              <a:avLst/>
            </a:prstGeom>
            <a:noFill/>
            <a:ln w="9525">
              <a:noFill/>
              <a:miter lim="800000"/>
              <a:headEnd/>
              <a:tailEnd/>
            </a:ln>
          </p:spPr>
        </p:pic>
        <p:pic>
          <p:nvPicPr>
            <p:cNvPr id="12" name="Picture 527" descr="logo-małe"/>
            <p:cNvPicPr>
              <a:picLocks noChangeAspect="1" noChangeArrowheads="1"/>
            </p:cNvPicPr>
            <p:nvPr/>
          </p:nvPicPr>
          <p:blipFill>
            <a:blip r:embed="rId4" cstate="print"/>
            <a:srcRect/>
            <a:stretch>
              <a:fillRect/>
            </a:stretch>
          </p:blipFill>
          <p:spPr bwMode="auto">
            <a:xfrm>
              <a:off x="2237" y="3731"/>
              <a:ext cx="144" cy="216"/>
            </a:xfrm>
            <a:prstGeom prst="rect">
              <a:avLst/>
            </a:prstGeom>
            <a:noFill/>
            <a:ln w="9525">
              <a:noFill/>
              <a:miter lim="800000"/>
              <a:headEnd/>
              <a:tailEnd/>
            </a:ln>
          </p:spPr>
        </p:pic>
        <p:pic>
          <p:nvPicPr>
            <p:cNvPr id="13" name="Picture 528" descr="logo-małe"/>
            <p:cNvPicPr>
              <a:picLocks noChangeAspect="1" noChangeArrowheads="1"/>
            </p:cNvPicPr>
            <p:nvPr/>
          </p:nvPicPr>
          <p:blipFill>
            <a:blip r:embed="rId4" cstate="print"/>
            <a:srcRect/>
            <a:stretch>
              <a:fillRect/>
            </a:stretch>
          </p:blipFill>
          <p:spPr bwMode="auto">
            <a:xfrm>
              <a:off x="1754" y="3626"/>
              <a:ext cx="144" cy="216"/>
            </a:xfrm>
            <a:prstGeom prst="rect">
              <a:avLst/>
            </a:prstGeom>
            <a:noFill/>
            <a:ln w="9525">
              <a:noFill/>
              <a:miter lim="800000"/>
              <a:headEnd/>
              <a:tailEnd/>
            </a:ln>
          </p:spPr>
        </p:pic>
        <p:pic>
          <p:nvPicPr>
            <p:cNvPr id="14" name="Picture 529" descr="logo-małe"/>
            <p:cNvPicPr>
              <a:picLocks noChangeAspect="1" noChangeArrowheads="1"/>
            </p:cNvPicPr>
            <p:nvPr/>
          </p:nvPicPr>
          <p:blipFill>
            <a:blip r:embed="rId4" cstate="print"/>
            <a:srcRect/>
            <a:stretch>
              <a:fillRect/>
            </a:stretch>
          </p:blipFill>
          <p:spPr bwMode="auto">
            <a:xfrm>
              <a:off x="1489" y="3424"/>
              <a:ext cx="144" cy="216"/>
            </a:xfrm>
            <a:prstGeom prst="rect">
              <a:avLst/>
            </a:prstGeom>
            <a:noFill/>
            <a:ln w="9525">
              <a:noFill/>
              <a:miter lim="800000"/>
              <a:headEnd/>
              <a:tailEnd/>
            </a:ln>
          </p:spPr>
        </p:pic>
        <p:pic>
          <p:nvPicPr>
            <p:cNvPr id="15" name="Picture 530" descr="logo-małe"/>
            <p:cNvPicPr>
              <a:picLocks noChangeAspect="1" noChangeArrowheads="1"/>
            </p:cNvPicPr>
            <p:nvPr/>
          </p:nvPicPr>
          <p:blipFill>
            <a:blip r:embed="rId4" cstate="print"/>
            <a:srcRect/>
            <a:stretch>
              <a:fillRect/>
            </a:stretch>
          </p:blipFill>
          <p:spPr bwMode="auto">
            <a:xfrm>
              <a:off x="1886" y="3075"/>
              <a:ext cx="144" cy="216"/>
            </a:xfrm>
            <a:prstGeom prst="rect">
              <a:avLst/>
            </a:prstGeom>
            <a:noFill/>
            <a:ln w="9525">
              <a:noFill/>
              <a:miter lim="800000"/>
              <a:headEnd/>
              <a:tailEnd/>
            </a:ln>
          </p:spPr>
        </p:pic>
        <p:pic>
          <p:nvPicPr>
            <p:cNvPr id="16" name="Picture 531" descr="logo-małe"/>
            <p:cNvPicPr>
              <a:picLocks noChangeAspect="1" noChangeArrowheads="1"/>
            </p:cNvPicPr>
            <p:nvPr/>
          </p:nvPicPr>
          <p:blipFill>
            <a:blip r:embed="rId4" cstate="print"/>
            <a:srcRect/>
            <a:stretch>
              <a:fillRect/>
            </a:stretch>
          </p:blipFill>
          <p:spPr bwMode="auto">
            <a:xfrm>
              <a:off x="1092" y="3256"/>
              <a:ext cx="144" cy="216"/>
            </a:xfrm>
            <a:prstGeom prst="rect">
              <a:avLst/>
            </a:prstGeom>
            <a:noFill/>
            <a:ln w="9525">
              <a:noFill/>
              <a:miter lim="800000"/>
              <a:headEnd/>
              <a:tailEnd/>
            </a:ln>
          </p:spPr>
        </p:pic>
        <p:pic>
          <p:nvPicPr>
            <p:cNvPr id="17" name="Picture 532" descr="logo-małe"/>
            <p:cNvPicPr>
              <a:picLocks noChangeAspect="1" noChangeArrowheads="1"/>
            </p:cNvPicPr>
            <p:nvPr/>
          </p:nvPicPr>
          <p:blipFill>
            <a:blip r:embed="rId4" cstate="print"/>
            <a:srcRect/>
            <a:stretch>
              <a:fillRect/>
            </a:stretch>
          </p:blipFill>
          <p:spPr bwMode="auto">
            <a:xfrm>
              <a:off x="2989" y="3258"/>
              <a:ext cx="145" cy="217"/>
            </a:xfrm>
            <a:prstGeom prst="rect">
              <a:avLst/>
            </a:prstGeom>
            <a:noFill/>
            <a:ln w="9525">
              <a:noFill/>
              <a:miter lim="800000"/>
              <a:headEnd/>
              <a:tailEnd/>
            </a:ln>
          </p:spPr>
        </p:pic>
        <p:pic>
          <p:nvPicPr>
            <p:cNvPr id="18" name="Picture 533" descr="logo-małe"/>
            <p:cNvPicPr>
              <a:picLocks noChangeAspect="1" noChangeArrowheads="1"/>
            </p:cNvPicPr>
            <p:nvPr/>
          </p:nvPicPr>
          <p:blipFill>
            <a:blip r:embed="rId4" cstate="print"/>
            <a:srcRect/>
            <a:stretch>
              <a:fillRect/>
            </a:stretch>
          </p:blipFill>
          <p:spPr bwMode="auto">
            <a:xfrm>
              <a:off x="695" y="2800"/>
              <a:ext cx="144" cy="216"/>
            </a:xfrm>
            <a:prstGeom prst="rect">
              <a:avLst/>
            </a:prstGeom>
            <a:noFill/>
            <a:ln w="9525">
              <a:noFill/>
              <a:miter lim="800000"/>
              <a:headEnd/>
              <a:tailEnd/>
            </a:ln>
          </p:spPr>
        </p:pic>
        <p:sp>
          <p:nvSpPr>
            <p:cNvPr id="19" name="Text Box 534"/>
            <p:cNvSpPr txBox="1">
              <a:spLocks noChangeArrowheads="1"/>
            </p:cNvSpPr>
            <p:nvPr/>
          </p:nvSpPr>
          <p:spPr bwMode="auto">
            <a:xfrm>
              <a:off x="2582" y="2536"/>
              <a:ext cx="672" cy="173"/>
            </a:xfrm>
            <a:prstGeom prst="rect">
              <a:avLst/>
            </a:prstGeom>
            <a:noFill/>
            <a:ln w="9525">
              <a:noFill/>
              <a:miter lim="800000"/>
              <a:headEnd/>
              <a:tailEnd/>
            </a:ln>
          </p:spPr>
          <p:txBody>
            <a:bodyPr>
              <a:spAutoFit/>
            </a:bodyPr>
            <a:lstStyle/>
            <a:p>
              <a:pPr algn="ctr" defTabSz="912813">
                <a:spcBef>
                  <a:spcPct val="50000"/>
                </a:spcBef>
              </a:pPr>
              <a:r>
                <a:rPr lang="pl-PL" sz="1200" b="1" dirty="0">
                  <a:solidFill>
                    <a:schemeClr val="bg1"/>
                  </a:solidFill>
                  <a:latin typeface="Arial" charset="0"/>
                </a:rPr>
                <a:t>Białystok</a:t>
              </a:r>
            </a:p>
          </p:txBody>
        </p:sp>
        <p:sp>
          <p:nvSpPr>
            <p:cNvPr id="20" name="Text Box 535"/>
            <p:cNvSpPr txBox="1">
              <a:spLocks noChangeArrowheads="1"/>
            </p:cNvSpPr>
            <p:nvPr/>
          </p:nvSpPr>
          <p:spPr bwMode="auto">
            <a:xfrm>
              <a:off x="2150" y="2939"/>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Warszawa</a:t>
              </a:r>
            </a:p>
          </p:txBody>
        </p:sp>
        <p:sp>
          <p:nvSpPr>
            <p:cNvPr id="21" name="Text Box 536"/>
            <p:cNvSpPr txBox="1">
              <a:spLocks noChangeArrowheads="1"/>
            </p:cNvSpPr>
            <p:nvPr/>
          </p:nvSpPr>
          <p:spPr bwMode="auto">
            <a:xfrm>
              <a:off x="2630" y="3448"/>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Lublin</a:t>
              </a:r>
            </a:p>
          </p:txBody>
        </p:sp>
        <p:sp>
          <p:nvSpPr>
            <p:cNvPr id="22" name="Text Box 537"/>
            <p:cNvSpPr txBox="1">
              <a:spLocks noChangeArrowheads="1"/>
            </p:cNvSpPr>
            <p:nvPr/>
          </p:nvSpPr>
          <p:spPr bwMode="auto">
            <a:xfrm>
              <a:off x="2279" y="3966"/>
              <a:ext cx="672" cy="173"/>
            </a:xfrm>
            <a:prstGeom prst="rect">
              <a:avLst/>
            </a:prstGeom>
            <a:noFill/>
            <a:ln w="9525">
              <a:noFill/>
              <a:miter lim="800000"/>
              <a:headEnd/>
              <a:tailEnd/>
            </a:ln>
          </p:spPr>
          <p:txBody>
            <a:bodyPr>
              <a:spAutoFit/>
            </a:bodyPr>
            <a:lstStyle/>
            <a:p>
              <a:pPr algn="ctr" defTabSz="912813">
                <a:spcBef>
                  <a:spcPct val="50000"/>
                </a:spcBef>
              </a:pPr>
              <a:r>
                <a:rPr lang="pl-PL" sz="1200" b="1" dirty="0">
                  <a:solidFill>
                    <a:schemeClr val="bg1"/>
                  </a:solidFill>
                  <a:latin typeface="Arial" charset="0"/>
                </a:rPr>
                <a:t>Rzeszów</a:t>
              </a:r>
            </a:p>
          </p:txBody>
        </p:sp>
        <p:sp>
          <p:nvSpPr>
            <p:cNvPr id="23" name="Text Box 538"/>
            <p:cNvSpPr txBox="1">
              <a:spLocks noChangeArrowheads="1"/>
            </p:cNvSpPr>
            <p:nvPr/>
          </p:nvSpPr>
          <p:spPr bwMode="auto">
            <a:xfrm>
              <a:off x="1862" y="3947"/>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Kraków</a:t>
              </a:r>
            </a:p>
          </p:txBody>
        </p:sp>
        <p:sp>
          <p:nvSpPr>
            <p:cNvPr id="24" name="Text Box 539"/>
            <p:cNvSpPr txBox="1">
              <a:spLocks noChangeArrowheads="1"/>
            </p:cNvSpPr>
            <p:nvPr/>
          </p:nvSpPr>
          <p:spPr bwMode="auto">
            <a:xfrm>
              <a:off x="1526" y="3784"/>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Katowice</a:t>
              </a:r>
            </a:p>
          </p:txBody>
        </p:sp>
        <p:sp>
          <p:nvSpPr>
            <p:cNvPr id="25" name="Text Box 540"/>
            <p:cNvSpPr txBox="1">
              <a:spLocks noChangeArrowheads="1"/>
            </p:cNvSpPr>
            <p:nvPr/>
          </p:nvSpPr>
          <p:spPr bwMode="auto">
            <a:xfrm>
              <a:off x="1190" y="3592"/>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Opole</a:t>
              </a:r>
            </a:p>
          </p:txBody>
        </p:sp>
        <p:sp>
          <p:nvSpPr>
            <p:cNvPr id="26" name="Text Box 541"/>
            <p:cNvSpPr txBox="1">
              <a:spLocks noChangeArrowheads="1"/>
            </p:cNvSpPr>
            <p:nvPr/>
          </p:nvSpPr>
          <p:spPr bwMode="auto">
            <a:xfrm>
              <a:off x="854" y="3419"/>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Wrocław</a:t>
              </a:r>
            </a:p>
          </p:txBody>
        </p:sp>
        <p:sp>
          <p:nvSpPr>
            <p:cNvPr id="27" name="Text Box 542"/>
            <p:cNvSpPr txBox="1">
              <a:spLocks noChangeArrowheads="1"/>
            </p:cNvSpPr>
            <p:nvPr/>
          </p:nvSpPr>
          <p:spPr bwMode="auto">
            <a:xfrm>
              <a:off x="1622" y="3256"/>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Łódź</a:t>
              </a:r>
            </a:p>
          </p:txBody>
        </p:sp>
        <p:sp>
          <p:nvSpPr>
            <p:cNvPr id="28" name="Text Box 543"/>
            <p:cNvSpPr txBox="1">
              <a:spLocks noChangeArrowheads="1"/>
            </p:cNvSpPr>
            <p:nvPr/>
          </p:nvSpPr>
          <p:spPr bwMode="auto">
            <a:xfrm>
              <a:off x="902" y="2824"/>
              <a:ext cx="672" cy="173"/>
            </a:xfrm>
            <a:prstGeom prst="rect">
              <a:avLst/>
            </a:prstGeom>
            <a:noFill/>
            <a:ln w="9525">
              <a:noFill/>
              <a:miter lim="800000"/>
              <a:headEnd/>
              <a:tailEnd/>
            </a:ln>
          </p:spPr>
          <p:txBody>
            <a:bodyPr>
              <a:spAutoFit/>
            </a:bodyPr>
            <a:lstStyle/>
            <a:p>
              <a:pPr algn="ctr" defTabSz="912813">
                <a:spcBef>
                  <a:spcPct val="50000"/>
                </a:spcBef>
              </a:pPr>
              <a:r>
                <a:rPr lang="pl-PL" sz="1200" b="1" dirty="0">
                  <a:solidFill>
                    <a:schemeClr val="bg1"/>
                  </a:solidFill>
                  <a:latin typeface="Arial" charset="0"/>
                </a:rPr>
                <a:t>Poznań</a:t>
              </a:r>
            </a:p>
          </p:txBody>
        </p:sp>
        <p:sp>
          <p:nvSpPr>
            <p:cNvPr id="29" name="Text Box 544"/>
            <p:cNvSpPr txBox="1">
              <a:spLocks noChangeArrowheads="1"/>
            </p:cNvSpPr>
            <p:nvPr/>
          </p:nvSpPr>
          <p:spPr bwMode="auto">
            <a:xfrm>
              <a:off x="1430" y="2651"/>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Toruń</a:t>
              </a:r>
            </a:p>
          </p:txBody>
        </p:sp>
        <p:sp>
          <p:nvSpPr>
            <p:cNvPr id="30" name="Text Box 545"/>
            <p:cNvSpPr txBox="1">
              <a:spLocks noChangeArrowheads="1"/>
            </p:cNvSpPr>
            <p:nvPr/>
          </p:nvSpPr>
          <p:spPr bwMode="auto">
            <a:xfrm>
              <a:off x="1430" y="2104"/>
              <a:ext cx="672" cy="173"/>
            </a:xfrm>
            <a:prstGeom prst="rect">
              <a:avLst/>
            </a:prstGeom>
            <a:noFill/>
            <a:ln w="9525">
              <a:noFill/>
              <a:miter lim="800000"/>
              <a:headEnd/>
              <a:tailEnd/>
            </a:ln>
          </p:spPr>
          <p:txBody>
            <a:bodyPr>
              <a:spAutoFit/>
            </a:bodyPr>
            <a:lstStyle/>
            <a:p>
              <a:pPr algn="ctr" defTabSz="912813">
                <a:spcBef>
                  <a:spcPct val="50000"/>
                </a:spcBef>
              </a:pPr>
              <a:r>
                <a:rPr lang="pl-PL" sz="1200" b="1" dirty="0">
                  <a:solidFill>
                    <a:schemeClr val="bg1"/>
                  </a:solidFill>
                  <a:latin typeface="Arial" charset="0"/>
                </a:rPr>
                <a:t>Gdańsk</a:t>
              </a:r>
            </a:p>
          </p:txBody>
        </p:sp>
        <p:sp>
          <p:nvSpPr>
            <p:cNvPr id="31" name="Text Box 546"/>
            <p:cNvSpPr txBox="1">
              <a:spLocks noChangeArrowheads="1"/>
            </p:cNvSpPr>
            <p:nvPr/>
          </p:nvSpPr>
          <p:spPr bwMode="auto">
            <a:xfrm>
              <a:off x="470" y="2507"/>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Szczecin</a:t>
              </a:r>
            </a:p>
          </p:txBody>
        </p:sp>
        <p:sp>
          <p:nvSpPr>
            <p:cNvPr id="32" name="Text Box 547"/>
            <p:cNvSpPr txBox="1">
              <a:spLocks noChangeArrowheads="1"/>
            </p:cNvSpPr>
            <p:nvPr/>
          </p:nvSpPr>
          <p:spPr bwMode="auto">
            <a:xfrm>
              <a:off x="566" y="2987"/>
              <a:ext cx="672" cy="173"/>
            </a:xfrm>
            <a:prstGeom prst="rect">
              <a:avLst/>
            </a:prstGeom>
            <a:noFill/>
            <a:ln w="9525">
              <a:noFill/>
              <a:miter lim="800000"/>
              <a:headEnd/>
              <a:tailEnd/>
            </a:ln>
          </p:spPr>
          <p:txBody>
            <a:bodyPr>
              <a:spAutoFit/>
            </a:bodyPr>
            <a:lstStyle/>
            <a:p>
              <a:pPr algn="ctr" defTabSz="912813">
                <a:spcBef>
                  <a:spcPct val="50000"/>
                </a:spcBef>
              </a:pPr>
              <a:r>
                <a:rPr lang="pl-PL" sz="1200" b="1" dirty="0">
                  <a:solidFill>
                    <a:schemeClr val="bg1"/>
                  </a:solidFill>
                  <a:latin typeface="Arial" charset="0"/>
                </a:rPr>
                <a:t>Słubice</a:t>
              </a:r>
            </a:p>
          </p:txBody>
        </p:sp>
        <p:pic>
          <p:nvPicPr>
            <p:cNvPr id="33" name="Picture 548" descr="logo-małe"/>
            <p:cNvPicPr>
              <a:picLocks noChangeAspect="1" noChangeArrowheads="1"/>
            </p:cNvPicPr>
            <p:nvPr/>
          </p:nvPicPr>
          <p:blipFill>
            <a:blip r:embed="rId4" cstate="print"/>
            <a:srcRect/>
            <a:stretch>
              <a:fillRect/>
            </a:stretch>
          </p:blipFill>
          <p:spPr bwMode="auto">
            <a:xfrm>
              <a:off x="2359" y="2069"/>
              <a:ext cx="144" cy="216"/>
            </a:xfrm>
            <a:prstGeom prst="rect">
              <a:avLst/>
            </a:prstGeom>
            <a:noFill/>
            <a:ln w="9525">
              <a:noFill/>
              <a:miter lim="800000"/>
              <a:headEnd/>
              <a:tailEnd/>
            </a:ln>
          </p:spPr>
        </p:pic>
        <p:sp>
          <p:nvSpPr>
            <p:cNvPr id="34" name="Text Box 550"/>
            <p:cNvSpPr txBox="1">
              <a:spLocks noChangeArrowheads="1"/>
            </p:cNvSpPr>
            <p:nvPr/>
          </p:nvSpPr>
          <p:spPr bwMode="auto">
            <a:xfrm>
              <a:off x="2110" y="2299"/>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Olsztyn</a:t>
              </a:r>
            </a:p>
          </p:txBody>
        </p:sp>
        <p:pic>
          <p:nvPicPr>
            <p:cNvPr id="35" name="Picture 551" descr="logo-małe"/>
            <p:cNvPicPr>
              <a:picLocks noChangeAspect="1" noChangeArrowheads="1"/>
            </p:cNvPicPr>
            <p:nvPr/>
          </p:nvPicPr>
          <p:blipFill>
            <a:blip r:embed="rId4" cstate="print"/>
            <a:srcRect/>
            <a:stretch>
              <a:fillRect/>
            </a:stretch>
          </p:blipFill>
          <p:spPr bwMode="auto">
            <a:xfrm>
              <a:off x="1602" y="1935"/>
              <a:ext cx="144" cy="216"/>
            </a:xfrm>
            <a:prstGeom prst="rect">
              <a:avLst/>
            </a:prstGeom>
            <a:noFill/>
            <a:ln w="9525">
              <a:noFill/>
              <a:miter lim="800000"/>
              <a:headEnd/>
              <a:tailEnd/>
            </a:ln>
          </p:spPr>
        </p:pic>
        <p:pic>
          <p:nvPicPr>
            <p:cNvPr id="36" name="Picture 552" descr="logo-małe"/>
            <p:cNvPicPr>
              <a:picLocks noChangeAspect="1" noChangeArrowheads="1"/>
            </p:cNvPicPr>
            <p:nvPr/>
          </p:nvPicPr>
          <p:blipFill>
            <a:blip r:embed="rId4" cstate="print"/>
            <a:srcRect/>
            <a:stretch>
              <a:fillRect/>
            </a:stretch>
          </p:blipFill>
          <p:spPr bwMode="auto">
            <a:xfrm>
              <a:off x="2600" y="3103"/>
              <a:ext cx="144" cy="216"/>
            </a:xfrm>
            <a:prstGeom prst="rect">
              <a:avLst/>
            </a:prstGeom>
            <a:noFill/>
            <a:ln w="9525">
              <a:noFill/>
              <a:miter lim="800000"/>
              <a:headEnd/>
              <a:tailEnd/>
            </a:ln>
          </p:spPr>
        </p:pic>
        <p:pic>
          <p:nvPicPr>
            <p:cNvPr id="37" name="Picture 553" descr="logo-małe"/>
            <p:cNvPicPr>
              <a:picLocks noChangeAspect="1" noChangeArrowheads="1"/>
            </p:cNvPicPr>
            <p:nvPr/>
          </p:nvPicPr>
          <p:blipFill>
            <a:blip r:embed="rId4" cstate="print"/>
            <a:srcRect/>
            <a:stretch>
              <a:fillRect/>
            </a:stretch>
          </p:blipFill>
          <p:spPr bwMode="auto">
            <a:xfrm>
              <a:off x="2427" y="3103"/>
              <a:ext cx="144" cy="216"/>
            </a:xfrm>
            <a:prstGeom prst="rect">
              <a:avLst/>
            </a:prstGeom>
            <a:noFill/>
            <a:ln w="9525">
              <a:noFill/>
              <a:miter lim="800000"/>
              <a:headEnd/>
              <a:tailEnd/>
            </a:ln>
          </p:spPr>
        </p:pic>
        <p:pic>
          <p:nvPicPr>
            <p:cNvPr id="38" name="Picture 554" descr="logo-małe"/>
            <p:cNvPicPr>
              <a:picLocks noChangeAspect="1" noChangeArrowheads="1"/>
            </p:cNvPicPr>
            <p:nvPr/>
          </p:nvPicPr>
          <p:blipFill>
            <a:blip r:embed="rId4" cstate="print"/>
            <a:srcRect/>
            <a:stretch>
              <a:fillRect/>
            </a:stretch>
          </p:blipFill>
          <p:spPr bwMode="auto">
            <a:xfrm>
              <a:off x="2245" y="3103"/>
              <a:ext cx="144" cy="216"/>
            </a:xfrm>
            <a:prstGeom prst="rect">
              <a:avLst/>
            </a:prstGeom>
            <a:noFill/>
            <a:ln w="9525">
              <a:noFill/>
              <a:miter lim="800000"/>
              <a:headEnd/>
              <a:tailEnd/>
            </a:ln>
          </p:spPr>
        </p:pic>
        <p:pic>
          <p:nvPicPr>
            <p:cNvPr id="39" name="Picture 555" descr="logo-małe"/>
            <p:cNvPicPr>
              <a:picLocks noChangeAspect="1" noChangeArrowheads="1"/>
            </p:cNvPicPr>
            <p:nvPr/>
          </p:nvPicPr>
          <p:blipFill>
            <a:blip r:embed="rId4" cstate="print"/>
            <a:srcRect/>
            <a:stretch>
              <a:fillRect/>
            </a:stretch>
          </p:blipFill>
          <p:spPr bwMode="auto">
            <a:xfrm>
              <a:off x="2154" y="2762"/>
              <a:ext cx="144" cy="216"/>
            </a:xfrm>
            <a:prstGeom prst="rect">
              <a:avLst/>
            </a:prstGeom>
            <a:noFill/>
            <a:ln w="9525">
              <a:noFill/>
              <a:miter lim="800000"/>
              <a:headEnd/>
              <a:tailEnd/>
            </a:ln>
          </p:spPr>
        </p:pic>
        <p:pic>
          <p:nvPicPr>
            <p:cNvPr id="40" name="Picture 556" descr="logo-małe"/>
            <p:cNvPicPr>
              <a:picLocks noChangeAspect="1" noChangeArrowheads="1"/>
            </p:cNvPicPr>
            <p:nvPr/>
          </p:nvPicPr>
          <p:blipFill>
            <a:blip r:embed="rId4" cstate="print"/>
            <a:srcRect/>
            <a:stretch>
              <a:fillRect/>
            </a:stretch>
          </p:blipFill>
          <p:spPr bwMode="auto">
            <a:xfrm>
              <a:off x="2328" y="2762"/>
              <a:ext cx="144" cy="216"/>
            </a:xfrm>
            <a:prstGeom prst="rect">
              <a:avLst/>
            </a:prstGeom>
            <a:noFill/>
            <a:ln w="9525">
              <a:noFill/>
              <a:miter lim="800000"/>
              <a:headEnd/>
              <a:tailEnd/>
            </a:ln>
          </p:spPr>
        </p:pic>
        <p:pic>
          <p:nvPicPr>
            <p:cNvPr id="41" name="Picture 557" descr="logo-małe"/>
            <p:cNvPicPr>
              <a:picLocks noChangeAspect="1" noChangeArrowheads="1"/>
            </p:cNvPicPr>
            <p:nvPr/>
          </p:nvPicPr>
          <p:blipFill>
            <a:blip r:embed="rId4" cstate="print"/>
            <a:srcRect/>
            <a:stretch>
              <a:fillRect/>
            </a:stretch>
          </p:blipFill>
          <p:spPr bwMode="auto">
            <a:xfrm>
              <a:off x="2509" y="2762"/>
              <a:ext cx="144" cy="216"/>
            </a:xfrm>
            <a:prstGeom prst="rect">
              <a:avLst/>
            </a:prstGeom>
            <a:noFill/>
            <a:ln w="9525">
              <a:noFill/>
              <a:miter lim="800000"/>
              <a:headEnd/>
              <a:tailEnd/>
            </a:ln>
          </p:spPr>
        </p:pic>
        <p:pic>
          <p:nvPicPr>
            <p:cNvPr id="42" name="Picture 558" descr="logo-małe"/>
            <p:cNvPicPr>
              <a:picLocks noChangeAspect="1" noChangeArrowheads="1"/>
            </p:cNvPicPr>
            <p:nvPr/>
          </p:nvPicPr>
          <p:blipFill>
            <a:blip r:embed="rId4" cstate="print"/>
            <a:srcRect/>
            <a:stretch>
              <a:fillRect/>
            </a:stretch>
          </p:blipFill>
          <p:spPr bwMode="auto">
            <a:xfrm>
              <a:off x="2691" y="2762"/>
              <a:ext cx="144" cy="216"/>
            </a:xfrm>
            <a:prstGeom prst="rect">
              <a:avLst/>
            </a:prstGeom>
            <a:noFill/>
            <a:ln w="9525">
              <a:noFill/>
              <a:miter lim="800000"/>
              <a:headEnd/>
              <a:tailEnd/>
            </a:ln>
          </p:spPr>
        </p:pic>
        <p:pic>
          <p:nvPicPr>
            <p:cNvPr id="44" name="Picture 526" descr="logo-małe"/>
            <p:cNvPicPr>
              <a:picLocks noChangeAspect="1" noChangeArrowheads="1"/>
            </p:cNvPicPr>
            <p:nvPr/>
          </p:nvPicPr>
          <p:blipFill>
            <a:blip r:embed="rId4" cstate="print"/>
            <a:srcRect/>
            <a:stretch>
              <a:fillRect/>
            </a:stretch>
          </p:blipFill>
          <p:spPr bwMode="auto">
            <a:xfrm>
              <a:off x="2618" y="3797"/>
              <a:ext cx="144" cy="216"/>
            </a:xfrm>
            <a:prstGeom prst="rect">
              <a:avLst/>
            </a:prstGeom>
            <a:noFill/>
            <a:ln w="9525">
              <a:noFill/>
              <a:miter lim="800000"/>
              <a:headEnd/>
              <a:tailEnd/>
            </a:ln>
          </p:spPr>
        </p:pic>
        <p:pic>
          <p:nvPicPr>
            <p:cNvPr id="45" name="Picture 526" descr="logo-małe"/>
            <p:cNvPicPr>
              <a:picLocks noChangeAspect="1" noChangeArrowheads="1"/>
            </p:cNvPicPr>
            <p:nvPr/>
          </p:nvPicPr>
          <p:blipFill>
            <a:blip r:embed="rId4" cstate="print"/>
            <a:srcRect/>
            <a:stretch>
              <a:fillRect/>
            </a:stretch>
          </p:blipFill>
          <p:spPr bwMode="auto">
            <a:xfrm>
              <a:off x="2467" y="3789"/>
              <a:ext cx="144" cy="216"/>
            </a:xfrm>
            <a:prstGeom prst="rect">
              <a:avLst/>
            </a:prstGeom>
            <a:noFill/>
            <a:ln w="9525">
              <a:noFill/>
              <a:miter lim="800000"/>
              <a:headEnd/>
              <a:tailEnd/>
            </a:ln>
          </p:spPr>
        </p:pic>
        <p:pic>
          <p:nvPicPr>
            <p:cNvPr id="46" name="Picture 527" descr="logo-małe"/>
            <p:cNvPicPr>
              <a:picLocks noChangeAspect="1" noChangeArrowheads="1"/>
            </p:cNvPicPr>
            <p:nvPr/>
          </p:nvPicPr>
          <p:blipFill>
            <a:blip r:embed="rId4" cstate="print"/>
            <a:srcRect/>
            <a:stretch>
              <a:fillRect/>
            </a:stretch>
          </p:blipFill>
          <p:spPr bwMode="auto">
            <a:xfrm>
              <a:off x="2059" y="3731"/>
              <a:ext cx="144" cy="216"/>
            </a:xfrm>
            <a:prstGeom prst="rect">
              <a:avLst/>
            </a:prstGeom>
            <a:noFill/>
            <a:ln w="9525">
              <a:noFill/>
              <a:miter lim="800000"/>
              <a:headEnd/>
              <a:tailEnd/>
            </a:ln>
          </p:spPr>
        </p:pic>
      </p:grpSp>
      <p:sp>
        <p:nvSpPr>
          <p:cNvPr id="47" name="Rectangle 560"/>
          <p:cNvSpPr txBox="1">
            <a:spLocks noChangeArrowheads="1"/>
          </p:cNvSpPr>
          <p:nvPr/>
        </p:nvSpPr>
        <p:spPr bwMode="auto">
          <a:xfrm>
            <a:off x="914400" y="762000"/>
            <a:ext cx="80010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lnSpc>
                <a:spcPct val="90000"/>
              </a:lnSpc>
              <a:spcBef>
                <a:spcPct val="0"/>
              </a:spcBef>
              <a:spcAft>
                <a:spcPct val="0"/>
              </a:spcAft>
              <a:defRPr sz="3600" b="1">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Arial" charset="0"/>
              </a:defRPr>
            </a:lvl2pPr>
            <a:lvl3pPr algn="l" rtl="0" eaLnBrk="0" fontAlgn="base" hangingPunct="0">
              <a:lnSpc>
                <a:spcPct val="90000"/>
              </a:lnSpc>
              <a:spcBef>
                <a:spcPct val="0"/>
              </a:spcBef>
              <a:spcAft>
                <a:spcPct val="0"/>
              </a:spcAft>
              <a:defRPr sz="3600" b="1">
                <a:solidFill>
                  <a:schemeClr val="tx2"/>
                </a:solidFill>
                <a:latin typeface="Arial" charset="0"/>
              </a:defRPr>
            </a:lvl3pPr>
            <a:lvl4pPr algn="l" rtl="0" eaLnBrk="0" fontAlgn="base" hangingPunct="0">
              <a:lnSpc>
                <a:spcPct val="90000"/>
              </a:lnSpc>
              <a:spcBef>
                <a:spcPct val="0"/>
              </a:spcBef>
              <a:spcAft>
                <a:spcPct val="0"/>
              </a:spcAft>
              <a:defRPr sz="3600" b="1">
                <a:solidFill>
                  <a:schemeClr val="tx2"/>
                </a:solidFill>
                <a:latin typeface="Arial" charset="0"/>
              </a:defRPr>
            </a:lvl4pPr>
            <a:lvl5pPr algn="l" rtl="0" eaLnBrk="0" fontAlgn="base" hangingPunct="0">
              <a:lnSpc>
                <a:spcPct val="90000"/>
              </a:lnSpc>
              <a:spcBef>
                <a:spcPct val="0"/>
              </a:spcBef>
              <a:spcAft>
                <a:spcPct val="0"/>
              </a:spcAft>
              <a:defRPr sz="3600" b="1">
                <a:solidFill>
                  <a:schemeClr val="tx2"/>
                </a:solidFill>
                <a:latin typeface="Arial" charset="0"/>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a:lstStyle>
          <a:p>
            <a:pPr defTabSz="912813" eaLnBrk="1" hangingPunct="1"/>
            <a:r>
              <a:rPr lang="pl-PL" kern="0" dirty="0"/>
              <a:t>Poradnie w Polsce 2003-2024</a:t>
            </a:r>
          </a:p>
        </p:txBody>
      </p:sp>
      <p:sp>
        <p:nvSpPr>
          <p:cNvPr id="48" name="Text Box 545"/>
          <p:cNvSpPr txBox="1">
            <a:spLocks noChangeArrowheads="1"/>
          </p:cNvSpPr>
          <p:nvPr/>
        </p:nvSpPr>
        <p:spPr bwMode="auto">
          <a:xfrm>
            <a:off x="1691680" y="3154362"/>
            <a:ext cx="1066800" cy="274638"/>
          </a:xfrm>
          <a:prstGeom prst="rect">
            <a:avLst/>
          </a:prstGeom>
          <a:noFill/>
          <a:ln w="9525">
            <a:noFill/>
            <a:miter lim="800000"/>
            <a:headEnd/>
            <a:tailEnd/>
          </a:ln>
        </p:spPr>
        <p:txBody>
          <a:bodyPr>
            <a:spAutoFit/>
          </a:bodyPr>
          <a:lstStyle/>
          <a:p>
            <a:pPr algn="ctr" defTabSz="912813">
              <a:spcBef>
                <a:spcPct val="50000"/>
              </a:spcBef>
            </a:pPr>
            <a:r>
              <a:rPr lang="pl-PL" sz="1200" b="1" dirty="0">
                <a:solidFill>
                  <a:schemeClr val="bg1"/>
                </a:solidFill>
                <a:latin typeface="Arial" charset="0"/>
              </a:rPr>
              <a:t>Gdynia</a:t>
            </a:r>
          </a:p>
        </p:txBody>
      </p:sp>
      <p:pic>
        <p:nvPicPr>
          <p:cNvPr id="49" name="Picture 551" descr="logo-małe"/>
          <p:cNvPicPr>
            <a:picLocks noChangeAspect="1" noChangeArrowheads="1"/>
          </p:cNvPicPr>
          <p:nvPr/>
        </p:nvPicPr>
        <p:blipFill>
          <a:blip r:embed="rId4" cstate="print"/>
          <a:srcRect/>
          <a:stretch>
            <a:fillRect/>
          </a:stretch>
        </p:blipFill>
        <p:spPr bwMode="auto">
          <a:xfrm>
            <a:off x="2183160" y="2886075"/>
            <a:ext cx="228600" cy="342900"/>
          </a:xfrm>
          <a:prstGeom prst="rect">
            <a:avLst/>
          </a:prstGeom>
          <a:noFill/>
          <a:ln w="9525">
            <a:noFill/>
            <a:miter lim="800000"/>
            <a:headEnd/>
            <a:tailEnd/>
          </a:ln>
        </p:spPr>
      </p:pic>
      <p:pic>
        <p:nvPicPr>
          <p:cNvPr id="54" name="Picture 554" descr="logo-małe"/>
          <p:cNvPicPr>
            <a:picLocks noChangeAspect="1" noChangeArrowheads="1"/>
          </p:cNvPicPr>
          <p:nvPr/>
        </p:nvPicPr>
        <p:blipFill>
          <a:blip r:embed="rId4" cstate="print"/>
          <a:srcRect/>
          <a:stretch>
            <a:fillRect/>
          </a:stretch>
        </p:blipFill>
        <p:spPr bwMode="auto">
          <a:xfrm>
            <a:off x="3131840" y="4310236"/>
            <a:ext cx="228600" cy="342900"/>
          </a:xfrm>
          <a:prstGeom prst="rect">
            <a:avLst/>
          </a:prstGeom>
          <a:noFill/>
          <a:ln w="9525">
            <a:noFill/>
            <a:miter lim="800000"/>
            <a:headEnd/>
            <a:tailEnd/>
          </a:ln>
        </p:spPr>
      </p:pic>
      <p:sp useBgFill="1">
        <p:nvSpPr>
          <p:cNvPr id="10" name="Text Box 517">
            <a:extLst>
              <a:ext uri="{FF2B5EF4-FFF2-40B4-BE49-F238E27FC236}">
                <a16:creationId xmlns:a16="http://schemas.microsoft.com/office/drawing/2014/main" id="{69F17CD3-7EF4-61CF-2ECD-9D3F7B1EC9D5}"/>
              </a:ext>
            </a:extLst>
          </p:cNvPr>
          <p:cNvSpPr txBox="1">
            <a:spLocks noChangeArrowheads="1"/>
          </p:cNvSpPr>
          <p:nvPr/>
        </p:nvSpPr>
        <p:spPr bwMode="auto">
          <a:xfrm>
            <a:off x="5940425" y="4294188"/>
            <a:ext cx="3384550" cy="1292225"/>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sz="2400">
                <a:solidFill>
                  <a:schemeClr val="tx1"/>
                </a:solidFill>
                <a:latin typeface="Times New Roman" pitchFamily="18" charset="0"/>
              </a:defRPr>
            </a:lvl1pPr>
            <a:lvl2pPr marL="742950" indent="-285750" defTabSz="912813" eaLnBrk="0" hangingPunct="0">
              <a:defRPr sz="2400">
                <a:solidFill>
                  <a:schemeClr val="tx1"/>
                </a:solidFill>
                <a:latin typeface="Times New Roman" pitchFamily="18" charset="0"/>
              </a:defRPr>
            </a:lvl2pPr>
            <a:lvl3pPr marL="1143000" indent="-228600" defTabSz="912813" eaLnBrk="0" hangingPunct="0">
              <a:defRPr sz="2400">
                <a:solidFill>
                  <a:schemeClr val="tx1"/>
                </a:solidFill>
                <a:latin typeface="Times New Roman" pitchFamily="18" charset="0"/>
              </a:defRPr>
            </a:lvl3pPr>
            <a:lvl4pPr marL="1600200" indent="-228600" defTabSz="912813" eaLnBrk="0" hangingPunct="0">
              <a:defRPr sz="2400">
                <a:solidFill>
                  <a:schemeClr val="tx1"/>
                </a:solidFill>
                <a:latin typeface="Times New Roman" pitchFamily="18" charset="0"/>
              </a:defRPr>
            </a:lvl4pPr>
            <a:lvl5pPr marL="2057400" indent="-228600" defTabSz="912813" eaLnBrk="0" hangingPunct="0">
              <a:defRPr sz="2400">
                <a:solidFill>
                  <a:schemeClr val="tx1"/>
                </a:solidFill>
                <a:latin typeface="Times New Roman" pitchFamily="18" charset="0"/>
              </a:defRPr>
            </a:lvl5pPr>
            <a:lvl6pPr marL="2514600" indent="-228600" defTabSz="912813" eaLnBrk="0" fontAlgn="base" hangingPunct="0">
              <a:spcBef>
                <a:spcPct val="0"/>
              </a:spcBef>
              <a:spcAft>
                <a:spcPct val="0"/>
              </a:spcAft>
              <a:defRPr sz="2400">
                <a:solidFill>
                  <a:schemeClr val="tx1"/>
                </a:solidFill>
                <a:latin typeface="Times New Roman" pitchFamily="18" charset="0"/>
              </a:defRPr>
            </a:lvl6pPr>
            <a:lvl7pPr marL="2971800" indent="-228600" defTabSz="912813" eaLnBrk="0" fontAlgn="base" hangingPunct="0">
              <a:spcBef>
                <a:spcPct val="0"/>
              </a:spcBef>
              <a:spcAft>
                <a:spcPct val="0"/>
              </a:spcAft>
              <a:defRPr sz="2400">
                <a:solidFill>
                  <a:schemeClr val="tx1"/>
                </a:solidFill>
                <a:latin typeface="Times New Roman" pitchFamily="18" charset="0"/>
              </a:defRPr>
            </a:lvl7pPr>
            <a:lvl8pPr marL="3429000" indent="-228600" defTabSz="912813" eaLnBrk="0" fontAlgn="base" hangingPunct="0">
              <a:spcBef>
                <a:spcPct val="0"/>
              </a:spcBef>
              <a:spcAft>
                <a:spcPct val="0"/>
              </a:spcAft>
              <a:defRPr sz="2400">
                <a:solidFill>
                  <a:schemeClr val="tx1"/>
                </a:solidFill>
                <a:latin typeface="Times New Roman" pitchFamily="18" charset="0"/>
              </a:defRPr>
            </a:lvl8pPr>
            <a:lvl9pPr marL="3886200" indent="-228600" defTabSz="912813"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pl-PL" altLang="pl-PL" dirty="0">
                <a:solidFill>
                  <a:srgbClr val="003366"/>
                </a:solidFill>
                <a:latin typeface="Arial" charset="0"/>
              </a:rPr>
              <a:t>Rok akademicki 2019/2020</a:t>
            </a:r>
          </a:p>
          <a:p>
            <a:pPr eaLnBrk="1" hangingPunct="1">
              <a:spcBef>
                <a:spcPct val="50000"/>
              </a:spcBef>
            </a:pPr>
            <a:r>
              <a:rPr lang="pl-PL" altLang="pl-PL" sz="2000" dirty="0">
                <a:solidFill>
                  <a:srgbClr val="003366"/>
                </a:solidFill>
                <a:latin typeface="Arial" charset="0"/>
              </a:rPr>
              <a:t>27 poradni w 16 miastach</a:t>
            </a:r>
          </a:p>
        </p:txBody>
      </p:sp>
    </p:spTree>
    <p:extLst>
      <p:ext uri="{BB962C8B-B14F-4D97-AF65-F5344CB8AC3E}">
        <p14:creationId xmlns:p14="http://schemas.microsoft.com/office/powerpoint/2010/main" val="10112361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10"/>
          <p:cNvGrpSpPr>
            <a:grpSpLocks/>
          </p:cNvGrpSpPr>
          <p:nvPr/>
        </p:nvGrpSpPr>
        <p:grpSpPr bwMode="auto">
          <a:xfrm>
            <a:off x="745678" y="2684288"/>
            <a:ext cx="4495800" cy="4129088"/>
            <a:chOff x="470" y="1738"/>
            <a:chExt cx="2832" cy="2601"/>
          </a:xfrm>
        </p:grpSpPr>
        <p:graphicFrame>
          <p:nvGraphicFramePr>
            <p:cNvPr id="4" name="Object 518"/>
            <p:cNvGraphicFramePr>
              <a:graphicFrameLocks noChangeAspect="1"/>
            </p:cNvGraphicFramePr>
            <p:nvPr/>
          </p:nvGraphicFramePr>
          <p:xfrm>
            <a:off x="538" y="1738"/>
            <a:ext cx="2695" cy="2601"/>
          </p:xfrm>
          <a:graphic>
            <a:graphicData uri="http://schemas.openxmlformats.org/presentationml/2006/ole">
              <mc:AlternateContent xmlns:mc="http://schemas.openxmlformats.org/markup-compatibility/2006">
                <mc:Choice xmlns:v="urn:schemas-microsoft-com:vml" Requires="v">
                  <p:oleObj name="Obraz - mapa bitowa" r:id="rId2" imgW="4352381" imgH="4200000" progId="PBrush">
                    <p:embed/>
                  </p:oleObj>
                </mc:Choice>
                <mc:Fallback>
                  <p:oleObj name="Obraz - mapa bitowa" r:id="rId2" imgW="4352381" imgH="4200000" progId="PBrush">
                    <p:embed/>
                    <p:pic>
                      <p:nvPicPr>
                        <p:cNvPr id="4" name="Object 5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 y="1738"/>
                          <a:ext cx="2695" cy="2601"/>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5" name="Picture 519" descr="logo-małe"/>
            <p:cNvPicPr>
              <a:picLocks noChangeAspect="1" noChangeArrowheads="1"/>
            </p:cNvPicPr>
            <p:nvPr/>
          </p:nvPicPr>
          <p:blipFill>
            <a:blip r:embed="rId4" cstate="print"/>
            <a:srcRect/>
            <a:stretch>
              <a:fillRect/>
            </a:stretch>
          </p:blipFill>
          <p:spPr bwMode="auto">
            <a:xfrm>
              <a:off x="1168" y="2662"/>
              <a:ext cx="144" cy="216"/>
            </a:xfrm>
            <a:prstGeom prst="rect">
              <a:avLst/>
            </a:prstGeom>
            <a:noFill/>
            <a:ln w="9525">
              <a:noFill/>
              <a:miter lim="800000"/>
              <a:headEnd/>
              <a:tailEnd/>
            </a:ln>
          </p:spPr>
        </p:pic>
        <p:pic>
          <p:nvPicPr>
            <p:cNvPr id="6" name="Picture 520" descr="logo-małe"/>
            <p:cNvPicPr>
              <a:picLocks noChangeAspect="1" noChangeArrowheads="1"/>
            </p:cNvPicPr>
            <p:nvPr/>
          </p:nvPicPr>
          <p:blipFill>
            <a:blip r:embed="rId4" cstate="print"/>
            <a:srcRect/>
            <a:stretch>
              <a:fillRect/>
            </a:stretch>
          </p:blipFill>
          <p:spPr bwMode="auto">
            <a:xfrm>
              <a:off x="606" y="2341"/>
              <a:ext cx="145" cy="216"/>
            </a:xfrm>
            <a:prstGeom prst="rect">
              <a:avLst/>
            </a:prstGeom>
            <a:noFill/>
            <a:ln w="9525">
              <a:noFill/>
              <a:miter lim="800000"/>
              <a:headEnd/>
              <a:tailEnd/>
            </a:ln>
          </p:spPr>
        </p:pic>
        <p:pic>
          <p:nvPicPr>
            <p:cNvPr id="7" name="Picture 521" descr="logo-małe"/>
            <p:cNvPicPr>
              <a:picLocks noChangeAspect="1" noChangeArrowheads="1"/>
            </p:cNvPicPr>
            <p:nvPr/>
          </p:nvPicPr>
          <p:blipFill>
            <a:blip r:embed="rId4" cstate="print"/>
            <a:srcRect/>
            <a:stretch>
              <a:fillRect/>
            </a:stretch>
          </p:blipFill>
          <p:spPr bwMode="auto">
            <a:xfrm>
              <a:off x="1792" y="1935"/>
              <a:ext cx="145" cy="217"/>
            </a:xfrm>
            <a:prstGeom prst="rect">
              <a:avLst/>
            </a:prstGeom>
            <a:noFill/>
            <a:ln w="9525">
              <a:noFill/>
              <a:miter lim="800000"/>
              <a:headEnd/>
              <a:tailEnd/>
            </a:ln>
          </p:spPr>
        </p:pic>
        <p:pic>
          <p:nvPicPr>
            <p:cNvPr id="8" name="Picture 522" descr="logo-małe"/>
            <p:cNvPicPr>
              <a:picLocks noChangeAspect="1" noChangeArrowheads="1"/>
            </p:cNvPicPr>
            <p:nvPr/>
          </p:nvPicPr>
          <p:blipFill>
            <a:blip r:embed="rId4" cstate="print"/>
            <a:srcRect/>
            <a:stretch>
              <a:fillRect/>
            </a:stretch>
          </p:blipFill>
          <p:spPr bwMode="auto">
            <a:xfrm>
              <a:off x="1709" y="2478"/>
              <a:ext cx="145" cy="216"/>
            </a:xfrm>
            <a:prstGeom prst="rect">
              <a:avLst/>
            </a:prstGeom>
            <a:noFill/>
            <a:ln w="9525">
              <a:noFill/>
              <a:miter lim="800000"/>
              <a:headEnd/>
              <a:tailEnd/>
            </a:ln>
          </p:spPr>
        </p:pic>
        <p:pic>
          <p:nvPicPr>
            <p:cNvPr id="9" name="Picture 523" descr="logo-małe"/>
            <p:cNvPicPr>
              <a:picLocks noChangeAspect="1" noChangeArrowheads="1"/>
            </p:cNvPicPr>
            <p:nvPr/>
          </p:nvPicPr>
          <p:blipFill>
            <a:blip r:embed="rId4" cstate="print"/>
            <a:srcRect/>
            <a:stretch>
              <a:fillRect/>
            </a:stretch>
          </p:blipFill>
          <p:spPr bwMode="auto">
            <a:xfrm>
              <a:off x="2822" y="2354"/>
              <a:ext cx="144" cy="216"/>
            </a:xfrm>
            <a:prstGeom prst="rect">
              <a:avLst/>
            </a:prstGeom>
            <a:noFill/>
            <a:ln w="9525">
              <a:noFill/>
              <a:miter lim="800000"/>
              <a:headEnd/>
              <a:tailEnd/>
            </a:ln>
          </p:spPr>
        </p:pic>
        <p:pic>
          <p:nvPicPr>
            <p:cNvPr id="11" name="Picture 525" descr="logo-małe"/>
            <p:cNvPicPr>
              <a:picLocks noChangeAspect="1" noChangeArrowheads="1"/>
            </p:cNvPicPr>
            <p:nvPr/>
          </p:nvPicPr>
          <p:blipFill>
            <a:blip r:embed="rId4" cstate="print"/>
            <a:srcRect/>
            <a:stretch>
              <a:fillRect/>
            </a:stretch>
          </p:blipFill>
          <p:spPr bwMode="auto">
            <a:xfrm>
              <a:off x="2813" y="3258"/>
              <a:ext cx="144" cy="217"/>
            </a:xfrm>
            <a:prstGeom prst="rect">
              <a:avLst/>
            </a:prstGeom>
            <a:noFill/>
            <a:ln w="9525">
              <a:noFill/>
              <a:miter lim="800000"/>
              <a:headEnd/>
              <a:tailEnd/>
            </a:ln>
          </p:spPr>
        </p:pic>
        <p:pic>
          <p:nvPicPr>
            <p:cNvPr id="12" name="Picture 527" descr="logo-małe"/>
            <p:cNvPicPr>
              <a:picLocks noChangeAspect="1" noChangeArrowheads="1"/>
            </p:cNvPicPr>
            <p:nvPr/>
          </p:nvPicPr>
          <p:blipFill>
            <a:blip r:embed="rId4" cstate="print"/>
            <a:srcRect/>
            <a:stretch>
              <a:fillRect/>
            </a:stretch>
          </p:blipFill>
          <p:spPr bwMode="auto">
            <a:xfrm>
              <a:off x="2237" y="3731"/>
              <a:ext cx="144" cy="216"/>
            </a:xfrm>
            <a:prstGeom prst="rect">
              <a:avLst/>
            </a:prstGeom>
            <a:noFill/>
            <a:ln w="9525">
              <a:noFill/>
              <a:miter lim="800000"/>
              <a:headEnd/>
              <a:tailEnd/>
            </a:ln>
          </p:spPr>
        </p:pic>
        <p:pic>
          <p:nvPicPr>
            <p:cNvPr id="13" name="Picture 528" descr="logo-małe"/>
            <p:cNvPicPr>
              <a:picLocks noChangeAspect="1" noChangeArrowheads="1"/>
            </p:cNvPicPr>
            <p:nvPr/>
          </p:nvPicPr>
          <p:blipFill>
            <a:blip r:embed="rId4" cstate="print"/>
            <a:srcRect/>
            <a:stretch>
              <a:fillRect/>
            </a:stretch>
          </p:blipFill>
          <p:spPr bwMode="auto">
            <a:xfrm>
              <a:off x="1754" y="3626"/>
              <a:ext cx="144" cy="216"/>
            </a:xfrm>
            <a:prstGeom prst="rect">
              <a:avLst/>
            </a:prstGeom>
            <a:noFill/>
            <a:ln w="9525">
              <a:noFill/>
              <a:miter lim="800000"/>
              <a:headEnd/>
              <a:tailEnd/>
            </a:ln>
          </p:spPr>
        </p:pic>
        <p:pic>
          <p:nvPicPr>
            <p:cNvPr id="14" name="Picture 529" descr="logo-małe"/>
            <p:cNvPicPr>
              <a:picLocks noChangeAspect="1" noChangeArrowheads="1"/>
            </p:cNvPicPr>
            <p:nvPr/>
          </p:nvPicPr>
          <p:blipFill>
            <a:blip r:embed="rId4" cstate="print"/>
            <a:srcRect/>
            <a:stretch>
              <a:fillRect/>
            </a:stretch>
          </p:blipFill>
          <p:spPr bwMode="auto">
            <a:xfrm>
              <a:off x="1489" y="3424"/>
              <a:ext cx="144" cy="216"/>
            </a:xfrm>
            <a:prstGeom prst="rect">
              <a:avLst/>
            </a:prstGeom>
            <a:noFill/>
            <a:ln w="9525">
              <a:noFill/>
              <a:miter lim="800000"/>
              <a:headEnd/>
              <a:tailEnd/>
            </a:ln>
          </p:spPr>
        </p:pic>
        <p:pic>
          <p:nvPicPr>
            <p:cNvPr id="15" name="Picture 530" descr="logo-małe"/>
            <p:cNvPicPr>
              <a:picLocks noChangeAspect="1" noChangeArrowheads="1"/>
            </p:cNvPicPr>
            <p:nvPr/>
          </p:nvPicPr>
          <p:blipFill>
            <a:blip r:embed="rId4" cstate="print"/>
            <a:srcRect/>
            <a:stretch>
              <a:fillRect/>
            </a:stretch>
          </p:blipFill>
          <p:spPr bwMode="auto">
            <a:xfrm>
              <a:off x="1886" y="3075"/>
              <a:ext cx="144" cy="216"/>
            </a:xfrm>
            <a:prstGeom prst="rect">
              <a:avLst/>
            </a:prstGeom>
            <a:noFill/>
            <a:ln w="9525">
              <a:noFill/>
              <a:miter lim="800000"/>
              <a:headEnd/>
              <a:tailEnd/>
            </a:ln>
          </p:spPr>
        </p:pic>
        <p:pic>
          <p:nvPicPr>
            <p:cNvPr id="16" name="Picture 531" descr="logo-małe"/>
            <p:cNvPicPr>
              <a:picLocks noChangeAspect="1" noChangeArrowheads="1"/>
            </p:cNvPicPr>
            <p:nvPr/>
          </p:nvPicPr>
          <p:blipFill>
            <a:blip r:embed="rId4" cstate="print"/>
            <a:srcRect/>
            <a:stretch>
              <a:fillRect/>
            </a:stretch>
          </p:blipFill>
          <p:spPr bwMode="auto">
            <a:xfrm>
              <a:off x="1092" y="3256"/>
              <a:ext cx="144" cy="216"/>
            </a:xfrm>
            <a:prstGeom prst="rect">
              <a:avLst/>
            </a:prstGeom>
            <a:noFill/>
            <a:ln w="9525">
              <a:noFill/>
              <a:miter lim="800000"/>
              <a:headEnd/>
              <a:tailEnd/>
            </a:ln>
          </p:spPr>
        </p:pic>
        <p:pic>
          <p:nvPicPr>
            <p:cNvPr id="17" name="Picture 532" descr="logo-małe"/>
            <p:cNvPicPr>
              <a:picLocks noChangeAspect="1" noChangeArrowheads="1"/>
            </p:cNvPicPr>
            <p:nvPr/>
          </p:nvPicPr>
          <p:blipFill>
            <a:blip r:embed="rId4" cstate="print"/>
            <a:srcRect/>
            <a:stretch>
              <a:fillRect/>
            </a:stretch>
          </p:blipFill>
          <p:spPr bwMode="auto">
            <a:xfrm>
              <a:off x="2989" y="3258"/>
              <a:ext cx="145" cy="217"/>
            </a:xfrm>
            <a:prstGeom prst="rect">
              <a:avLst/>
            </a:prstGeom>
            <a:noFill/>
            <a:ln w="9525">
              <a:noFill/>
              <a:miter lim="800000"/>
              <a:headEnd/>
              <a:tailEnd/>
            </a:ln>
          </p:spPr>
        </p:pic>
        <p:pic>
          <p:nvPicPr>
            <p:cNvPr id="18" name="Picture 533" descr="logo-małe"/>
            <p:cNvPicPr>
              <a:picLocks noChangeAspect="1" noChangeArrowheads="1"/>
            </p:cNvPicPr>
            <p:nvPr/>
          </p:nvPicPr>
          <p:blipFill>
            <a:blip r:embed="rId4" cstate="print"/>
            <a:srcRect/>
            <a:stretch>
              <a:fillRect/>
            </a:stretch>
          </p:blipFill>
          <p:spPr bwMode="auto">
            <a:xfrm>
              <a:off x="695" y="2800"/>
              <a:ext cx="144" cy="216"/>
            </a:xfrm>
            <a:prstGeom prst="rect">
              <a:avLst/>
            </a:prstGeom>
            <a:noFill/>
            <a:ln w="9525">
              <a:noFill/>
              <a:miter lim="800000"/>
              <a:headEnd/>
              <a:tailEnd/>
            </a:ln>
          </p:spPr>
        </p:pic>
        <p:sp>
          <p:nvSpPr>
            <p:cNvPr id="19" name="Text Box 534"/>
            <p:cNvSpPr txBox="1">
              <a:spLocks noChangeArrowheads="1"/>
            </p:cNvSpPr>
            <p:nvPr/>
          </p:nvSpPr>
          <p:spPr bwMode="auto">
            <a:xfrm>
              <a:off x="2582" y="2536"/>
              <a:ext cx="672" cy="173"/>
            </a:xfrm>
            <a:prstGeom prst="rect">
              <a:avLst/>
            </a:prstGeom>
            <a:noFill/>
            <a:ln w="9525">
              <a:noFill/>
              <a:miter lim="800000"/>
              <a:headEnd/>
              <a:tailEnd/>
            </a:ln>
          </p:spPr>
          <p:txBody>
            <a:bodyPr>
              <a:spAutoFit/>
            </a:bodyPr>
            <a:lstStyle/>
            <a:p>
              <a:pPr algn="ctr" defTabSz="912813">
                <a:spcBef>
                  <a:spcPct val="50000"/>
                </a:spcBef>
              </a:pPr>
              <a:r>
                <a:rPr lang="pl-PL" sz="1200" b="1" dirty="0">
                  <a:solidFill>
                    <a:schemeClr val="bg1"/>
                  </a:solidFill>
                  <a:latin typeface="Arial" charset="0"/>
                </a:rPr>
                <a:t>Białystok</a:t>
              </a:r>
            </a:p>
          </p:txBody>
        </p:sp>
        <p:sp>
          <p:nvSpPr>
            <p:cNvPr id="20" name="Text Box 535"/>
            <p:cNvSpPr txBox="1">
              <a:spLocks noChangeArrowheads="1"/>
            </p:cNvSpPr>
            <p:nvPr/>
          </p:nvSpPr>
          <p:spPr bwMode="auto">
            <a:xfrm>
              <a:off x="2150" y="2939"/>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Warszawa</a:t>
              </a:r>
            </a:p>
          </p:txBody>
        </p:sp>
        <p:sp>
          <p:nvSpPr>
            <p:cNvPr id="21" name="Text Box 536"/>
            <p:cNvSpPr txBox="1">
              <a:spLocks noChangeArrowheads="1"/>
            </p:cNvSpPr>
            <p:nvPr/>
          </p:nvSpPr>
          <p:spPr bwMode="auto">
            <a:xfrm>
              <a:off x="2630" y="3448"/>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Lublin</a:t>
              </a:r>
            </a:p>
          </p:txBody>
        </p:sp>
        <p:sp>
          <p:nvSpPr>
            <p:cNvPr id="22" name="Text Box 537"/>
            <p:cNvSpPr txBox="1">
              <a:spLocks noChangeArrowheads="1"/>
            </p:cNvSpPr>
            <p:nvPr/>
          </p:nvSpPr>
          <p:spPr bwMode="auto">
            <a:xfrm>
              <a:off x="2279" y="3966"/>
              <a:ext cx="672" cy="173"/>
            </a:xfrm>
            <a:prstGeom prst="rect">
              <a:avLst/>
            </a:prstGeom>
            <a:noFill/>
            <a:ln w="9525">
              <a:noFill/>
              <a:miter lim="800000"/>
              <a:headEnd/>
              <a:tailEnd/>
            </a:ln>
          </p:spPr>
          <p:txBody>
            <a:bodyPr>
              <a:spAutoFit/>
            </a:bodyPr>
            <a:lstStyle/>
            <a:p>
              <a:pPr algn="ctr" defTabSz="912813">
                <a:spcBef>
                  <a:spcPct val="50000"/>
                </a:spcBef>
              </a:pPr>
              <a:r>
                <a:rPr lang="pl-PL" sz="1200" b="1" dirty="0">
                  <a:solidFill>
                    <a:schemeClr val="bg1"/>
                  </a:solidFill>
                  <a:latin typeface="Arial" charset="0"/>
                </a:rPr>
                <a:t>Rzeszów</a:t>
              </a:r>
            </a:p>
          </p:txBody>
        </p:sp>
        <p:sp>
          <p:nvSpPr>
            <p:cNvPr id="23" name="Text Box 538"/>
            <p:cNvSpPr txBox="1">
              <a:spLocks noChangeArrowheads="1"/>
            </p:cNvSpPr>
            <p:nvPr/>
          </p:nvSpPr>
          <p:spPr bwMode="auto">
            <a:xfrm>
              <a:off x="1862" y="3947"/>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Kraków</a:t>
              </a:r>
            </a:p>
          </p:txBody>
        </p:sp>
        <p:sp>
          <p:nvSpPr>
            <p:cNvPr id="24" name="Text Box 539"/>
            <p:cNvSpPr txBox="1">
              <a:spLocks noChangeArrowheads="1"/>
            </p:cNvSpPr>
            <p:nvPr/>
          </p:nvSpPr>
          <p:spPr bwMode="auto">
            <a:xfrm>
              <a:off x="1526" y="3784"/>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Katowice</a:t>
              </a:r>
            </a:p>
          </p:txBody>
        </p:sp>
        <p:sp>
          <p:nvSpPr>
            <p:cNvPr id="25" name="Text Box 540"/>
            <p:cNvSpPr txBox="1">
              <a:spLocks noChangeArrowheads="1"/>
            </p:cNvSpPr>
            <p:nvPr/>
          </p:nvSpPr>
          <p:spPr bwMode="auto">
            <a:xfrm>
              <a:off x="1190" y="3592"/>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Opole</a:t>
              </a:r>
            </a:p>
          </p:txBody>
        </p:sp>
        <p:sp>
          <p:nvSpPr>
            <p:cNvPr id="26" name="Text Box 541"/>
            <p:cNvSpPr txBox="1">
              <a:spLocks noChangeArrowheads="1"/>
            </p:cNvSpPr>
            <p:nvPr/>
          </p:nvSpPr>
          <p:spPr bwMode="auto">
            <a:xfrm>
              <a:off x="854" y="3419"/>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Wrocław</a:t>
              </a:r>
            </a:p>
          </p:txBody>
        </p:sp>
        <p:sp>
          <p:nvSpPr>
            <p:cNvPr id="27" name="Text Box 542"/>
            <p:cNvSpPr txBox="1">
              <a:spLocks noChangeArrowheads="1"/>
            </p:cNvSpPr>
            <p:nvPr/>
          </p:nvSpPr>
          <p:spPr bwMode="auto">
            <a:xfrm>
              <a:off x="1622" y="3256"/>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Łódź</a:t>
              </a:r>
            </a:p>
          </p:txBody>
        </p:sp>
        <p:sp>
          <p:nvSpPr>
            <p:cNvPr id="28" name="Text Box 543"/>
            <p:cNvSpPr txBox="1">
              <a:spLocks noChangeArrowheads="1"/>
            </p:cNvSpPr>
            <p:nvPr/>
          </p:nvSpPr>
          <p:spPr bwMode="auto">
            <a:xfrm>
              <a:off x="902" y="2824"/>
              <a:ext cx="672" cy="173"/>
            </a:xfrm>
            <a:prstGeom prst="rect">
              <a:avLst/>
            </a:prstGeom>
            <a:noFill/>
            <a:ln w="9525">
              <a:noFill/>
              <a:miter lim="800000"/>
              <a:headEnd/>
              <a:tailEnd/>
            </a:ln>
          </p:spPr>
          <p:txBody>
            <a:bodyPr>
              <a:spAutoFit/>
            </a:bodyPr>
            <a:lstStyle/>
            <a:p>
              <a:pPr algn="ctr" defTabSz="912813">
                <a:spcBef>
                  <a:spcPct val="50000"/>
                </a:spcBef>
              </a:pPr>
              <a:r>
                <a:rPr lang="pl-PL" sz="1200" b="1" dirty="0">
                  <a:solidFill>
                    <a:schemeClr val="bg1"/>
                  </a:solidFill>
                  <a:latin typeface="Arial" charset="0"/>
                </a:rPr>
                <a:t>Poznań</a:t>
              </a:r>
            </a:p>
          </p:txBody>
        </p:sp>
        <p:sp>
          <p:nvSpPr>
            <p:cNvPr id="29" name="Text Box 544"/>
            <p:cNvSpPr txBox="1">
              <a:spLocks noChangeArrowheads="1"/>
            </p:cNvSpPr>
            <p:nvPr/>
          </p:nvSpPr>
          <p:spPr bwMode="auto">
            <a:xfrm>
              <a:off x="1430" y="2651"/>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Toruń</a:t>
              </a:r>
            </a:p>
          </p:txBody>
        </p:sp>
        <p:sp>
          <p:nvSpPr>
            <p:cNvPr id="30" name="Text Box 545"/>
            <p:cNvSpPr txBox="1">
              <a:spLocks noChangeArrowheads="1"/>
            </p:cNvSpPr>
            <p:nvPr/>
          </p:nvSpPr>
          <p:spPr bwMode="auto">
            <a:xfrm>
              <a:off x="1430" y="2104"/>
              <a:ext cx="672" cy="173"/>
            </a:xfrm>
            <a:prstGeom prst="rect">
              <a:avLst/>
            </a:prstGeom>
            <a:noFill/>
            <a:ln w="9525">
              <a:noFill/>
              <a:miter lim="800000"/>
              <a:headEnd/>
              <a:tailEnd/>
            </a:ln>
          </p:spPr>
          <p:txBody>
            <a:bodyPr>
              <a:spAutoFit/>
            </a:bodyPr>
            <a:lstStyle/>
            <a:p>
              <a:pPr algn="ctr" defTabSz="912813">
                <a:spcBef>
                  <a:spcPct val="50000"/>
                </a:spcBef>
              </a:pPr>
              <a:r>
                <a:rPr lang="pl-PL" sz="1200" b="1" dirty="0">
                  <a:solidFill>
                    <a:schemeClr val="bg1"/>
                  </a:solidFill>
                  <a:latin typeface="Arial" charset="0"/>
                </a:rPr>
                <a:t>Gdańsk</a:t>
              </a:r>
            </a:p>
          </p:txBody>
        </p:sp>
        <p:sp>
          <p:nvSpPr>
            <p:cNvPr id="31" name="Text Box 546"/>
            <p:cNvSpPr txBox="1">
              <a:spLocks noChangeArrowheads="1"/>
            </p:cNvSpPr>
            <p:nvPr/>
          </p:nvSpPr>
          <p:spPr bwMode="auto">
            <a:xfrm>
              <a:off x="470" y="2507"/>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Szczecin</a:t>
              </a:r>
            </a:p>
          </p:txBody>
        </p:sp>
        <p:sp>
          <p:nvSpPr>
            <p:cNvPr id="32" name="Text Box 547"/>
            <p:cNvSpPr txBox="1">
              <a:spLocks noChangeArrowheads="1"/>
            </p:cNvSpPr>
            <p:nvPr/>
          </p:nvSpPr>
          <p:spPr bwMode="auto">
            <a:xfrm>
              <a:off x="566" y="2987"/>
              <a:ext cx="672" cy="173"/>
            </a:xfrm>
            <a:prstGeom prst="rect">
              <a:avLst/>
            </a:prstGeom>
            <a:noFill/>
            <a:ln w="9525">
              <a:noFill/>
              <a:miter lim="800000"/>
              <a:headEnd/>
              <a:tailEnd/>
            </a:ln>
          </p:spPr>
          <p:txBody>
            <a:bodyPr>
              <a:spAutoFit/>
            </a:bodyPr>
            <a:lstStyle/>
            <a:p>
              <a:pPr algn="ctr" defTabSz="912813">
                <a:spcBef>
                  <a:spcPct val="50000"/>
                </a:spcBef>
              </a:pPr>
              <a:r>
                <a:rPr lang="pl-PL" sz="1200" b="1" dirty="0">
                  <a:solidFill>
                    <a:schemeClr val="bg1"/>
                  </a:solidFill>
                  <a:latin typeface="Arial" charset="0"/>
                </a:rPr>
                <a:t>Słubice</a:t>
              </a:r>
            </a:p>
          </p:txBody>
        </p:sp>
        <p:pic>
          <p:nvPicPr>
            <p:cNvPr id="33" name="Picture 548" descr="logo-małe"/>
            <p:cNvPicPr>
              <a:picLocks noChangeAspect="1" noChangeArrowheads="1"/>
            </p:cNvPicPr>
            <p:nvPr/>
          </p:nvPicPr>
          <p:blipFill>
            <a:blip r:embed="rId4" cstate="print"/>
            <a:srcRect/>
            <a:stretch>
              <a:fillRect/>
            </a:stretch>
          </p:blipFill>
          <p:spPr bwMode="auto">
            <a:xfrm>
              <a:off x="2359" y="2069"/>
              <a:ext cx="144" cy="216"/>
            </a:xfrm>
            <a:prstGeom prst="rect">
              <a:avLst/>
            </a:prstGeom>
            <a:noFill/>
            <a:ln w="9525">
              <a:noFill/>
              <a:miter lim="800000"/>
              <a:headEnd/>
              <a:tailEnd/>
            </a:ln>
          </p:spPr>
        </p:pic>
        <p:sp>
          <p:nvSpPr>
            <p:cNvPr id="34" name="Text Box 550"/>
            <p:cNvSpPr txBox="1">
              <a:spLocks noChangeArrowheads="1"/>
            </p:cNvSpPr>
            <p:nvPr/>
          </p:nvSpPr>
          <p:spPr bwMode="auto">
            <a:xfrm>
              <a:off x="2110" y="2299"/>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Olsztyn</a:t>
              </a:r>
            </a:p>
          </p:txBody>
        </p:sp>
        <p:pic>
          <p:nvPicPr>
            <p:cNvPr id="35" name="Picture 551" descr="logo-małe"/>
            <p:cNvPicPr>
              <a:picLocks noChangeAspect="1" noChangeArrowheads="1"/>
            </p:cNvPicPr>
            <p:nvPr/>
          </p:nvPicPr>
          <p:blipFill>
            <a:blip r:embed="rId4" cstate="print"/>
            <a:srcRect/>
            <a:stretch>
              <a:fillRect/>
            </a:stretch>
          </p:blipFill>
          <p:spPr bwMode="auto">
            <a:xfrm>
              <a:off x="1602" y="1935"/>
              <a:ext cx="144" cy="216"/>
            </a:xfrm>
            <a:prstGeom prst="rect">
              <a:avLst/>
            </a:prstGeom>
            <a:noFill/>
            <a:ln w="9525">
              <a:noFill/>
              <a:miter lim="800000"/>
              <a:headEnd/>
              <a:tailEnd/>
            </a:ln>
          </p:spPr>
        </p:pic>
        <p:pic>
          <p:nvPicPr>
            <p:cNvPr id="36" name="Picture 552" descr="logo-małe"/>
            <p:cNvPicPr>
              <a:picLocks noChangeAspect="1" noChangeArrowheads="1"/>
            </p:cNvPicPr>
            <p:nvPr/>
          </p:nvPicPr>
          <p:blipFill>
            <a:blip r:embed="rId4" cstate="print"/>
            <a:srcRect/>
            <a:stretch>
              <a:fillRect/>
            </a:stretch>
          </p:blipFill>
          <p:spPr bwMode="auto">
            <a:xfrm>
              <a:off x="2600" y="3103"/>
              <a:ext cx="144" cy="216"/>
            </a:xfrm>
            <a:prstGeom prst="rect">
              <a:avLst/>
            </a:prstGeom>
            <a:noFill/>
            <a:ln w="9525">
              <a:noFill/>
              <a:miter lim="800000"/>
              <a:headEnd/>
              <a:tailEnd/>
            </a:ln>
          </p:spPr>
        </p:pic>
        <p:pic>
          <p:nvPicPr>
            <p:cNvPr id="37" name="Picture 553" descr="logo-małe"/>
            <p:cNvPicPr>
              <a:picLocks noChangeAspect="1" noChangeArrowheads="1"/>
            </p:cNvPicPr>
            <p:nvPr/>
          </p:nvPicPr>
          <p:blipFill>
            <a:blip r:embed="rId4" cstate="print"/>
            <a:srcRect/>
            <a:stretch>
              <a:fillRect/>
            </a:stretch>
          </p:blipFill>
          <p:spPr bwMode="auto">
            <a:xfrm>
              <a:off x="2427" y="3103"/>
              <a:ext cx="144" cy="216"/>
            </a:xfrm>
            <a:prstGeom prst="rect">
              <a:avLst/>
            </a:prstGeom>
            <a:noFill/>
            <a:ln w="9525">
              <a:noFill/>
              <a:miter lim="800000"/>
              <a:headEnd/>
              <a:tailEnd/>
            </a:ln>
          </p:spPr>
        </p:pic>
        <p:pic>
          <p:nvPicPr>
            <p:cNvPr id="38" name="Picture 554" descr="logo-małe"/>
            <p:cNvPicPr>
              <a:picLocks noChangeAspect="1" noChangeArrowheads="1"/>
            </p:cNvPicPr>
            <p:nvPr/>
          </p:nvPicPr>
          <p:blipFill>
            <a:blip r:embed="rId4" cstate="print"/>
            <a:srcRect/>
            <a:stretch>
              <a:fillRect/>
            </a:stretch>
          </p:blipFill>
          <p:spPr bwMode="auto">
            <a:xfrm>
              <a:off x="2245" y="3103"/>
              <a:ext cx="144" cy="216"/>
            </a:xfrm>
            <a:prstGeom prst="rect">
              <a:avLst/>
            </a:prstGeom>
            <a:noFill/>
            <a:ln w="9525">
              <a:noFill/>
              <a:miter lim="800000"/>
              <a:headEnd/>
              <a:tailEnd/>
            </a:ln>
          </p:spPr>
        </p:pic>
        <p:pic>
          <p:nvPicPr>
            <p:cNvPr id="39" name="Picture 555" descr="logo-małe"/>
            <p:cNvPicPr>
              <a:picLocks noChangeAspect="1" noChangeArrowheads="1"/>
            </p:cNvPicPr>
            <p:nvPr/>
          </p:nvPicPr>
          <p:blipFill>
            <a:blip r:embed="rId4" cstate="print"/>
            <a:srcRect/>
            <a:stretch>
              <a:fillRect/>
            </a:stretch>
          </p:blipFill>
          <p:spPr bwMode="auto">
            <a:xfrm>
              <a:off x="2154" y="2762"/>
              <a:ext cx="144" cy="216"/>
            </a:xfrm>
            <a:prstGeom prst="rect">
              <a:avLst/>
            </a:prstGeom>
            <a:noFill/>
            <a:ln w="9525">
              <a:noFill/>
              <a:miter lim="800000"/>
              <a:headEnd/>
              <a:tailEnd/>
            </a:ln>
          </p:spPr>
        </p:pic>
        <p:pic>
          <p:nvPicPr>
            <p:cNvPr id="40" name="Picture 556" descr="logo-małe"/>
            <p:cNvPicPr>
              <a:picLocks noChangeAspect="1" noChangeArrowheads="1"/>
            </p:cNvPicPr>
            <p:nvPr/>
          </p:nvPicPr>
          <p:blipFill>
            <a:blip r:embed="rId4" cstate="print"/>
            <a:srcRect/>
            <a:stretch>
              <a:fillRect/>
            </a:stretch>
          </p:blipFill>
          <p:spPr bwMode="auto">
            <a:xfrm>
              <a:off x="2328" y="2762"/>
              <a:ext cx="144" cy="216"/>
            </a:xfrm>
            <a:prstGeom prst="rect">
              <a:avLst/>
            </a:prstGeom>
            <a:noFill/>
            <a:ln w="9525">
              <a:noFill/>
              <a:miter lim="800000"/>
              <a:headEnd/>
              <a:tailEnd/>
            </a:ln>
          </p:spPr>
        </p:pic>
        <p:pic>
          <p:nvPicPr>
            <p:cNvPr id="41" name="Picture 557" descr="logo-małe"/>
            <p:cNvPicPr>
              <a:picLocks noChangeAspect="1" noChangeArrowheads="1"/>
            </p:cNvPicPr>
            <p:nvPr/>
          </p:nvPicPr>
          <p:blipFill>
            <a:blip r:embed="rId4" cstate="print"/>
            <a:srcRect/>
            <a:stretch>
              <a:fillRect/>
            </a:stretch>
          </p:blipFill>
          <p:spPr bwMode="auto">
            <a:xfrm>
              <a:off x="2509" y="2762"/>
              <a:ext cx="144" cy="216"/>
            </a:xfrm>
            <a:prstGeom prst="rect">
              <a:avLst/>
            </a:prstGeom>
            <a:noFill/>
            <a:ln w="9525">
              <a:noFill/>
              <a:miter lim="800000"/>
              <a:headEnd/>
              <a:tailEnd/>
            </a:ln>
          </p:spPr>
        </p:pic>
        <p:pic>
          <p:nvPicPr>
            <p:cNvPr id="42" name="Picture 558" descr="logo-małe"/>
            <p:cNvPicPr>
              <a:picLocks noChangeAspect="1" noChangeArrowheads="1"/>
            </p:cNvPicPr>
            <p:nvPr/>
          </p:nvPicPr>
          <p:blipFill>
            <a:blip r:embed="rId4" cstate="print"/>
            <a:srcRect/>
            <a:stretch>
              <a:fillRect/>
            </a:stretch>
          </p:blipFill>
          <p:spPr bwMode="auto">
            <a:xfrm>
              <a:off x="2691" y="2762"/>
              <a:ext cx="144" cy="216"/>
            </a:xfrm>
            <a:prstGeom prst="rect">
              <a:avLst/>
            </a:prstGeom>
            <a:noFill/>
            <a:ln w="9525">
              <a:noFill/>
              <a:miter lim="800000"/>
              <a:headEnd/>
              <a:tailEnd/>
            </a:ln>
          </p:spPr>
        </p:pic>
        <p:pic>
          <p:nvPicPr>
            <p:cNvPr id="44" name="Picture 526" descr="logo-małe"/>
            <p:cNvPicPr>
              <a:picLocks noChangeAspect="1" noChangeArrowheads="1"/>
            </p:cNvPicPr>
            <p:nvPr/>
          </p:nvPicPr>
          <p:blipFill>
            <a:blip r:embed="rId4" cstate="print"/>
            <a:srcRect/>
            <a:stretch>
              <a:fillRect/>
            </a:stretch>
          </p:blipFill>
          <p:spPr bwMode="auto">
            <a:xfrm>
              <a:off x="2618" y="3797"/>
              <a:ext cx="144" cy="216"/>
            </a:xfrm>
            <a:prstGeom prst="rect">
              <a:avLst/>
            </a:prstGeom>
            <a:noFill/>
            <a:ln w="9525">
              <a:noFill/>
              <a:miter lim="800000"/>
              <a:headEnd/>
              <a:tailEnd/>
            </a:ln>
          </p:spPr>
        </p:pic>
        <p:pic>
          <p:nvPicPr>
            <p:cNvPr id="45" name="Picture 526" descr="logo-małe"/>
            <p:cNvPicPr>
              <a:picLocks noChangeAspect="1" noChangeArrowheads="1"/>
            </p:cNvPicPr>
            <p:nvPr/>
          </p:nvPicPr>
          <p:blipFill>
            <a:blip r:embed="rId4" cstate="print"/>
            <a:srcRect/>
            <a:stretch>
              <a:fillRect/>
            </a:stretch>
          </p:blipFill>
          <p:spPr bwMode="auto">
            <a:xfrm>
              <a:off x="2467" y="3789"/>
              <a:ext cx="144" cy="216"/>
            </a:xfrm>
            <a:prstGeom prst="rect">
              <a:avLst/>
            </a:prstGeom>
            <a:noFill/>
            <a:ln w="9525">
              <a:noFill/>
              <a:miter lim="800000"/>
              <a:headEnd/>
              <a:tailEnd/>
            </a:ln>
          </p:spPr>
        </p:pic>
        <p:pic>
          <p:nvPicPr>
            <p:cNvPr id="46" name="Picture 527" descr="logo-małe"/>
            <p:cNvPicPr>
              <a:picLocks noChangeAspect="1" noChangeArrowheads="1"/>
            </p:cNvPicPr>
            <p:nvPr/>
          </p:nvPicPr>
          <p:blipFill>
            <a:blip r:embed="rId4" cstate="print"/>
            <a:srcRect/>
            <a:stretch>
              <a:fillRect/>
            </a:stretch>
          </p:blipFill>
          <p:spPr bwMode="auto">
            <a:xfrm>
              <a:off x="2059" y="3731"/>
              <a:ext cx="144" cy="216"/>
            </a:xfrm>
            <a:prstGeom prst="rect">
              <a:avLst/>
            </a:prstGeom>
            <a:noFill/>
            <a:ln w="9525">
              <a:noFill/>
              <a:miter lim="800000"/>
              <a:headEnd/>
              <a:tailEnd/>
            </a:ln>
          </p:spPr>
        </p:pic>
      </p:grpSp>
      <p:sp>
        <p:nvSpPr>
          <p:cNvPr id="47" name="Rectangle 560"/>
          <p:cNvSpPr txBox="1">
            <a:spLocks noChangeArrowheads="1"/>
          </p:cNvSpPr>
          <p:nvPr/>
        </p:nvSpPr>
        <p:spPr bwMode="auto">
          <a:xfrm>
            <a:off x="914400" y="762000"/>
            <a:ext cx="80010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lnSpc>
                <a:spcPct val="90000"/>
              </a:lnSpc>
              <a:spcBef>
                <a:spcPct val="0"/>
              </a:spcBef>
              <a:spcAft>
                <a:spcPct val="0"/>
              </a:spcAft>
              <a:defRPr sz="3600" b="1">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Arial" charset="0"/>
              </a:defRPr>
            </a:lvl2pPr>
            <a:lvl3pPr algn="l" rtl="0" eaLnBrk="0" fontAlgn="base" hangingPunct="0">
              <a:lnSpc>
                <a:spcPct val="90000"/>
              </a:lnSpc>
              <a:spcBef>
                <a:spcPct val="0"/>
              </a:spcBef>
              <a:spcAft>
                <a:spcPct val="0"/>
              </a:spcAft>
              <a:defRPr sz="3600" b="1">
                <a:solidFill>
                  <a:schemeClr val="tx2"/>
                </a:solidFill>
                <a:latin typeface="Arial" charset="0"/>
              </a:defRPr>
            </a:lvl3pPr>
            <a:lvl4pPr algn="l" rtl="0" eaLnBrk="0" fontAlgn="base" hangingPunct="0">
              <a:lnSpc>
                <a:spcPct val="90000"/>
              </a:lnSpc>
              <a:spcBef>
                <a:spcPct val="0"/>
              </a:spcBef>
              <a:spcAft>
                <a:spcPct val="0"/>
              </a:spcAft>
              <a:defRPr sz="3600" b="1">
                <a:solidFill>
                  <a:schemeClr val="tx2"/>
                </a:solidFill>
                <a:latin typeface="Arial" charset="0"/>
              </a:defRPr>
            </a:lvl4pPr>
            <a:lvl5pPr algn="l" rtl="0" eaLnBrk="0" fontAlgn="base" hangingPunct="0">
              <a:lnSpc>
                <a:spcPct val="90000"/>
              </a:lnSpc>
              <a:spcBef>
                <a:spcPct val="0"/>
              </a:spcBef>
              <a:spcAft>
                <a:spcPct val="0"/>
              </a:spcAft>
              <a:defRPr sz="3600" b="1">
                <a:solidFill>
                  <a:schemeClr val="tx2"/>
                </a:solidFill>
                <a:latin typeface="Arial" charset="0"/>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a:lstStyle>
          <a:p>
            <a:pPr defTabSz="912813" eaLnBrk="1" hangingPunct="1"/>
            <a:r>
              <a:rPr lang="pl-PL" kern="0" dirty="0"/>
              <a:t>Poradnie w Polsce 2003-2024</a:t>
            </a:r>
          </a:p>
        </p:txBody>
      </p:sp>
      <p:sp>
        <p:nvSpPr>
          <p:cNvPr id="48" name="Text Box 545"/>
          <p:cNvSpPr txBox="1">
            <a:spLocks noChangeArrowheads="1"/>
          </p:cNvSpPr>
          <p:nvPr/>
        </p:nvSpPr>
        <p:spPr bwMode="auto">
          <a:xfrm>
            <a:off x="1691680" y="3154362"/>
            <a:ext cx="1066800" cy="274638"/>
          </a:xfrm>
          <a:prstGeom prst="rect">
            <a:avLst/>
          </a:prstGeom>
          <a:noFill/>
          <a:ln w="9525">
            <a:noFill/>
            <a:miter lim="800000"/>
            <a:headEnd/>
            <a:tailEnd/>
          </a:ln>
        </p:spPr>
        <p:txBody>
          <a:bodyPr>
            <a:spAutoFit/>
          </a:bodyPr>
          <a:lstStyle/>
          <a:p>
            <a:pPr algn="ctr" defTabSz="912813">
              <a:spcBef>
                <a:spcPct val="50000"/>
              </a:spcBef>
            </a:pPr>
            <a:r>
              <a:rPr lang="pl-PL" sz="1200" b="1" dirty="0">
                <a:solidFill>
                  <a:schemeClr val="bg1"/>
                </a:solidFill>
                <a:latin typeface="Arial" charset="0"/>
              </a:rPr>
              <a:t>Gdynia</a:t>
            </a:r>
          </a:p>
        </p:txBody>
      </p:sp>
      <p:pic>
        <p:nvPicPr>
          <p:cNvPr id="49" name="Picture 551" descr="logo-małe"/>
          <p:cNvPicPr>
            <a:picLocks noChangeAspect="1" noChangeArrowheads="1"/>
          </p:cNvPicPr>
          <p:nvPr/>
        </p:nvPicPr>
        <p:blipFill>
          <a:blip r:embed="rId4" cstate="print"/>
          <a:srcRect/>
          <a:stretch>
            <a:fillRect/>
          </a:stretch>
        </p:blipFill>
        <p:spPr bwMode="auto">
          <a:xfrm>
            <a:off x="2183160" y="2886075"/>
            <a:ext cx="228600" cy="342900"/>
          </a:xfrm>
          <a:prstGeom prst="rect">
            <a:avLst/>
          </a:prstGeom>
          <a:noFill/>
          <a:ln w="9525">
            <a:noFill/>
            <a:miter lim="800000"/>
            <a:headEnd/>
            <a:tailEnd/>
          </a:ln>
        </p:spPr>
      </p:pic>
      <p:pic>
        <p:nvPicPr>
          <p:cNvPr id="54" name="Picture 554" descr="logo-małe"/>
          <p:cNvPicPr>
            <a:picLocks noChangeAspect="1" noChangeArrowheads="1"/>
          </p:cNvPicPr>
          <p:nvPr/>
        </p:nvPicPr>
        <p:blipFill>
          <a:blip r:embed="rId4" cstate="print"/>
          <a:srcRect/>
          <a:stretch>
            <a:fillRect/>
          </a:stretch>
        </p:blipFill>
        <p:spPr bwMode="auto">
          <a:xfrm>
            <a:off x="3131840" y="4310236"/>
            <a:ext cx="228600" cy="342900"/>
          </a:xfrm>
          <a:prstGeom prst="rect">
            <a:avLst/>
          </a:prstGeom>
          <a:noFill/>
          <a:ln w="9525">
            <a:noFill/>
            <a:miter lim="800000"/>
            <a:headEnd/>
            <a:tailEnd/>
          </a:ln>
        </p:spPr>
      </p:pic>
      <p:sp useBgFill="1">
        <p:nvSpPr>
          <p:cNvPr id="10" name="Text Box 517">
            <a:extLst>
              <a:ext uri="{FF2B5EF4-FFF2-40B4-BE49-F238E27FC236}">
                <a16:creationId xmlns:a16="http://schemas.microsoft.com/office/drawing/2014/main" id="{5C5BE9E7-A618-565E-7036-2C2C15141302}"/>
              </a:ext>
            </a:extLst>
          </p:cNvPr>
          <p:cNvSpPr txBox="1">
            <a:spLocks noChangeArrowheads="1"/>
          </p:cNvSpPr>
          <p:nvPr/>
        </p:nvSpPr>
        <p:spPr bwMode="auto">
          <a:xfrm>
            <a:off x="5940425" y="4294188"/>
            <a:ext cx="3384550" cy="1292225"/>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sz="2400">
                <a:solidFill>
                  <a:schemeClr val="tx1"/>
                </a:solidFill>
                <a:latin typeface="Times New Roman" pitchFamily="18" charset="0"/>
              </a:defRPr>
            </a:lvl1pPr>
            <a:lvl2pPr marL="742950" indent="-285750" defTabSz="912813" eaLnBrk="0" hangingPunct="0">
              <a:defRPr sz="2400">
                <a:solidFill>
                  <a:schemeClr val="tx1"/>
                </a:solidFill>
                <a:latin typeface="Times New Roman" pitchFamily="18" charset="0"/>
              </a:defRPr>
            </a:lvl2pPr>
            <a:lvl3pPr marL="1143000" indent="-228600" defTabSz="912813" eaLnBrk="0" hangingPunct="0">
              <a:defRPr sz="2400">
                <a:solidFill>
                  <a:schemeClr val="tx1"/>
                </a:solidFill>
                <a:latin typeface="Times New Roman" pitchFamily="18" charset="0"/>
              </a:defRPr>
            </a:lvl3pPr>
            <a:lvl4pPr marL="1600200" indent="-228600" defTabSz="912813" eaLnBrk="0" hangingPunct="0">
              <a:defRPr sz="2400">
                <a:solidFill>
                  <a:schemeClr val="tx1"/>
                </a:solidFill>
                <a:latin typeface="Times New Roman" pitchFamily="18" charset="0"/>
              </a:defRPr>
            </a:lvl4pPr>
            <a:lvl5pPr marL="2057400" indent="-228600" defTabSz="912813" eaLnBrk="0" hangingPunct="0">
              <a:defRPr sz="2400">
                <a:solidFill>
                  <a:schemeClr val="tx1"/>
                </a:solidFill>
                <a:latin typeface="Times New Roman" pitchFamily="18" charset="0"/>
              </a:defRPr>
            </a:lvl5pPr>
            <a:lvl6pPr marL="2514600" indent="-228600" defTabSz="912813" eaLnBrk="0" fontAlgn="base" hangingPunct="0">
              <a:spcBef>
                <a:spcPct val="0"/>
              </a:spcBef>
              <a:spcAft>
                <a:spcPct val="0"/>
              </a:spcAft>
              <a:defRPr sz="2400">
                <a:solidFill>
                  <a:schemeClr val="tx1"/>
                </a:solidFill>
                <a:latin typeface="Times New Roman" pitchFamily="18" charset="0"/>
              </a:defRPr>
            </a:lvl6pPr>
            <a:lvl7pPr marL="2971800" indent="-228600" defTabSz="912813" eaLnBrk="0" fontAlgn="base" hangingPunct="0">
              <a:spcBef>
                <a:spcPct val="0"/>
              </a:spcBef>
              <a:spcAft>
                <a:spcPct val="0"/>
              </a:spcAft>
              <a:defRPr sz="2400">
                <a:solidFill>
                  <a:schemeClr val="tx1"/>
                </a:solidFill>
                <a:latin typeface="Times New Roman" pitchFamily="18" charset="0"/>
              </a:defRPr>
            </a:lvl7pPr>
            <a:lvl8pPr marL="3429000" indent="-228600" defTabSz="912813" eaLnBrk="0" fontAlgn="base" hangingPunct="0">
              <a:spcBef>
                <a:spcPct val="0"/>
              </a:spcBef>
              <a:spcAft>
                <a:spcPct val="0"/>
              </a:spcAft>
              <a:defRPr sz="2400">
                <a:solidFill>
                  <a:schemeClr val="tx1"/>
                </a:solidFill>
                <a:latin typeface="Times New Roman" pitchFamily="18" charset="0"/>
              </a:defRPr>
            </a:lvl8pPr>
            <a:lvl9pPr marL="3886200" indent="-228600" defTabSz="912813"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pl-PL" altLang="pl-PL" dirty="0">
                <a:solidFill>
                  <a:srgbClr val="003366"/>
                </a:solidFill>
                <a:latin typeface="Arial" charset="0"/>
              </a:rPr>
              <a:t>Rok akademicki 2020/2021</a:t>
            </a:r>
          </a:p>
          <a:p>
            <a:pPr eaLnBrk="1" hangingPunct="1">
              <a:spcBef>
                <a:spcPct val="50000"/>
              </a:spcBef>
            </a:pPr>
            <a:r>
              <a:rPr lang="pl-PL" altLang="pl-PL" sz="2000" dirty="0">
                <a:solidFill>
                  <a:srgbClr val="003366"/>
                </a:solidFill>
                <a:latin typeface="Arial" charset="0"/>
              </a:rPr>
              <a:t>27 poradni w 16 miastach</a:t>
            </a:r>
          </a:p>
        </p:txBody>
      </p:sp>
    </p:spTree>
    <p:extLst>
      <p:ext uri="{BB962C8B-B14F-4D97-AF65-F5344CB8AC3E}">
        <p14:creationId xmlns:p14="http://schemas.microsoft.com/office/powerpoint/2010/main" val="25460080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61"/>
          <p:cNvGrpSpPr>
            <a:grpSpLocks/>
          </p:cNvGrpSpPr>
          <p:nvPr/>
        </p:nvGrpSpPr>
        <p:grpSpPr bwMode="auto">
          <a:xfrm>
            <a:off x="755650" y="2670175"/>
            <a:ext cx="8566150" cy="4194175"/>
            <a:chOff x="476" y="1138"/>
            <a:chExt cx="5396" cy="2642"/>
          </a:xfrm>
        </p:grpSpPr>
        <p:grpSp>
          <p:nvGrpSpPr>
            <p:cNvPr id="3" name="Group 562"/>
            <p:cNvGrpSpPr>
              <a:grpSpLocks/>
            </p:cNvGrpSpPr>
            <p:nvPr/>
          </p:nvGrpSpPr>
          <p:grpSpPr bwMode="auto">
            <a:xfrm>
              <a:off x="476" y="1138"/>
              <a:ext cx="2832" cy="2642"/>
              <a:chOff x="432" y="1678"/>
              <a:chExt cx="2832" cy="2642"/>
            </a:xfrm>
          </p:grpSpPr>
          <p:graphicFrame>
            <p:nvGraphicFramePr>
              <p:cNvPr id="6" name="Object 564"/>
              <p:cNvGraphicFramePr>
                <a:graphicFrameLocks noChangeAspect="1"/>
              </p:cNvGraphicFramePr>
              <p:nvPr/>
            </p:nvGraphicFramePr>
            <p:xfrm>
              <a:off x="480" y="1678"/>
              <a:ext cx="2736" cy="2642"/>
            </p:xfrm>
            <a:graphic>
              <a:graphicData uri="http://schemas.openxmlformats.org/presentationml/2006/ole">
                <mc:AlternateContent xmlns:mc="http://schemas.openxmlformats.org/markup-compatibility/2006">
                  <mc:Choice xmlns:v="urn:schemas-microsoft-com:vml" Requires="v">
                    <p:oleObj name="Obraz - mapa bitowa" r:id="rId2" imgW="4420204" imgH="4266595" progId="PBrush">
                      <p:embed/>
                    </p:oleObj>
                  </mc:Choice>
                  <mc:Fallback>
                    <p:oleObj name="Obraz - mapa bitowa" r:id="rId2" imgW="4420204" imgH="4266595" progId="PBrush">
                      <p:embed/>
                      <p:pic>
                        <p:nvPicPr>
                          <p:cNvPr id="6" name="Object 56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 y="1678"/>
                            <a:ext cx="2736" cy="264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7" name="Picture 565" descr="logo-małe"/>
              <p:cNvPicPr>
                <a:picLocks noChangeAspect="1" noChangeArrowheads="1"/>
              </p:cNvPicPr>
              <p:nvPr/>
            </p:nvPicPr>
            <p:blipFill>
              <a:blip r:embed="rId4" cstate="print"/>
              <a:srcRect/>
              <a:stretch>
                <a:fillRect/>
              </a:stretch>
            </p:blipFill>
            <p:spPr bwMode="auto">
              <a:xfrm>
                <a:off x="1130" y="2622"/>
                <a:ext cx="144" cy="216"/>
              </a:xfrm>
              <a:prstGeom prst="rect">
                <a:avLst/>
              </a:prstGeom>
              <a:noFill/>
              <a:ln w="9525">
                <a:noFill/>
                <a:miter lim="800000"/>
                <a:headEnd/>
                <a:tailEnd/>
              </a:ln>
            </p:spPr>
          </p:pic>
          <p:pic>
            <p:nvPicPr>
              <p:cNvPr id="8" name="Picture 566" descr="logo-małe"/>
              <p:cNvPicPr>
                <a:picLocks noChangeAspect="1" noChangeArrowheads="1"/>
              </p:cNvPicPr>
              <p:nvPr/>
            </p:nvPicPr>
            <p:blipFill>
              <a:blip r:embed="rId4" cstate="print"/>
              <a:srcRect/>
              <a:stretch>
                <a:fillRect/>
              </a:stretch>
            </p:blipFill>
            <p:spPr bwMode="auto">
              <a:xfrm>
                <a:off x="568" y="2301"/>
                <a:ext cx="145" cy="216"/>
              </a:xfrm>
              <a:prstGeom prst="rect">
                <a:avLst/>
              </a:prstGeom>
              <a:noFill/>
              <a:ln w="9525">
                <a:noFill/>
                <a:miter lim="800000"/>
                <a:headEnd/>
                <a:tailEnd/>
              </a:ln>
            </p:spPr>
          </p:pic>
          <p:pic>
            <p:nvPicPr>
              <p:cNvPr id="9" name="Picture 567" descr="logo-małe"/>
              <p:cNvPicPr>
                <a:picLocks noChangeAspect="1" noChangeArrowheads="1"/>
              </p:cNvPicPr>
              <p:nvPr/>
            </p:nvPicPr>
            <p:blipFill>
              <a:blip r:embed="rId4" cstate="print"/>
              <a:srcRect/>
              <a:stretch>
                <a:fillRect/>
              </a:stretch>
            </p:blipFill>
            <p:spPr bwMode="auto">
              <a:xfrm>
                <a:off x="1627" y="1887"/>
                <a:ext cx="145" cy="217"/>
              </a:xfrm>
              <a:prstGeom prst="rect">
                <a:avLst/>
              </a:prstGeom>
              <a:noFill/>
              <a:ln w="9525">
                <a:noFill/>
                <a:miter lim="800000"/>
                <a:headEnd/>
                <a:tailEnd/>
              </a:ln>
            </p:spPr>
          </p:pic>
          <p:pic>
            <p:nvPicPr>
              <p:cNvPr id="10" name="Picture 568" descr="logo-małe"/>
              <p:cNvPicPr>
                <a:picLocks noChangeAspect="1" noChangeArrowheads="1"/>
              </p:cNvPicPr>
              <p:nvPr/>
            </p:nvPicPr>
            <p:blipFill>
              <a:blip r:embed="rId4" cstate="print"/>
              <a:srcRect/>
              <a:stretch>
                <a:fillRect/>
              </a:stretch>
            </p:blipFill>
            <p:spPr bwMode="auto">
              <a:xfrm>
                <a:off x="1671" y="2438"/>
                <a:ext cx="145" cy="216"/>
              </a:xfrm>
              <a:prstGeom prst="rect">
                <a:avLst/>
              </a:prstGeom>
              <a:noFill/>
              <a:ln w="9525">
                <a:noFill/>
                <a:miter lim="800000"/>
                <a:headEnd/>
                <a:tailEnd/>
              </a:ln>
            </p:spPr>
          </p:pic>
          <p:pic>
            <p:nvPicPr>
              <p:cNvPr id="11" name="Picture 569" descr="logo-małe"/>
              <p:cNvPicPr>
                <a:picLocks noChangeAspect="1" noChangeArrowheads="1"/>
              </p:cNvPicPr>
              <p:nvPr/>
            </p:nvPicPr>
            <p:blipFill>
              <a:blip r:embed="rId4" cstate="print"/>
              <a:srcRect/>
              <a:stretch>
                <a:fillRect/>
              </a:stretch>
            </p:blipFill>
            <p:spPr bwMode="auto">
              <a:xfrm>
                <a:off x="2256" y="2736"/>
                <a:ext cx="145" cy="216"/>
              </a:xfrm>
              <a:prstGeom prst="rect">
                <a:avLst/>
              </a:prstGeom>
              <a:noFill/>
              <a:ln w="9525">
                <a:noFill/>
                <a:miter lim="800000"/>
                <a:headEnd/>
                <a:tailEnd/>
              </a:ln>
            </p:spPr>
          </p:pic>
          <p:pic>
            <p:nvPicPr>
              <p:cNvPr id="12" name="Picture 570" descr="logo-małe"/>
              <p:cNvPicPr>
                <a:picLocks noChangeAspect="1" noChangeArrowheads="1"/>
              </p:cNvPicPr>
              <p:nvPr/>
            </p:nvPicPr>
            <p:blipFill>
              <a:blip r:embed="rId4" cstate="print"/>
              <a:srcRect/>
              <a:stretch>
                <a:fillRect/>
              </a:stretch>
            </p:blipFill>
            <p:spPr bwMode="auto">
              <a:xfrm>
                <a:off x="2448" y="2736"/>
                <a:ext cx="144" cy="216"/>
              </a:xfrm>
              <a:prstGeom prst="rect">
                <a:avLst/>
              </a:prstGeom>
              <a:noFill/>
              <a:ln w="9525">
                <a:noFill/>
                <a:miter lim="800000"/>
                <a:headEnd/>
                <a:tailEnd/>
              </a:ln>
            </p:spPr>
          </p:pic>
          <p:pic>
            <p:nvPicPr>
              <p:cNvPr id="13" name="Picture 571" descr="logo-małe"/>
              <p:cNvPicPr>
                <a:picLocks noChangeAspect="1" noChangeArrowheads="1"/>
              </p:cNvPicPr>
              <p:nvPr/>
            </p:nvPicPr>
            <p:blipFill>
              <a:blip r:embed="rId4" cstate="print"/>
              <a:srcRect/>
              <a:stretch>
                <a:fillRect/>
              </a:stretch>
            </p:blipFill>
            <p:spPr bwMode="auto">
              <a:xfrm>
                <a:off x="2907" y="2314"/>
                <a:ext cx="144" cy="216"/>
              </a:xfrm>
              <a:prstGeom prst="rect">
                <a:avLst/>
              </a:prstGeom>
              <a:noFill/>
              <a:ln w="9525">
                <a:noFill/>
                <a:miter lim="800000"/>
                <a:headEnd/>
                <a:tailEnd/>
              </a:ln>
            </p:spPr>
          </p:pic>
          <p:pic>
            <p:nvPicPr>
              <p:cNvPr id="14" name="Picture 572" descr="logo-małe"/>
              <p:cNvPicPr>
                <a:picLocks noChangeAspect="1" noChangeArrowheads="1"/>
              </p:cNvPicPr>
              <p:nvPr/>
            </p:nvPicPr>
            <p:blipFill>
              <a:blip r:embed="rId4" cstate="print"/>
              <a:srcRect/>
              <a:stretch>
                <a:fillRect/>
              </a:stretch>
            </p:blipFill>
            <p:spPr bwMode="auto">
              <a:xfrm>
                <a:off x="2731" y="2314"/>
                <a:ext cx="144" cy="216"/>
              </a:xfrm>
              <a:prstGeom prst="rect">
                <a:avLst/>
              </a:prstGeom>
              <a:noFill/>
              <a:ln w="9525">
                <a:noFill/>
                <a:miter lim="800000"/>
                <a:headEnd/>
                <a:tailEnd/>
              </a:ln>
            </p:spPr>
          </p:pic>
          <p:pic>
            <p:nvPicPr>
              <p:cNvPr id="15" name="Picture 573" descr="logo-małe"/>
              <p:cNvPicPr>
                <a:picLocks noChangeAspect="1" noChangeArrowheads="1"/>
              </p:cNvPicPr>
              <p:nvPr/>
            </p:nvPicPr>
            <p:blipFill>
              <a:blip r:embed="rId4" cstate="print"/>
              <a:srcRect/>
              <a:stretch>
                <a:fillRect/>
              </a:stretch>
            </p:blipFill>
            <p:spPr bwMode="auto">
              <a:xfrm>
                <a:off x="2775" y="3218"/>
                <a:ext cx="144" cy="217"/>
              </a:xfrm>
              <a:prstGeom prst="rect">
                <a:avLst/>
              </a:prstGeom>
              <a:noFill/>
              <a:ln w="9525">
                <a:noFill/>
                <a:miter lim="800000"/>
                <a:headEnd/>
                <a:tailEnd/>
              </a:ln>
            </p:spPr>
          </p:pic>
          <p:pic>
            <p:nvPicPr>
              <p:cNvPr id="16" name="Picture 574" descr="logo-małe"/>
              <p:cNvPicPr>
                <a:picLocks noChangeAspect="1" noChangeArrowheads="1"/>
              </p:cNvPicPr>
              <p:nvPr/>
            </p:nvPicPr>
            <p:blipFill>
              <a:blip r:embed="rId4" cstate="print"/>
              <a:srcRect/>
              <a:stretch>
                <a:fillRect/>
              </a:stretch>
            </p:blipFill>
            <p:spPr bwMode="auto">
              <a:xfrm>
                <a:off x="2592" y="3744"/>
                <a:ext cx="144" cy="216"/>
              </a:xfrm>
              <a:prstGeom prst="rect">
                <a:avLst/>
              </a:prstGeom>
              <a:noFill/>
              <a:ln w="9525">
                <a:noFill/>
                <a:miter lim="800000"/>
                <a:headEnd/>
                <a:tailEnd/>
              </a:ln>
            </p:spPr>
          </p:pic>
          <p:pic>
            <p:nvPicPr>
              <p:cNvPr id="17" name="Picture 575" descr="logo-małe"/>
              <p:cNvPicPr>
                <a:picLocks noChangeAspect="1" noChangeArrowheads="1"/>
              </p:cNvPicPr>
              <p:nvPr/>
            </p:nvPicPr>
            <p:blipFill>
              <a:blip r:embed="rId4" cstate="print"/>
              <a:srcRect/>
              <a:stretch>
                <a:fillRect/>
              </a:stretch>
            </p:blipFill>
            <p:spPr bwMode="auto">
              <a:xfrm>
                <a:off x="2112" y="3744"/>
                <a:ext cx="144" cy="216"/>
              </a:xfrm>
              <a:prstGeom prst="rect">
                <a:avLst/>
              </a:prstGeom>
              <a:noFill/>
              <a:ln w="9525">
                <a:noFill/>
                <a:miter lim="800000"/>
                <a:headEnd/>
                <a:tailEnd/>
              </a:ln>
            </p:spPr>
          </p:pic>
          <p:pic>
            <p:nvPicPr>
              <p:cNvPr id="18" name="Picture 576" descr="logo-małe"/>
              <p:cNvPicPr>
                <a:picLocks noChangeAspect="1" noChangeArrowheads="1"/>
              </p:cNvPicPr>
              <p:nvPr/>
            </p:nvPicPr>
            <p:blipFill>
              <a:blip r:embed="rId4" cstate="print"/>
              <a:srcRect/>
              <a:stretch>
                <a:fillRect/>
              </a:stretch>
            </p:blipFill>
            <p:spPr bwMode="auto">
              <a:xfrm>
                <a:off x="1716" y="3586"/>
                <a:ext cx="144" cy="216"/>
              </a:xfrm>
              <a:prstGeom prst="rect">
                <a:avLst/>
              </a:prstGeom>
              <a:noFill/>
              <a:ln w="9525">
                <a:noFill/>
                <a:miter lim="800000"/>
                <a:headEnd/>
                <a:tailEnd/>
              </a:ln>
            </p:spPr>
          </p:pic>
          <p:pic>
            <p:nvPicPr>
              <p:cNvPr id="19" name="Picture 577" descr="logo-małe"/>
              <p:cNvPicPr>
                <a:picLocks noChangeAspect="1" noChangeArrowheads="1"/>
              </p:cNvPicPr>
              <p:nvPr/>
            </p:nvPicPr>
            <p:blipFill>
              <a:blip r:embed="rId4" cstate="print"/>
              <a:srcRect/>
              <a:stretch>
                <a:fillRect/>
              </a:stretch>
            </p:blipFill>
            <p:spPr bwMode="auto">
              <a:xfrm>
                <a:off x="1451" y="3384"/>
                <a:ext cx="144" cy="216"/>
              </a:xfrm>
              <a:prstGeom prst="rect">
                <a:avLst/>
              </a:prstGeom>
              <a:noFill/>
              <a:ln w="9525">
                <a:noFill/>
                <a:miter lim="800000"/>
                <a:headEnd/>
                <a:tailEnd/>
              </a:ln>
            </p:spPr>
          </p:pic>
          <p:pic>
            <p:nvPicPr>
              <p:cNvPr id="20" name="Picture 578" descr="logo-małe"/>
              <p:cNvPicPr>
                <a:picLocks noChangeAspect="1" noChangeArrowheads="1"/>
              </p:cNvPicPr>
              <p:nvPr/>
            </p:nvPicPr>
            <p:blipFill>
              <a:blip r:embed="rId4" cstate="print"/>
              <a:srcRect/>
              <a:stretch>
                <a:fillRect/>
              </a:stretch>
            </p:blipFill>
            <p:spPr bwMode="auto">
              <a:xfrm>
                <a:off x="1848" y="3035"/>
                <a:ext cx="144" cy="216"/>
              </a:xfrm>
              <a:prstGeom prst="rect">
                <a:avLst/>
              </a:prstGeom>
              <a:noFill/>
              <a:ln w="9525">
                <a:noFill/>
                <a:miter lim="800000"/>
                <a:headEnd/>
                <a:tailEnd/>
              </a:ln>
            </p:spPr>
          </p:pic>
          <p:pic>
            <p:nvPicPr>
              <p:cNvPr id="21" name="Picture 579" descr="logo-małe"/>
              <p:cNvPicPr>
                <a:picLocks noChangeAspect="1" noChangeArrowheads="1"/>
              </p:cNvPicPr>
              <p:nvPr/>
            </p:nvPicPr>
            <p:blipFill>
              <a:blip r:embed="rId4" cstate="print"/>
              <a:srcRect/>
              <a:stretch>
                <a:fillRect/>
              </a:stretch>
            </p:blipFill>
            <p:spPr bwMode="auto">
              <a:xfrm>
                <a:off x="1054" y="3216"/>
                <a:ext cx="144" cy="216"/>
              </a:xfrm>
              <a:prstGeom prst="rect">
                <a:avLst/>
              </a:prstGeom>
              <a:noFill/>
              <a:ln w="9525">
                <a:noFill/>
                <a:miter lim="800000"/>
                <a:headEnd/>
                <a:tailEnd/>
              </a:ln>
            </p:spPr>
          </p:pic>
          <p:pic>
            <p:nvPicPr>
              <p:cNvPr id="22" name="Picture 580" descr="logo-małe"/>
              <p:cNvPicPr>
                <a:picLocks noChangeAspect="1" noChangeArrowheads="1"/>
              </p:cNvPicPr>
              <p:nvPr/>
            </p:nvPicPr>
            <p:blipFill>
              <a:blip r:embed="rId4" cstate="print"/>
              <a:srcRect/>
              <a:stretch>
                <a:fillRect/>
              </a:stretch>
            </p:blipFill>
            <p:spPr bwMode="auto">
              <a:xfrm>
                <a:off x="2951" y="3218"/>
                <a:ext cx="145" cy="217"/>
              </a:xfrm>
              <a:prstGeom prst="rect">
                <a:avLst/>
              </a:prstGeom>
              <a:noFill/>
              <a:ln w="9525">
                <a:noFill/>
                <a:miter lim="800000"/>
                <a:headEnd/>
                <a:tailEnd/>
              </a:ln>
            </p:spPr>
          </p:pic>
          <p:pic>
            <p:nvPicPr>
              <p:cNvPr id="23" name="Picture 581" descr="logo-małe"/>
              <p:cNvPicPr>
                <a:picLocks noChangeAspect="1" noChangeArrowheads="1"/>
              </p:cNvPicPr>
              <p:nvPr/>
            </p:nvPicPr>
            <p:blipFill>
              <a:blip r:embed="rId4" cstate="print"/>
              <a:srcRect/>
              <a:stretch>
                <a:fillRect/>
              </a:stretch>
            </p:blipFill>
            <p:spPr bwMode="auto">
              <a:xfrm>
                <a:off x="657" y="2760"/>
                <a:ext cx="144" cy="216"/>
              </a:xfrm>
              <a:prstGeom prst="rect">
                <a:avLst/>
              </a:prstGeom>
              <a:noFill/>
              <a:ln w="9525">
                <a:noFill/>
                <a:miter lim="800000"/>
                <a:headEnd/>
                <a:tailEnd/>
              </a:ln>
            </p:spPr>
          </p:pic>
          <p:sp>
            <p:nvSpPr>
              <p:cNvPr id="24" name="Text Box 582"/>
              <p:cNvSpPr txBox="1">
                <a:spLocks noChangeArrowheads="1"/>
              </p:cNvSpPr>
              <p:nvPr/>
            </p:nvSpPr>
            <p:spPr bwMode="auto">
              <a:xfrm>
                <a:off x="2544" y="2496"/>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Białystok</a:t>
                </a:r>
              </a:p>
            </p:txBody>
          </p:sp>
          <p:sp>
            <p:nvSpPr>
              <p:cNvPr id="25" name="Text Box 583"/>
              <p:cNvSpPr txBox="1">
                <a:spLocks noChangeArrowheads="1"/>
              </p:cNvSpPr>
              <p:nvPr/>
            </p:nvSpPr>
            <p:spPr bwMode="auto">
              <a:xfrm>
                <a:off x="2112" y="2899"/>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Warszawa</a:t>
                </a:r>
              </a:p>
            </p:txBody>
          </p:sp>
          <p:sp>
            <p:nvSpPr>
              <p:cNvPr id="26" name="Text Box 584"/>
              <p:cNvSpPr txBox="1">
                <a:spLocks noChangeArrowheads="1"/>
              </p:cNvSpPr>
              <p:nvPr/>
            </p:nvSpPr>
            <p:spPr bwMode="auto">
              <a:xfrm>
                <a:off x="2592" y="3408"/>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Lublin</a:t>
                </a:r>
              </a:p>
            </p:txBody>
          </p:sp>
          <p:sp>
            <p:nvSpPr>
              <p:cNvPr id="27" name="Text Box 585"/>
              <p:cNvSpPr txBox="1">
                <a:spLocks noChangeArrowheads="1"/>
              </p:cNvSpPr>
              <p:nvPr/>
            </p:nvSpPr>
            <p:spPr bwMode="auto">
              <a:xfrm>
                <a:off x="2304" y="3907"/>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Rzeszów</a:t>
                </a:r>
              </a:p>
            </p:txBody>
          </p:sp>
          <p:sp>
            <p:nvSpPr>
              <p:cNvPr id="28" name="Text Box 586"/>
              <p:cNvSpPr txBox="1">
                <a:spLocks noChangeArrowheads="1"/>
              </p:cNvSpPr>
              <p:nvPr/>
            </p:nvSpPr>
            <p:spPr bwMode="auto">
              <a:xfrm>
                <a:off x="1824" y="3907"/>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Kraków</a:t>
                </a:r>
              </a:p>
            </p:txBody>
          </p:sp>
          <p:sp>
            <p:nvSpPr>
              <p:cNvPr id="29" name="Text Box 587"/>
              <p:cNvSpPr txBox="1">
                <a:spLocks noChangeArrowheads="1"/>
              </p:cNvSpPr>
              <p:nvPr/>
            </p:nvSpPr>
            <p:spPr bwMode="auto">
              <a:xfrm>
                <a:off x="1488" y="3744"/>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Katowice</a:t>
                </a:r>
              </a:p>
            </p:txBody>
          </p:sp>
          <p:sp>
            <p:nvSpPr>
              <p:cNvPr id="30" name="Text Box 588"/>
              <p:cNvSpPr txBox="1">
                <a:spLocks noChangeArrowheads="1"/>
              </p:cNvSpPr>
              <p:nvPr/>
            </p:nvSpPr>
            <p:spPr bwMode="auto">
              <a:xfrm>
                <a:off x="1152" y="3552"/>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Opole</a:t>
                </a:r>
              </a:p>
            </p:txBody>
          </p:sp>
          <p:sp>
            <p:nvSpPr>
              <p:cNvPr id="31" name="Text Box 589"/>
              <p:cNvSpPr txBox="1">
                <a:spLocks noChangeArrowheads="1"/>
              </p:cNvSpPr>
              <p:nvPr/>
            </p:nvSpPr>
            <p:spPr bwMode="auto">
              <a:xfrm>
                <a:off x="816" y="3379"/>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Wrocław</a:t>
                </a:r>
              </a:p>
            </p:txBody>
          </p:sp>
          <p:sp>
            <p:nvSpPr>
              <p:cNvPr id="32" name="Text Box 590"/>
              <p:cNvSpPr txBox="1">
                <a:spLocks noChangeArrowheads="1"/>
              </p:cNvSpPr>
              <p:nvPr/>
            </p:nvSpPr>
            <p:spPr bwMode="auto">
              <a:xfrm>
                <a:off x="1584" y="3216"/>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Łódź</a:t>
                </a:r>
              </a:p>
            </p:txBody>
          </p:sp>
          <p:sp>
            <p:nvSpPr>
              <p:cNvPr id="33" name="Text Box 591"/>
              <p:cNvSpPr txBox="1">
                <a:spLocks noChangeArrowheads="1"/>
              </p:cNvSpPr>
              <p:nvPr/>
            </p:nvSpPr>
            <p:spPr bwMode="auto">
              <a:xfrm>
                <a:off x="864" y="2784"/>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Poznań</a:t>
                </a:r>
              </a:p>
            </p:txBody>
          </p:sp>
          <p:sp>
            <p:nvSpPr>
              <p:cNvPr id="34" name="Text Box 592"/>
              <p:cNvSpPr txBox="1">
                <a:spLocks noChangeArrowheads="1"/>
              </p:cNvSpPr>
              <p:nvPr/>
            </p:nvSpPr>
            <p:spPr bwMode="auto">
              <a:xfrm>
                <a:off x="1392" y="2611"/>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Toruń</a:t>
                </a:r>
              </a:p>
            </p:txBody>
          </p:sp>
          <p:sp>
            <p:nvSpPr>
              <p:cNvPr id="35" name="Text Box 593"/>
              <p:cNvSpPr txBox="1">
                <a:spLocks noChangeArrowheads="1"/>
              </p:cNvSpPr>
              <p:nvPr/>
            </p:nvSpPr>
            <p:spPr bwMode="auto">
              <a:xfrm>
                <a:off x="1392" y="2064"/>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Gdańsk</a:t>
                </a:r>
              </a:p>
            </p:txBody>
          </p:sp>
          <p:sp>
            <p:nvSpPr>
              <p:cNvPr id="36" name="Text Box 594"/>
              <p:cNvSpPr txBox="1">
                <a:spLocks noChangeArrowheads="1"/>
              </p:cNvSpPr>
              <p:nvPr/>
            </p:nvSpPr>
            <p:spPr bwMode="auto">
              <a:xfrm>
                <a:off x="432" y="2467"/>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Szczecin</a:t>
                </a:r>
              </a:p>
            </p:txBody>
          </p:sp>
          <p:sp>
            <p:nvSpPr>
              <p:cNvPr id="37" name="Text Box 595"/>
              <p:cNvSpPr txBox="1">
                <a:spLocks noChangeArrowheads="1"/>
              </p:cNvSpPr>
              <p:nvPr/>
            </p:nvSpPr>
            <p:spPr bwMode="auto">
              <a:xfrm>
                <a:off x="528" y="2947"/>
                <a:ext cx="672" cy="173"/>
              </a:xfrm>
              <a:prstGeom prst="rect">
                <a:avLst/>
              </a:prstGeom>
              <a:noFill/>
              <a:ln w="9525">
                <a:noFill/>
                <a:miter lim="800000"/>
                <a:headEnd/>
                <a:tailEnd/>
              </a:ln>
            </p:spPr>
            <p:txBody>
              <a:bodyPr>
                <a:spAutoFit/>
              </a:bodyPr>
              <a:lstStyle/>
              <a:p>
                <a:pPr algn="ctr" defTabSz="912813">
                  <a:spcBef>
                    <a:spcPct val="50000"/>
                  </a:spcBef>
                </a:pPr>
                <a:r>
                  <a:rPr lang="pl-PL" sz="1200" b="1" dirty="0">
                    <a:solidFill>
                      <a:schemeClr val="bg1"/>
                    </a:solidFill>
                    <a:latin typeface="Arial" charset="0"/>
                  </a:rPr>
                  <a:t>Słubice</a:t>
                </a:r>
              </a:p>
            </p:txBody>
          </p:sp>
        </p:grpSp>
        <p:sp>
          <p:nvSpPr>
            <p:cNvPr id="4" name="Text Box 596"/>
            <p:cNvSpPr txBox="1">
              <a:spLocks noChangeArrowheads="1"/>
            </p:cNvSpPr>
            <p:nvPr/>
          </p:nvSpPr>
          <p:spPr bwMode="auto">
            <a:xfrm>
              <a:off x="3740" y="2182"/>
              <a:ext cx="2132" cy="806"/>
            </a:xfrm>
            <a:prstGeom prst="rect">
              <a:avLst/>
            </a:prstGeom>
            <a:noFill/>
            <a:ln w="9525">
              <a:noFill/>
              <a:miter lim="800000"/>
              <a:headEnd/>
              <a:tailEnd/>
            </a:ln>
          </p:spPr>
          <p:txBody>
            <a:bodyPr>
              <a:spAutoFit/>
            </a:bodyPr>
            <a:lstStyle/>
            <a:p>
              <a:pPr defTabSz="912813">
                <a:spcBef>
                  <a:spcPct val="50000"/>
                </a:spcBef>
              </a:pPr>
              <a:r>
                <a:rPr lang="pl-PL">
                  <a:latin typeface="Arial" charset="0"/>
                </a:rPr>
                <a:t>Rok akademicki 2003/2004</a:t>
              </a:r>
            </a:p>
            <a:p>
              <a:pPr defTabSz="912813">
                <a:spcBef>
                  <a:spcPct val="50000"/>
                </a:spcBef>
              </a:pPr>
              <a:r>
                <a:rPr lang="pl-PL" sz="2000">
                  <a:latin typeface="Arial" charset="0"/>
                </a:rPr>
                <a:t>17 poradni w 14 miastach</a:t>
              </a:r>
            </a:p>
          </p:txBody>
        </p:sp>
      </p:grpSp>
      <p:sp>
        <p:nvSpPr>
          <p:cNvPr id="38" name="Rectangle 560"/>
          <p:cNvSpPr txBox="1">
            <a:spLocks noChangeArrowheads="1"/>
          </p:cNvSpPr>
          <p:nvPr/>
        </p:nvSpPr>
        <p:spPr bwMode="auto">
          <a:xfrm>
            <a:off x="914400" y="773832"/>
            <a:ext cx="80010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lnSpc>
                <a:spcPct val="90000"/>
              </a:lnSpc>
              <a:spcBef>
                <a:spcPct val="0"/>
              </a:spcBef>
              <a:spcAft>
                <a:spcPct val="0"/>
              </a:spcAft>
              <a:defRPr sz="3600" b="1">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Arial" charset="0"/>
              </a:defRPr>
            </a:lvl2pPr>
            <a:lvl3pPr algn="l" rtl="0" eaLnBrk="0" fontAlgn="base" hangingPunct="0">
              <a:lnSpc>
                <a:spcPct val="90000"/>
              </a:lnSpc>
              <a:spcBef>
                <a:spcPct val="0"/>
              </a:spcBef>
              <a:spcAft>
                <a:spcPct val="0"/>
              </a:spcAft>
              <a:defRPr sz="3600" b="1">
                <a:solidFill>
                  <a:schemeClr val="tx2"/>
                </a:solidFill>
                <a:latin typeface="Arial" charset="0"/>
              </a:defRPr>
            </a:lvl3pPr>
            <a:lvl4pPr algn="l" rtl="0" eaLnBrk="0" fontAlgn="base" hangingPunct="0">
              <a:lnSpc>
                <a:spcPct val="90000"/>
              </a:lnSpc>
              <a:spcBef>
                <a:spcPct val="0"/>
              </a:spcBef>
              <a:spcAft>
                <a:spcPct val="0"/>
              </a:spcAft>
              <a:defRPr sz="3600" b="1">
                <a:solidFill>
                  <a:schemeClr val="tx2"/>
                </a:solidFill>
                <a:latin typeface="Arial" charset="0"/>
              </a:defRPr>
            </a:lvl4pPr>
            <a:lvl5pPr algn="l" rtl="0" eaLnBrk="0" fontAlgn="base" hangingPunct="0">
              <a:lnSpc>
                <a:spcPct val="90000"/>
              </a:lnSpc>
              <a:spcBef>
                <a:spcPct val="0"/>
              </a:spcBef>
              <a:spcAft>
                <a:spcPct val="0"/>
              </a:spcAft>
              <a:defRPr sz="3600" b="1">
                <a:solidFill>
                  <a:schemeClr val="tx2"/>
                </a:solidFill>
                <a:latin typeface="Arial" charset="0"/>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a:lstStyle>
          <a:p>
            <a:pPr defTabSz="912813" eaLnBrk="1" hangingPunct="1"/>
            <a:r>
              <a:rPr lang="pl-PL" kern="0" dirty="0"/>
              <a:t>Poradnie w Polsce 2003-2024</a:t>
            </a:r>
          </a:p>
        </p:txBody>
      </p:sp>
    </p:spTree>
    <p:extLst>
      <p:ext uri="{BB962C8B-B14F-4D97-AF65-F5344CB8AC3E}">
        <p14:creationId xmlns:p14="http://schemas.microsoft.com/office/powerpoint/2010/main" val="3490194135"/>
      </p:ext>
    </p:extLst>
  </p:cSld>
  <p:clrMapOvr>
    <a:masterClrMapping/>
  </p:clrMapOvr>
  <mc:AlternateContent xmlns:mc="http://schemas.openxmlformats.org/markup-compatibility/2006" xmlns:p14="http://schemas.microsoft.com/office/powerpoint/2010/main">
    <mc:Choice Requires="p14">
      <p:transition p14:dur="0" advClick="0" advTm="1000"/>
    </mc:Choice>
    <mc:Fallback xmlns="">
      <p:transition advClick="0" advTm="10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10"/>
          <p:cNvGrpSpPr>
            <a:grpSpLocks/>
          </p:cNvGrpSpPr>
          <p:nvPr/>
        </p:nvGrpSpPr>
        <p:grpSpPr bwMode="auto">
          <a:xfrm>
            <a:off x="745678" y="2684288"/>
            <a:ext cx="4495800" cy="4129088"/>
            <a:chOff x="470" y="1738"/>
            <a:chExt cx="2832" cy="2601"/>
          </a:xfrm>
        </p:grpSpPr>
        <p:graphicFrame>
          <p:nvGraphicFramePr>
            <p:cNvPr id="4" name="Object 518"/>
            <p:cNvGraphicFramePr>
              <a:graphicFrameLocks noChangeAspect="1"/>
            </p:cNvGraphicFramePr>
            <p:nvPr/>
          </p:nvGraphicFramePr>
          <p:xfrm>
            <a:off x="538" y="1738"/>
            <a:ext cx="2695" cy="2601"/>
          </p:xfrm>
          <a:graphic>
            <a:graphicData uri="http://schemas.openxmlformats.org/presentationml/2006/ole">
              <mc:AlternateContent xmlns:mc="http://schemas.openxmlformats.org/markup-compatibility/2006">
                <mc:Choice xmlns:v="urn:schemas-microsoft-com:vml" Requires="v">
                  <p:oleObj name="Obraz - mapa bitowa" r:id="rId2" imgW="4352381" imgH="4200000" progId="PBrush">
                    <p:embed/>
                  </p:oleObj>
                </mc:Choice>
                <mc:Fallback>
                  <p:oleObj name="Obraz - mapa bitowa" r:id="rId2" imgW="4352381" imgH="4200000" progId="PBrush">
                    <p:embed/>
                    <p:pic>
                      <p:nvPicPr>
                        <p:cNvPr id="4" name="Object 5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 y="1738"/>
                          <a:ext cx="2695" cy="2601"/>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5" name="Picture 519" descr="logo-małe"/>
            <p:cNvPicPr>
              <a:picLocks noChangeAspect="1" noChangeArrowheads="1"/>
            </p:cNvPicPr>
            <p:nvPr/>
          </p:nvPicPr>
          <p:blipFill>
            <a:blip r:embed="rId4" cstate="print"/>
            <a:srcRect/>
            <a:stretch>
              <a:fillRect/>
            </a:stretch>
          </p:blipFill>
          <p:spPr bwMode="auto">
            <a:xfrm>
              <a:off x="1168" y="2662"/>
              <a:ext cx="144" cy="216"/>
            </a:xfrm>
            <a:prstGeom prst="rect">
              <a:avLst/>
            </a:prstGeom>
            <a:noFill/>
            <a:ln w="9525">
              <a:noFill/>
              <a:miter lim="800000"/>
              <a:headEnd/>
              <a:tailEnd/>
            </a:ln>
          </p:spPr>
        </p:pic>
        <p:pic>
          <p:nvPicPr>
            <p:cNvPr id="6" name="Picture 520" descr="logo-małe"/>
            <p:cNvPicPr>
              <a:picLocks noChangeAspect="1" noChangeArrowheads="1"/>
            </p:cNvPicPr>
            <p:nvPr/>
          </p:nvPicPr>
          <p:blipFill>
            <a:blip r:embed="rId4" cstate="print"/>
            <a:srcRect/>
            <a:stretch>
              <a:fillRect/>
            </a:stretch>
          </p:blipFill>
          <p:spPr bwMode="auto">
            <a:xfrm>
              <a:off x="606" y="2341"/>
              <a:ext cx="145" cy="216"/>
            </a:xfrm>
            <a:prstGeom prst="rect">
              <a:avLst/>
            </a:prstGeom>
            <a:noFill/>
            <a:ln w="9525">
              <a:noFill/>
              <a:miter lim="800000"/>
              <a:headEnd/>
              <a:tailEnd/>
            </a:ln>
          </p:spPr>
        </p:pic>
        <p:pic>
          <p:nvPicPr>
            <p:cNvPr id="7" name="Picture 521" descr="logo-małe"/>
            <p:cNvPicPr>
              <a:picLocks noChangeAspect="1" noChangeArrowheads="1"/>
            </p:cNvPicPr>
            <p:nvPr/>
          </p:nvPicPr>
          <p:blipFill>
            <a:blip r:embed="rId4" cstate="print"/>
            <a:srcRect/>
            <a:stretch>
              <a:fillRect/>
            </a:stretch>
          </p:blipFill>
          <p:spPr bwMode="auto">
            <a:xfrm>
              <a:off x="1792" y="1935"/>
              <a:ext cx="145" cy="217"/>
            </a:xfrm>
            <a:prstGeom prst="rect">
              <a:avLst/>
            </a:prstGeom>
            <a:noFill/>
            <a:ln w="9525">
              <a:noFill/>
              <a:miter lim="800000"/>
              <a:headEnd/>
              <a:tailEnd/>
            </a:ln>
          </p:spPr>
        </p:pic>
        <p:pic>
          <p:nvPicPr>
            <p:cNvPr id="8" name="Picture 522" descr="logo-małe"/>
            <p:cNvPicPr>
              <a:picLocks noChangeAspect="1" noChangeArrowheads="1"/>
            </p:cNvPicPr>
            <p:nvPr/>
          </p:nvPicPr>
          <p:blipFill>
            <a:blip r:embed="rId4" cstate="print"/>
            <a:srcRect/>
            <a:stretch>
              <a:fillRect/>
            </a:stretch>
          </p:blipFill>
          <p:spPr bwMode="auto">
            <a:xfrm>
              <a:off x="1709" y="2478"/>
              <a:ext cx="145" cy="216"/>
            </a:xfrm>
            <a:prstGeom prst="rect">
              <a:avLst/>
            </a:prstGeom>
            <a:noFill/>
            <a:ln w="9525">
              <a:noFill/>
              <a:miter lim="800000"/>
              <a:headEnd/>
              <a:tailEnd/>
            </a:ln>
          </p:spPr>
        </p:pic>
        <p:pic>
          <p:nvPicPr>
            <p:cNvPr id="9" name="Picture 523" descr="logo-małe"/>
            <p:cNvPicPr>
              <a:picLocks noChangeAspect="1" noChangeArrowheads="1"/>
            </p:cNvPicPr>
            <p:nvPr/>
          </p:nvPicPr>
          <p:blipFill>
            <a:blip r:embed="rId4" cstate="print"/>
            <a:srcRect/>
            <a:stretch>
              <a:fillRect/>
            </a:stretch>
          </p:blipFill>
          <p:spPr bwMode="auto">
            <a:xfrm>
              <a:off x="2822" y="2354"/>
              <a:ext cx="144" cy="216"/>
            </a:xfrm>
            <a:prstGeom prst="rect">
              <a:avLst/>
            </a:prstGeom>
            <a:noFill/>
            <a:ln w="9525">
              <a:noFill/>
              <a:miter lim="800000"/>
              <a:headEnd/>
              <a:tailEnd/>
            </a:ln>
          </p:spPr>
        </p:pic>
        <p:pic>
          <p:nvPicPr>
            <p:cNvPr id="11" name="Picture 525" descr="logo-małe"/>
            <p:cNvPicPr>
              <a:picLocks noChangeAspect="1" noChangeArrowheads="1"/>
            </p:cNvPicPr>
            <p:nvPr/>
          </p:nvPicPr>
          <p:blipFill>
            <a:blip r:embed="rId4" cstate="print"/>
            <a:srcRect/>
            <a:stretch>
              <a:fillRect/>
            </a:stretch>
          </p:blipFill>
          <p:spPr bwMode="auto">
            <a:xfrm>
              <a:off x="2813" y="3258"/>
              <a:ext cx="144" cy="217"/>
            </a:xfrm>
            <a:prstGeom prst="rect">
              <a:avLst/>
            </a:prstGeom>
            <a:noFill/>
            <a:ln w="9525">
              <a:noFill/>
              <a:miter lim="800000"/>
              <a:headEnd/>
              <a:tailEnd/>
            </a:ln>
          </p:spPr>
        </p:pic>
        <p:pic>
          <p:nvPicPr>
            <p:cNvPr id="12" name="Picture 527" descr="logo-małe"/>
            <p:cNvPicPr>
              <a:picLocks noChangeAspect="1" noChangeArrowheads="1"/>
            </p:cNvPicPr>
            <p:nvPr/>
          </p:nvPicPr>
          <p:blipFill>
            <a:blip r:embed="rId4" cstate="print"/>
            <a:srcRect/>
            <a:stretch>
              <a:fillRect/>
            </a:stretch>
          </p:blipFill>
          <p:spPr bwMode="auto">
            <a:xfrm>
              <a:off x="2237" y="3731"/>
              <a:ext cx="144" cy="216"/>
            </a:xfrm>
            <a:prstGeom prst="rect">
              <a:avLst/>
            </a:prstGeom>
            <a:noFill/>
            <a:ln w="9525">
              <a:noFill/>
              <a:miter lim="800000"/>
              <a:headEnd/>
              <a:tailEnd/>
            </a:ln>
          </p:spPr>
        </p:pic>
        <p:pic>
          <p:nvPicPr>
            <p:cNvPr id="13" name="Picture 528" descr="logo-małe"/>
            <p:cNvPicPr>
              <a:picLocks noChangeAspect="1" noChangeArrowheads="1"/>
            </p:cNvPicPr>
            <p:nvPr/>
          </p:nvPicPr>
          <p:blipFill>
            <a:blip r:embed="rId4" cstate="print"/>
            <a:srcRect/>
            <a:stretch>
              <a:fillRect/>
            </a:stretch>
          </p:blipFill>
          <p:spPr bwMode="auto">
            <a:xfrm>
              <a:off x="1754" y="3626"/>
              <a:ext cx="144" cy="216"/>
            </a:xfrm>
            <a:prstGeom prst="rect">
              <a:avLst/>
            </a:prstGeom>
            <a:noFill/>
            <a:ln w="9525">
              <a:noFill/>
              <a:miter lim="800000"/>
              <a:headEnd/>
              <a:tailEnd/>
            </a:ln>
          </p:spPr>
        </p:pic>
        <p:pic>
          <p:nvPicPr>
            <p:cNvPr id="14" name="Picture 529" descr="logo-małe"/>
            <p:cNvPicPr>
              <a:picLocks noChangeAspect="1" noChangeArrowheads="1"/>
            </p:cNvPicPr>
            <p:nvPr/>
          </p:nvPicPr>
          <p:blipFill>
            <a:blip r:embed="rId4" cstate="print"/>
            <a:srcRect/>
            <a:stretch>
              <a:fillRect/>
            </a:stretch>
          </p:blipFill>
          <p:spPr bwMode="auto">
            <a:xfrm>
              <a:off x="1489" y="3424"/>
              <a:ext cx="144" cy="216"/>
            </a:xfrm>
            <a:prstGeom prst="rect">
              <a:avLst/>
            </a:prstGeom>
            <a:noFill/>
            <a:ln w="9525">
              <a:noFill/>
              <a:miter lim="800000"/>
              <a:headEnd/>
              <a:tailEnd/>
            </a:ln>
          </p:spPr>
        </p:pic>
        <p:pic>
          <p:nvPicPr>
            <p:cNvPr id="15" name="Picture 530" descr="logo-małe"/>
            <p:cNvPicPr>
              <a:picLocks noChangeAspect="1" noChangeArrowheads="1"/>
            </p:cNvPicPr>
            <p:nvPr/>
          </p:nvPicPr>
          <p:blipFill>
            <a:blip r:embed="rId4" cstate="print"/>
            <a:srcRect/>
            <a:stretch>
              <a:fillRect/>
            </a:stretch>
          </p:blipFill>
          <p:spPr bwMode="auto">
            <a:xfrm>
              <a:off x="1886" y="3075"/>
              <a:ext cx="144" cy="216"/>
            </a:xfrm>
            <a:prstGeom prst="rect">
              <a:avLst/>
            </a:prstGeom>
            <a:noFill/>
            <a:ln w="9525">
              <a:noFill/>
              <a:miter lim="800000"/>
              <a:headEnd/>
              <a:tailEnd/>
            </a:ln>
          </p:spPr>
        </p:pic>
        <p:pic>
          <p:nvPicPr>
            <p:cNvPr id="16" name="Picture 531" descr="logo-małe"/>
            <p:cNvPicPr>
              <a:picLocks noChangeAspect="1" noChangeArrowheads="1"/>
            </p:cNvPicPr>
            <p:nvPr/>
          </p:nvPicPr>
          <p:blipFill>
            <a:blip r:embed="rId4" cstate="print"/>
            <a:srcRect/>
            <a:stretch>
              <a:fillRect/>
            </a:stretch>
          </p:blipFill>
          <p:spPr bwMode="auto">
            <a:xfrm>
              <a:off x="1092" y="3256"/>
              <a:ext cx="144" cy="216"/>
            </a:xfrm>
            <a:prstGeom prst="rect">
              <a:avLst/>
            </a:prstGeom>
            <a:noFill/>
            <a:ln w="9525">
              <a:noFill/>
              <a:miter lim="800000"/>
              <a:headEnd/>
              <a:tailEnd/>
            </a:ln>
          </p:spPr>
        </p:pic>
        <p:pic>
          <p:nvPicPr>
            <p:cNvPr id="17" name="Picture 532" descr="logo-małe"/>
            <p:cNvPicPr>
              <a:picLocks noChangeAspect="1" noChangeArrowheads="1"/>
            </p:cNvPicPr>
            <p:nvPr/>
          </p:nvPicPr>
          <p:blipFill>
            <a:blip r:embed="rId4" cstate="print"/>
            <a:srcRect/>
            <a:stretch>
              <a:fillRect/>
            </a:stretch>
          </p:blipFill>
          <p:spPr bwMode="auto">
            <a:xfrm>
              <a:off x="2989" y="3258"/>
              <a:ext cx="145" cy="217"/>
            </a:xfrm>
            <a:prstGeom prst="rect">
              <a:avLst/>
            </a:prstGeom>
            <a:noFill/>
            <a:ln w="9525">
              <a:noFill/>
              <a:miter lim="800000"/>
              <a:headEnd/>
              <a:tailEnd/>
            </a:ln>
          </p:spPr>
        </p:pic>
        <p:pic>
          <p:nvPicPr>
            <p:cNvPr id="18" name="Picture 533" descr="logo-małe"/>
            <p:cNvPicPr>
              <a:picLocks noChangeAspect="1" noChangeArrowheads="1"/>
            </p:cNvPicPr>
            <p:nvPr/>
          </p:nvPicPr>
          <p:blipFill>
            <a:blip r:embed="rId4" cstate="print"/>
            <a:srcRect/>
            <a:stretch>
              <a:fillRect/>
            </a:stretch>
          </p:blipFill>
          <p:spPr bwMode="auto">
            <a:xfrm>
              <a:off x="695" y="2800"/>
              <a:ext cx="144" cy="216"/>
            </a:xfrm>
            <a:prstGeom prst="rect">
              <a:avLst/>
            </a:prstGeom>
            <a:noFill/>
            <a:ln w="9525">
              <a:noFill/>
              <a:miter lim="800000"/>
              <a:headEnd/>
              <a:tailEnd/>
            </a:ln>
          </p:spPr>
        </p:pic>
        <p:sp>
          <p:nvSpPr>
            <p:cNvPr id="19" name="Text Box 534"/>
            <p:cNvSpPr txBox="1">
              <a:spLocks noChangeArrowheads="1"/>
            </p:cNvSpPr>
            <p:nvPr/>
          </p:nvSpPr>
          <p:spPr bwMode="auto">
            <a:xfrm>
              <a:off x="2582" y="2536"/>
              <a:ext cx="672" cy="173"/>
            </a:xfrm>
            <a:prstGeom prst="rect">
              <a:avLst/>
            </a:prstGeom>
            <a:noFill/>
            <a:ln w="9525">
              <a:noFill/>
              <a:miter lim="800000"/>
              <a:headEnd/>
              <a:tailEnd/>
            </a:ln>
          </p:spPr>
          <p:txBody>
            <a:bodyPr>
              <a:spAutoFit/>
            </a:bodyPr>
            <a:lstStyle/>
            <a:p>
              <a:pPr algn="ctr" defTabSz="912813">
                <a:spcBef>
                  <a:spcPct val="50000"/>
                </a:spcBef>
              </a:pPr>
              <a:r>
                <a:rPr lang="pl-PL" sz="1200" b="1" dirty="0">
                  <a:solidFill>
                    <a:schemeClr val="bg1"/>
                  </a:solidFill>
                  <a:latin typeface="Arial" charset="0"/>
                </a:rPr>
                <a:t>Białystok</a:t>
              </a:r>
            </a:p>
          </p:txBody>
        </p:sp>
        <p:sp>
          <p:nvSpPr>
            <p:cNvPr id="20" name="Text Box 535"/>
            <p:cNvSpPr txBox="1">
              <a:spLocks noChangeArrowheads="1"/>
            </p:cNvSpPr>
            <p:nvPr/>
          </p:nvSpPr>
          <p:spPr bwMode="auto">
            <a:xfrm>
              <a:off x="2150" y="2939"/>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Warszawa</a:t>
              </a:r>
            </a:p>
          </p:txBody>
        </p:sp>
        <p:sp>
          <p:nvSpPr>
            <p:cNvPr id="21" name="Text Box 536"/>
            <p:cNvSpPr txBox="1">
              <a:spLocks noChangeArrowheads="1"/>
            </p:cNvSpPr>
            <p:nvPr/>
          </p:nvSpPr>
          <p:spPr bwMode="auto">
            <a:xfrm>
              <a:off x="2630" y="3448"/>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Lublin</a:t>
              </a:r>
            </a:p>
          </p:txBody>
        </p:sp>
        <p:sp>
          <p:nvSpPr>
            <p:cNvPr id="22" name="Text Box 537"/>
            <p:cNvSpPr txBox="1">
              <a:spLocks noChangeArrowheads="1"/>
            </p:cNvSpPr>
            <p:nvPr/>
          </p:nvSpPr>
          <p:spPr bwMode="auto">
            <a:xfrm>
              <a:off x="2279" y="3966"/>
              <a:ext cx="672" cy="173"/>
            </a:xfrm>
            <a:prstGeom prst="rect">
              <a:avLst/>
            </a:prstGeom>
            <a:noFill/>
            <a:ln w="9525">
              <a:noFill/>
              <a:miter lim="800000"/>
              <a:headEnd/>
              <a:tailEnd/>
            </a:ln>
          </p:spPr>
          <p:txBody>
            <a:bodyPr>
              <a:spAutoFit/>
            </a:bodyPr>
            <a:lstStyle/>
            <a:p>
              <a:pPr algn="ctr" defTabSz="912813">
                <a:spcBef>
                  <a:spcPct val="50000"/>
                </a:spcBef>
              </a:pPr>
              <a:r>
                <a:rPr lang="pl-PL" sz="1200" b="1" dirty="0">
                  <a:solidFill>
                    <a:schemeClr val="bg1"/>
                  </a:solidFill>
                  <a:latin typeface="Arial" charset="0"/>
                </a:rPr>
                <a:t>Rzeszów</a:t>
              </a:r>
            </a:p>
          </p:txBody>
        </p:sp>
        <p:sp>
          <p:nvSpPr>
            <p:cNvPr id="23" name="Text Box 538"/>
            <p:cNvSpPr txBox="1">
              <a:spLocks noChangeArrowheads="1"/>
            </p:cNvSpPr>
            <p:nvPr/>
          </p:nvSpPr>
          <p:spPr bwMode="auto">
            <a:xfrm>
              <a:off x="1862" y="3947"/>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Kraków</a:t>
              </a:r>
            </a:p>
          </p:txBody>
        </p:sp>
        <p:sp>
          <p:nvSpPr>
            <p:cNvPr id="24" name="Text Box 539"/>
            <p:cNvSpPr txBox="1">
              <a:spLocks noChangeArrowheads="1"/>
            </p:cNvSpPr>
            <p:nvPr/>
          </p:nvSpPr>
          <p:spPr bwMode="auto">
            <a:xfrm>
              <a:off x="1526" y="3784"/>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Katowice</a:t>
              </a:r>
            </a:p>
          </p:txBody>
        </p:sp>
        <p:sp>
          <p:nvSpPr>
            <p:cNvPr id="25" name="Text Box 540"/>
            <p:cNvSpPr txBox="1">
              <a:spLocks noChangeArrowheads="1"/>
            </p:cNvSpPr>
            <p:nvPr/>
          </p:nvSpPr>
          <p:spPr bwMode="auto">
            <a:xfrm>
              <a:off x="1190" y="3592"/>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Opole</a:t>
              </a:r>
            </a:p>
          </p:txBody>
        </p:sp>
        <p:sp>
          <p:nvSpPr>
            <p:cNvPr id="26" name="Text Box 541"/>
            <p:cNvSpPr txBox="1">
              <a:spLocks noChangeArrowheads="1"/>
            </p:cNvSpPr>
            <p:nvPr/>
          </p:nvSpPr>
          <p:spPr bwMode="auto">
            <a:xfrm>
              <a:off x="854" y="3419"/>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Wrocław</a:t>
              </a:r>
            </a:p>
          </p:txBody>
        </p:sp>
        <p:sp>
          <p:nvSpPr>
            <p:cNvPr id="27" name="Text Box 542"/>
            <p:cNvSpPr txBox="1">
              <a:spLocks noChangeArrowheads="1"/>
            </p:cNvSpPr>
            <p:nvPr/>
          </p:nvSpPr>
          <p:spPr bwMode="auto">
            <a:xfrm>
              <a:off x="1622" y="3256"/>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Łódź</a:t>
              </a:r>
            </a:p>
          </p:txBody>
        </p:sp>
        <p:sp>
          <p:nvSpPr>
            <p:cNvPr id="28" name="Text Box 543"/>
            <p:cNvSpPr txBox="1">
              <a:spLocks noChangeArrowheads="1"/>
            </p:cNvSpPr>
            <p:nvPr/>
          </p:nvSpPr>
          <p:spPr bwMode="auto">
            <a:xfrm>
              <a:off x="902" y="2824"/>
              <a:ext cx="672" cy="173"/>
            </a:xfrm>
            <a:prstGeom prst="rect">
              <a:avLst/>
            </a:prstGeom>
            <a:noFill/>
            <a:ln w="9525">
              <a:noFill/>
              <a:miter lim="800000"/>
              <a:headEnd/>
              <a:tailEnd/>
            </a:ln>
          </p:spPr>
          <p:txBody>
            <a:bodyPr>
              <a:spAutoFit/>
            </a:bodyPr>
            <a:lstStyle/>
            <a:p>
              <a:pPr algn="ctr" defTabSz="912813">
                <a:spcBef>
                  <a:spcPct val="50000"/>
                </a:spcBef>
              </a:pPr>
              <a:r>
                <a:rPr lang="pl-PL" sz="1200" b="1" dirty="0">
                  <a:solidFill>
                    <a:schemeClr val="bg1"/>
                  </a:solidFill>
                  <a:latin typeface="Arial" charset="0"/>
                </a:rPr>
                <a:t>Poznań</a:t>
              </a:r>
            </a:p>
          </p:txBody>
        </p:sp>
        <p:sp>
          <p:nvSpPr>
            <p:cNvPr id="29" name="Text Box 544"/>
            <p:cNvSpPr txBox="1">
              <a:spLocks noChangeArrowheads="1"/>
            </p:cNvSpPr>
            <p:nvPr/>
          </p:nvSpPr>
          <p:spPr bwMode="auto">
            <a:xfrm>
              <a:off x="1430" y="2651"/>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Toruń</a:t>
              </a:r>
            </a:p>
          </p:txBody>
        </p:sp>
        <p:sp>
          <p:nvSpPr>
            <p:cNvPr id="30" name="Text Box 545"/>
            <p:cNvSpPr txBox="1">
              <a:spLocks noChangeArrowheads="1"/>
            </p:cNvSpPr>
            <p:nvPr/>
          </p:nvSpPr>
          <p:spPr bwMode="auto">
            <a:xfrm>
              <a:off x="1430" y="2104"/>
              <a:ext cx="672" cy="173"/>
            </a:xfrm>
            <a:prstGeom prst="rect">
              <a:avLst/>
            </a:prstGeom>
            <a:noFill/>
            <a:ln w="9525">
              <a:noFill/>
              <a:miter lim="800000"/>
              <a:headEnd/>
              <a:tailEnd/>
            </a:ln>
          </p:spPr>
          <p:txBody>
            <a:bodyPr>
              <a:spAutoFit/>
            </a:bodyPr>
            <a:lstStyle/>
            <a:p>
              <a:pPr algn="ctr" defTabSz="912813">
                <a:spcBef>
                  <a:spcPct val="50000"/>
                </a:spcBef>
              </a:pPr>
              <a:r>
                <a:rPr lang="pl-PL" sz="1200" b="1" dirty="0">
                  <a:solidFill>
                    <a:schemeClr val="bg1"/>
                  </a:solidFill>
                  <a:latin typeface="Arial" charset="0"/>
                </a:rPr>
                <a:t>Gdańsk</a:t>
              </a:r>
            </a:p>
          </p:txBody>
        </p:sp>
        <p:sp>
          <p:nvSpPr>
            <p:cNvPr id="31" name="Text Box 546"/>
            <p:cNvSpPr txBox="1">
              <a:spLocks noChangeArrowheads="1"/>
            </p:cNvSpPr>
            <p:nvPr/>
          </p:nvSpPr>
          <p:spPr bwMode="auto">
            <a:xfrm>
              <a:off x="470" y="2507"/>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Szczecin</a:t>
              </a:r>
            </a:p>
          </p:txBody>
        </p:sp>
        <p:sp>
          <p:nvSpPr>
            <p:cNvPr id="32" name="Text Box 547"/>
            <p:cNvSpPr txBox="1">
              <a:spLocks noChangeArrowheads="1"/>
            </p:cNvSpPr>
            <p:nvPr/>
          </p:nvSpPr>
          <p:spPr bwMode="auto">
            <a:xfrm>
              <a:off x="566" y="2987"/>
              <a:ext cx="672" cy="173"/>
            </a:xfrm>
            <a:prstGeom prst="rect">
              <a:avLst/>
            </a:prstGeom>
            <a:noFill/>
            <a:ln w="9525">
              <a:noFill/>
              <a:miter lim="800000"/>
              <a:headEnd/>
              <a:tailEnd/>
            </a:ln>
          </p:spPr>
          <p:txBody>
            <a:bodyPr>
              <a:spAutoFit/>
            </a:bodyPr>
            <a:lstStyle/>
            <a:p>
              <a:pPr algn="ctr" defTabSz="912813">
                <a:spcBef>
                  <a:spcPct val="50000"/>
                </a:spcBef>
              </a:pPr>
              <a:r>
                <a:rPr lang="pl-PL" sz="1200" b="1" dirty="0">
                  <a:solidFill>
                    <a:schemeClr val="bg1"/>
                  </a:solidFill>
                  <a:latin typeface="Arial" charset="0"/>
                </a:rPr>
                <a:t>Słubice</a:t>
              </a:r>
            </a:p>
          </p:txBody>
        </p:sp>
        <p:pic>
          <p:nvPicPr>
            <p:cNvPr id="33" name="Picture 548" descr="logo-małe"/>
            <p:cNvPicPr>
              <a:picLocks noChangeAspect="1" noChangeArrowheads="1"/>
            </p:cNvPicPr>
            <p:nvPr/>
          </p:nvPicPr>
          <p:blipFill>
            <a:blip r:embed="rId4" cstate="print"/>
            <a:srcRect/>
            <a:stretch>
              <a:fillRect/>
            </a:stretch>
          </p:blipFill>
          <p:spPr bwMode="auto">
            <a:xfrm>
              <a:off x="2359" y="2069"/>
              <a:ext cx="144" cy="216"/>
            </a:xfrm>
            <a:prstGeom prst="rect">
              <a:avLst/>
            </a:prstGeom>
            <a:noFill/>
            <a:ln w="9525">
              <a:noFill/>
              <a:miter lim="800000"/>
              <a:headEnd/>
              <a:tailEnd/>
            </a:ln>
          </p:spPr>
        </p:pic>
        <p:sp>
          <p:nvSpPr>
            <p:cNvPr id="34" name="Text Box 550"/>
            <p:cNvSpPr txBox="1">
              <a:spLocks noChangeArrowheads="1"/>
            </p:cNvSpPr>
            <p:nvPr/>
          </p:nvSpPr>
          <p:spPr bwMode="auto">
            <a:xfrm>
              <a:off x="2110" y="2299"/>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Olsztyn</a:t>
              </a:r>
            </a:p>
          </p:txBody>
        </p:sp>
        <p:pic>
          <p:nvPicPr>
            <p:cNvPr id="35" name="Picture 551" descr="logo-małe"/>
            <p:cNvPicPr>
              <a:picLocks noChangeAspect="1" noChangeArrowheads="1"/>
            </p:cNvPicPr>
            <p:nvPr/>
          </p:nvPicPr>
          <p:blipFill>
            <a:blip r:embed="rId4" cstate="print"/>
            <a:srcRect/>
            <a:stretch>
              <a:fillRect/>
            </a:stretch>
          </p:blipFill>
          <p:spPr bwMode="auto">
            <a:xfrm>
              <a:off x="1602" y="1935"/>
              <a:ext cx="144" cy="216"/>
            </a:xfrm>
            <a:prstGeom prst="rect">
              <a:avLst/>
            </a:prstGeom>
            <a:noFill/>
            <a:ln w="9525">
              <a:noFill/>
              <a:miter lim="800000"/>
              <a:headEnd/>
              <a:tailEnd/>
            </a:ln>
          </p:spPr>
        </p:pic>
        <p:pic>
          <p:nvPicPr>
            <p:cNvPr id="36" name="Picture 552" descr="logo-małe"/>
            <p:cNvPicPr>
              <a:picLocks noChangeAspect="1" noChangeArrowheads="1"/>
            </p:cNvPicPr>
            <p:nvPr/>
          </p:nvPicPr>
          <p:blipFill>
            <a:blip r:embed="rId4" cstate="print"/>
            <a:srcRect/>
            <a:stretch>
              <a:fillRect/>
            </a:stretch>
          </p:blipFill>
          <p:spPr bwMode="auto">
            <a:xfrm>
              <a:off x="2600" y="3103"/>
              <a:ext cx="144" cy="216"/>
            </a:xfrm>
            <a:prstGeom prst="rect">
              <a:avLst/>
            </a:prstGeom>
            <a:noFill/>
            <a:ln w="9525">
              <a:noFill/>
              <a:miter lim="800000"/>
              <a:headEnd/>
              <a:tailEnd/>
            </a:ln>
          </p:spPr>
        </p:pic>
        <p:pic>
          <p:nvPicPr>
            <p:cNvPr id="37" name="Picture 553" descr="logo-małe"/>
            <p:cNvPicPr>
              <a:picLocks noChangeAspect="1" noChangeArrowheads="1"/>
            </p:cNvPicPr>
            <p:nvPr/>
          </p:nvPicPr>
          <p:blipFill>
            <a:blip r:embed="rId4" cstate="print"/>
            <a:srcRect/>
            <a:stretch>
              <a:fillRect/>
            </a:stretch>
          </p:blipFill>
          <p:spPr bwMode="auto">
            <a:xfrm>
              <a:off x="2427" y="3103"/>
              <a:ext cx="144" cy="216"/>
            </a:xfrm>
            <a:prstGeom prst="rect">
              <a:avLst/>
            </a:prstGeom>
            <a:noFill/>
            <a:ln w="9525">
              <a:noFill/>
              <a:miter lim="800000"/>
              <a:headEnd/>
              <a:tailEnd/>
            </a:ln>
          </p:spPr>
        </p:pic>
        <p:pic>
          <p:nvPicPr>
            <p:cNvPr id="38" name="Picture 554" descr="logo-małe"/>
            <p:cNvPicPr>
              <a:picLocks noChangeAspect="1" noChangeArrowheads="1"/>
            </p:cNvPicPr>
            <p:nvPr/>
          </p:nvPicPr>
          <p:blipFill>
            <a:blip r:embed="rId4" cstate="print"/>
            <a:srcRect/>
            <a:stretch>
              <a:fillRect/>
            </a:stretch>
          </p:blipFill>
          <p:spPr bwMode="auto">
            <a:xfrm>
              <a:off x="2245" y="3103"/>
              <a:ext cx="144" cy="216"/>
            </a:xfrm>
            <a:prstGeom prst="rect">
              <a:avLst/>
            </a:prstGeom>
            <a:noFill/>
            <a:ln w="9525">
              <a:noFill/>
              <a:miter lim="800000"/>
              <a:headEnd/>
              <a:tailEnd/>
            </a:ln>
          </p:spPr>
        </p:pic>
        <p:pic>
          <p:nvPicPr>
            <p:cNvPr id="39" name="Picture 555" descr="logo-małe"/>
            <p:cNvPicPr>
              <a:picLocks noChangeAspect="1" noChangeArrowheads="1"/>
            </p:cNvPicPr>
            <p:nvPr/>
          </p:nvPicPr>
          <p:blipFill>
            <a:blip r:embed="rId4" cstate="print"/>
            <a:srcRect/>
            <a:stretch>
              <a:fillRect/>
            </a:stretch>
          </p:blipFill>
          <p:spPr bwMode="auto">
            <a:xfrm>
              <a:off x="2154" y="2762"/>
              <a:ext cx="144" cy="216"/>
            </a:xfrm>
            <a:prstGeom prst="rect">
              <a:avLst/>
            </a:prstGeom>
            <a:noFill/>
            <a:ln w="9525">
              <a:noFill/>
              <a:miter lim="800000"/>
              <a:headEnd/>
              <a:tailEnd/>
            </a:ln>
          </p:spPr>
        </p:pic>
        <p:pic>
          <p:nvPicPr>
            <p:cNvPr id="40" name="Picture 556" descr="logo-małe"/>
            <p:cNvPicPr>
              <a:picLocks noChangeAspect="1" noChangeArrowheads="1"/>
            </p:cNvPicPr>
            <p:nvPr/>
          </p:nvPicPr>
          <p:blipFill>
            <a:blip r:embed="rId4" cstate="print"/>
            <a:srcRect/>
            <a:stretch>
              <a:fillRect/>
            </a:stretch>
          </p:blipFill>
          <p:spPr bwMode="auto">
            <a:xfrm>
              <a:off x="2328" y="2762"/>
              <a:ext cx="144" cy="216"/>
            </a:xfrm>
            <a:prstGeom prst="rect">
              <a:avLst/>
            </a:prstGeom>
            <a:noFill/>
            <a:ln w="9525">
              <a:noFill/>
              <a:miter lim="800000"/>
              <a:headEnd/>
              <a:tailEnd/>
            </a:ln>
          </p:spPr>
        </p:pic>
        <p:pic>
          <p:nvPicPr>
            <p:cNvPr id="41" name="Picture 557" descr="logo-małe"/>
            <p:cNvPicPr>
              <a:picLocks noChangeAspect="1" noChangeArrowheads="1"/>
            </p:cNvPicPr>
            <p:nvPr/>
          </p:nvPicPr>
          <p:blipFill>
            <a:blip r:embed="rId4" cstate="print"/>
            <a:srcRect/>
            <a:stretch>
              <a:fillRect/>
            </a:stretch>
          </p:blipFill>
          <p:spPr bwMode="auto">
            <a:xfrm>
              <a:off x="2509" y="2762"/>
              <a:ext cx="144" cy="216"/>
            </a:xfrm>
            <a:prstGeom prst="rect">
              <a:avLst/>
            </a:prstGeom>
            <a:noFill/>
            <a:ln w="9525">
              <a:noFill/>
              <a:miter lim="800000"/>
              <a:headEnd/>
              <a:tailEnd/>
            </a:ln>
          </p:spPr>
        </p:pic>
        <p:pic>
          <p:nvPicPr>
            <p:cNvPr id="42" name="Picture 558" descr="logo-małe"/>
            <p:cNvPicPr>
              <a:picLocks noChangeAspect="1" noChangeArrowheads="1"/>
            </p:cNvPicPr>
            <p:nvPr/>
          </p:nvPicPr>
          <p:blipFill>
            <a:blip r:embed="rId4" cstate="print"/>
            <a:srcRect/>
            <a:stretch>
              <a:fillRect/>
            </a:stretch>
          </p:blipFill>
          <p:spPr bwMode="auto">
            <a:xfrm>
              <a:off x="2691" y="2762"/>
              <a:ext cx="144" cy="216"/>
            </a:xfrm>
            <a:prstGeom prst="rect">
              <a:avLst/>
            </a:prstGeom>
            <a:noFill/>
            <a:ln w="9525">
              <a:noFill/>
              <a:miter lim="800000"/>
              <a:headEnd/>
              <a:tailEnd/>
            </a:ln>
          </p:spPr>
        </p:pic>
        <p:pic>
          <p:nvPicPr>
            <p:cNvPr id="44" name="Picture 526" descr="logo-małe"/>
            <p:cNvPicPr>
              <a:picLocks noChangeAspect="1" noChangeArrowheads="1"/>
            </p:cNvPicPr>
            <p:nvPr/>
          </p:nvPicPr>
          <p:blipFill>
            <a:blip r:embed="rId4" cstate="print"/>
            <a:srcRect/>
            <a:stretch>
              <a:fillRect/>
            </a:stretch>
          </p:blipFill>
          <p:spPr bwMode="auto">
            <a:xfrm>
              <a:off x="2618" y="3797"/>
              <a:ext cx="144" cy="216"/>
            </a:xfrm>
            <a:prstGeom prst="rect">
              <a:avLst/>
            </a:prstGeom>
            <a:noFill/>
            <a:ln w="9525">
              <a:noFill/>
              <a:miter lim="800000"/>
              <a:headEnd/>
              <a:tailEnd/>
            </a:ln>
          </p:spPr>
        </p:pic>
        <p:pic>
          <p:nvPicPr>
            <p:cNvPr id="45" name="Picture 526" descr="logo-małe"/>
            <p:cNvPicPr>
              <a:picLocks noChangeAspect="1" noChangeArrowheads="1"/>
            </p:cNvPicPr>
            <p:nvPr/>
          </p:nvPicPr>
          <p:blipFill>
            <a:blip r:embed="rId4" cstate="print"/>
            <a:srcRect/>
            <a:stretch>
              <a:fillRect/>
            </a:stretch>
          </p:blipFill>
          <p:spPr bwMode="auto">
            <a:xfrm>
              <a:off x="2467" y="3789"/>
              <a:ext cx="144" cy="216"/>
            </a:xfrm>
            <a:prstGeom prst="rect">
              <a:avLst/>
            </a:prstGeom>
            <a:noFill/>
            <a:ln w="9525">
              <a:noFill/>
              <a:miter lim="800000"/>
              <a:headEnd/>
              <a:tailEnd/>
            </a:ln>
          </p:spPr>
        </p:pic>
        <p:pic>
          <p:nvPicPr>
            <p:cNvPr id="46" name="Picture 527" descr="logo-małe"/>
            <p:cNvPicPr>
              <a:picLocks noChangeAspect="1" noChangeArrowheads="1"/>
            </p:cNvPicPr>
            <p:nvPr/>
          </p:nvPicPr>
          <p:blipFill>
            <a:blip r:embed="rId4" cstate="print"/>
            <a:srcRect/>
            <a:stretch>
              <a:fillRect/>
            </a:stretch>
          </p:blipFill>
          <p:spPr bwMode="auto">
            <a:xfrm>
              <a:off x="2059" y="3731"/>
              <a:ext cx="144" cy="216"/>
            </a:xfrm>
            <a:prstGeom prst="rect">
              <a:avLst/>
            </a:prstGeom>
            <a:noFill/>
            <a:ln w="9525">
              <a:noFill/>
              <a:miter lim="800000"/>
              <a:headEnd/>
              <a:tailEnd/>
            </a:ln>
          </p:spPr>
        </p:pic>
      </p:grpSp>
      <p:sp>
        <p:nvSpPr>
          <p:cNvPr id="47" name="Rectangle 560"/>
          <p:cNvSpPr txBox="1">
            <a:spLocks noChangeArrowheads="1"/>
          </p:cNvSpPr>
          <p:nvPr/>
        </p:nvSpPr>
        <p:spPr bwMode="auto">
          <a:xfrm>
            <a:off x="914400" y="762000"/>
            <a:ext cx="80010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lnSpc>
                <a:spcPct val="90000"/>
              </a:lnSpc>
              <a:spcBef>
                <a:spcPct val="0"/>
              </a:spcBef>
              <a:spcAft>
                <a:spcPct val="0"/>
              </a:spcAft>
              <a:defRPr sz="3600" b="1">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Arial" charset="0"/>
              </a:defRPr>
            </a:lvl2pPr>
            <a:lvl3pPr algn="l" rtl="0" eaLnBrk="0" fontAlgn="base" hangingPunct="0">
              <a:lnSpc>
                <a:spcPct val="90000"/>
              </a:lnSpc>
              <a:spcBef>
                <a:spcPct val="0"/>
              </a:spcBef>
              <a:spcAft>
                <a:spcPct val="0"/>
              </a:spcAft>
              <a:defRPr sz="3600" b="1">
                <a:solidFill>
                  <a:schemeClr val="tx2"/>
                </a:solidFill>
                <a:latin typeface="Arial" charset="0"/>
              </a:defRPr>
            </a:lvl3pPr>
            <a:lvl4pPr algn="l" rtl="0" eaLnBrk="0" fontAlgn="base" hangingPunct="0">
              <a:lnSpc>
                <a:spcPct val="90000"/>
              </a:lnSpc>
              <a:spcBef>
                <a:spcPct val="0"/>
              </a:spcBef>
              <a:spcAft>
                <a:spcPct val="0"/>
              </a:spcAft>
              <a:defRPr sz="3600" b="1">
                <a:solidFill>
                  <a:schemeClr val="tx2"/>
                </a:solidFill>
                <a:latin typeface="Arial" charset="0"/>
              </a:defRPr>
            </a:lvl4pPr>
            <a:lvl5pPr algn="l" rtl="0" eaLnBrk="0" fontAlgn="base" hangingPunct="0">
              <a:lnSpc>
                <a:spcPct val="90000"/>
              </a:lnSpc>
              <a:spcBef>
                <a:spcPct val="0"/>
              </a:spcBef>
              <a:spcAft>
                <a:spcPct val="0"/>
              </a:spcAft>
              <a:defRPr sz="3600" b="1">
                <a:solidFill>
                  <a:schemeClr val="tx2"/>
                </a:solidFill>
                <a:latin typeface="Arial" charset="0"/>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a:lstStyle>
          <a:p>
            <a:pPr defTabSz="912813" eaLnBrk="1" hangingPunct="1"/>
            <a:r>
              <a:rPr lang="pl-PL" kern="0" dirty="0"/>
              <a:t>Poradnie w Polsce 2003-2024</a:t>
            </a:r>
          </a:p>
        </p:txBody>
      </p:sp>
      <p:sp>
        <p:nvSpPr>
          <p:cNvPr id="48" name="Text Box 545"/>
          <p:cNvSpPr txBox="1">
            <a:spLocks noChangeArrowheads="1"/>
          </p:cNvSpPr>
          <p:nvPr/>
        </p:nvSpPr>
        <p:spPr bwMode="auto">
          <a:xfrm>
            <a:off x="1691680" y="3154362"/>
            <a:ext cx="1066800" cy="274638"/>
          </a:xfrm>
          <a:prstGeom prst="rect">
            <a:avLst/>
          </a:prstGeom>
          <a:noFill/>
          <a:ln w="9525">
            <a:noFill/>
            <a:miter lim="800000"/>
            <a:headEnd/>
            <a:tailEnd/>
          </a:ln>
        </p:spPr>
        <p:txBody>
          <a:bodyPr>
            <a:spAutoFit/>
          </a:bodyPr>
          <a:lstStyle/>
          <a:p>
            <a:pPr algn="ctr" defTabSz="912813">
              <a:spcBef>
                <a:spcPct val="50000"/>
              </a:spcBef>
            </a:pPr>
            <a:r>
              <a:rPr lang="pl-PL" sz="1200" b="1" dirty="0">
                <a:solidFill>
                  <a:schemeClr val="bg1"/>
                </a:solidFill>
                <a:latin typeface="Arial" charset="0"/>
              </a:rPr>
              <a:t>Gdynia</a:t>
            </a:r>
          </a:p>
        </p:txBody>
      </p:sp>
      <p:pic>
        <p:nvPicPr>
          <p:cNvPr id="49" name="Picture 551" descr="logo-małe"/>
          <p:cNvPicPr>
            <a:picLocks noChangeAspect="1" noChangeArrowheads="1"/>
          </p:cNvPicPr>
          <p:nvPr/>
        </p:nvPicPr>
        <p:blipFill>
          <a:blip r:embed="rId4" cstate="print"/>
          <a:srcRect/>
          <a:stretch>
            <a:fillRect/>
          </a:stretch>
        </p:blipFill>
        <p:spPr bwMode="auto">
          <a:xfrm>
            <a:off x="2183160" y="2886075"/>
            <a:ext cx="228600" cy="342900"/>
          </a:xfrm>
          <a:prstGeom prst="rect">
            <a:avLst/>
          </a:prstGeom>
          <a:noFill/>
          <a:ln w="9525">
            <a:noFill/>
            <a:miter lim="800000"/>
            <a:headEnd/>
            <a:tailEnd/>
          </a:ln>
        </p:spPr>
      </p:pic>
      <p:pic>
        <p:nvPicPr>
          <p:cNvPr id="54" name="Picture 554" descr="logo-małe"/>
          <p:cNvPicPr>
            <a:picLocks noChangeAspect="1" noChangeArrowheads="1"/>
          </p:cNvPicPr>
          <p:nvPr/>
        </p:nvPicPr>
        <p:blipFill>
          <a:blip r:embed="rId4" cstate="print"/>
          <a:srcRect/>
          <a:stretch>
            <a:fillRect/>
          </a:stretch>
        </p:blipFill>
        <p:spPr bwMode="auto">
          <a:xfrm>
            <a:off x="3131840" y="4310236"/>
            <a:ext cx="228600" cy="342900"/>
          </a:xfrm>
          <a:prstGeom prst="rect">
            <a:avLst/>
          </a:prstGeom>
          <a:noFill/>
          <a:ln w="9525">
            <a:noFill/>
            <a:miter lim="800000"/>
            <a:headEnd/>
            <a:tailEnd/>
          </a:ln>
        </p:spPr>
      </p:pic>
      <p:sp useBgFill="1">
        <p:nvSpPr>
          <p:cNvPr id="10" name="Text Box 517">
            <a:extLst>
              <a:ext uri="{FF2B5EF4-FFF2-40B4-BE49-F238E27FC236}">
                <a16:creationId xmlns:a16="http://schemas.microsoft.com/office/drawing/2014/main" id="{9BCA2FFF-0040-CB58-D950-7EC23981898D}"/>
              </a:ext>
            </a:extLst>
          </p:cNvPr>
          <p:cNvSpPr txBox="1">
            <a:spLocks noChangeArrowheads="1"/>
          </p:cNvSpPr>
          <p:nvPr/>
        </p:nvSpPr>
        <p:spPr bwMode="auto">
          <a:xfrm>
            <a:off x="5940425" y="4294188"/>
            <a:ext cx="3384550" cy="1292225"/>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sz="2400">
                <a:solidFill>
                  <a:schemeClr val="tx1"/>
                </a:solidFill>
                <a:latin typeface="Times New Roman" pitchFamily="18" charset="0"/>
              </a:defRPr>
            </a:lvl1pPr>
            <a:lvl2pPr marL="742950" indent="-285750" defTabSz="912813" eaLnBrk="0" hangingPunct="0">
              <a:defRPr sz="2400">
                <a:solidFill>
                  <a:schemeClr val="tx1"/>
                </a:solidFill>
                <a:latin typeface="Times New Roman" pitchFamily="18" charset="0"/>
              </a:defRPr>
            </a:lvl2pPr>
            <a:lvl3pPr marL="1143000" indent="-228600" defTabSz="912813" eaLnBrk="0" hangingPunct="0">
              <a:defRPr sz="2400">
                <a:solidFill>
                  <a:schemeClr val="tx1"/>
                </a:solidFill>
                <a:latin typeface="Times New Roman" pitchFamily="18" charset="0"/>
              </a:defRPr>
            </a:lvl3pPr>
            <a:lvl4pPr marL="1600200" indent="-228600" defTabSz="912813" eaLnBrk="0" hangingPunct="0">
              <a:defRPr sz="2400">
                <a:solidFill>
                  <a:schemeClr val="tx1"/>
                </a:solidFill>
                <a:latin typeface="Times New Roman" pitchFamily="18" charset="0"/>
              </a:defRPr>
            </a:lvl4pPr>
            <a:lvl5pPr marL="2057400" indent="-228600" defTabSz="912813" eaLnBrk="0" hangingPunct="0">
              <a:defRPr sz="2400">
                <a:solidFill>
                  <a:schemeClr val="tx1"/>
                </a:solidFill>
                <a:latin typeface="Times New Roman" pitchFamily="18" charset="0"/>
              </a:defRPr>
            </a:lvl5pPr>
            <a:lvl6pPr marL="2514600" indent="-228600" defTabSz="912813" eaLnBrk="0" fontAlgn="base" hangingPunct="0">
              <a:spcBef>
                <a:spcPct val="0"/>
              </a:spcBef>
              <a:spcAft>
                <a:spcPct val="0"/>
              </a:spcAft>
              <a:defRPr sz="2400">
                <a:solidFill>
                  <a:schemeClr val="tx1"/>
                </a:solidFill>
                <a:latin typeface="Times New Roman" pitchFamily="18" charset="0"/>
              </a:defRPr>
            </a:lvl6pPr>
            <a:lvl7pPr marL="2971800" indent="-228600" defTabSz="912813" eaLnBrk="0" fontAlgn="base" hangingPunct="0">
              <a:spcBef>
                <a:spcPct val="0"/>
              </a:spcBef>
              <a:spcAft>
                <a:spcPct val="0"/>
              </a:spcAft>
              <a:defRPr sz="2400">
                <a:solidFill>
                  <a:schemeClr val="tx1"/>
                </a:solidFill>
                <a:latin typeface="Times New Roman" pitchFamily="18" charset="0"/>
              </a:defRPr>
            </a:lvl7pPr>
            <a:lvl8pPr marL="3429000" indent="-228600" defTabSz="912813" eaLnBrk="0" fontAlgn="base" hangingPunct="0">
              <a:spcBef>
                <a:spcPct val="0"/>
              </a:spcBef>
              <a:spcAft>
                <a:spcPct val="0"/>
              </a:spcAft>
              <a:defRPr sz="2400">
                <a:solidFill>
                  <a:schemeClr val="tx1"/>
                </a:solidFill>
                <a:latin typeface="Times New Roman" pitchFamily="18" charset="0"/>
              </a:defRPr>
            </a:lvl8pPr>
            <a:lvl9pPr marL="3886200" indent="-228600" defTabSz="912813"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pl-PL" altLang="pl-PL" dirty="0">
                <a:solidFill>
                  <a:srgbClr val="003366"/>
                </a:solidFill>
                <a:latin typeface="Arial" charset="0"/>
              </a:rPr>
              <a:t>Rok akademicki 2021/2022</a:t>
            </a:r>
          </a:p>
          <a:p>
            <a:pPr eaLnBrk="1" hangingPunct="1">
              <a:spcBef>
                <a:spcPct val="50000"/>
              </a:spcBef>
            </a:pPr>
            <a:r>
              <a:rPr lang="pl-PL" altLang="pl-PL" sz="2000" dirty="0">
                <a:solidFill>
                  <a:srgbClr val="003366"/>
                </a:solidFill>
                <a:latin typeface="Arial" charset="0"/>
              </a:rPr>
              <a:t>27 poradni w 16 miastach</a:t>
            </a:r>
          </a:p>
        </p:txBody>
      </p:sp>
    </p:spTree>
    <p:extLst>
      <p:ext uri="{BB962C8B-B14F-4D97-AF65-F5344CB8AC3E}">
        <p14:creationId xmlns:p14="http://schemas.microsoft.com/office/powerpoint/2010/main" val="6361069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9475C1-AE62-6A24-D855-1B3E621FB629}"/>
            </a:ext>
          </a:extLst>
        </p:cNvPr>
        <p:cNvGrpSpPr/>
        <p:nvPr/>
      </p:nvGrpSpPr>
      <p:grpSpPr>
        <a:xfrm>
          <a:off x="0" y="0"/>
          <a:ext cx="0" cy="0"/>
          <a:chOff x="0" y="0"/>
          <a:chExt cx="0" cy="0"/>
        </a:xfrm>
      </p:grpSpPr>
      <p:grpSp>
        <p:nvGrpSpPr>
          <p:cNvPr id="2" name="Group 210">
            <a:extLst>
              <a:ext uri="{FF2B5EF4-FFF2-40B4-BE49-F238E27FC236}">
                <a16:creationId xmlns:a16="http://schemas.microsoft.com/office/drawing/2014/main" id="{D50F653A-9EBC-E70A-4A49-9B88ACF66EBA}"/>
              </a:ext>
            </a:extLst>
          </p:cNvPr>
          <p:cNvGrpSpPr>
            <a:grpSpLocks/>
          </p:cNvGrpSpPr>
          <p:nvPr/>
        </p:nvGrpSpPr>
        <p:grpSpPr bwMode="auto">
          <a:xfrm>
            <a:off x="745678" y="2684288"/>
            <a:ext cx="4495800" cy="4129088"/>
            <a:chOff x="470" y="1738"/>
            <a:chExt cx="2832" cy="2601"/>
          </a:xfrm>
        </p:grpSpPr>
        <p:graphicFrame>
          <p:nvGraphicFramePr>
            <p:cNvPr id="4" name="Object 518">
              <a:extLst>
                <a:ext uri="{FF2B5EF4-FFF2-40B4-BE49-F238E27FC236}">
                  <a16:creationId xmlns:a16="http://schemas.microsoft.com/office/drawing/2014/main" id="{40DD6595-9F93-B9DB-3DC1-5F6D7495BEBD}"/>
                </a:ext>
              </a:extLst>
            </p:cNvPr>
            <p:cNvGraphicFramePr>
              <a:graphicFrameLocks noChangeAspect="1"/>
            </p:cNvGraphicFramePr>
            <p:nvPr/>
          </p:nvGraphicFramePr>
          <p:xfrm>
            <a:off x="538" y="1738"/>
            <a:ext cx="2695" cy="2601"/>
          </p:xfrm>
          <a:graphic>
            <a:graphicData uri="http://schemas.openxmlformats.org/presentationml/2006/ole">
              <mc:AlternateContent xmlns:mc="http://schemas.openxmlformats.org/markup-compatibility/2006">
                <mc:Choice xmlns:v="urn:schemas-microsoft-com:vml" Requires="v">
                  <p:oleObj name="Obraz - mapa bitowa" r:id="rId2" imgW="4352381" imgH="4200000" progId="PBrush">
                    <p:embed/>
                  </p:oleObj>
                </mc:Choice>
                <mc:Fallback>
                  <p:oleObj name="Obraz - mapa bitowa" r:id="rId2" imgW="4352381" imgH="4200000" progId="PBrush">
                    <p:embed/>
                    <p:pic>
                      <p:nvPicPr>
                        <p:cNvPr id="4" name="Object 518">
                          <a:extLst>
                            <a:ext uri="{FF2B5EF4-FFF2-40B4-BE49-F238E27FC236}">
                              <a16:creationId xmlns:a16="http://schemas.microsoft.com/office/drawing/2014/main" id="{40DD6595-9F93-B9DB-3DC1-5F6D7495BE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 y="1738"/>
                          <a:ext cx="2695" cy="2601"/>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5" name="Picture 519" descr="logo-małe">
              <a:extLst>
                <a:ext uri="{FF2B5EF4-FFF2-40B4-BE49-F238E27FC236}">
                  <a16:creationId xmlns:a16="http://schemas.microsoft.com/office/drawing/2014/main" id="{FBC139B4-D7F1-7477-6CEC-C8E8793FC4C8}"/>
                </a:ext>
              </a:extLst>
            </p:cNvPr>
            <p:cNvPicPr>
              <a:picLocks noChangeAspect="1" noChangeArrowheads="1"/>
            </p:cNvPicPr>
            <p:nvPr/>
          </p:nvPicPr>
          <p:blipFill>
            <a:blip r:embed="rId4" cstate="print"/>
            <a:srcRect/>
            <a:stretch>
              <a:fillRect/>
            </a:stretch>
          </p:blipFill>
          <p:spPr bwMode="auto">
            <a:xfrm>
              <a:off x="1168" y="2662"/>
              <a:ext cx="144" cy="216"/>
            </a:xfrm>
            <a:prstGeom prst="rect">
              <a:avLst/>
            </a:prstGeom>
            <a:noFill/>
            <a:ln w="9525">
              <a:noFill/>
              <a:miter lim="800000"/>
              <a:headEnd/>
              <a:tailEnd/>
            </a:ln>
          </p:spPr>
        </p:pic>
        <p:pic>
          <p:nvPicPr>
            <p:cNvPr id="6" name="Picture 520" descr="logo-małe">
              <a:extLst>
                <a:ext uri="{FF2B5EF4-FFF2-40B4-BE49-F238E27FC236}">
                  <a16:creationId xmlns:a16="http://schemas.microsoft.com/office/drawing/2014/main" id="{9FD6D32A-B3BA-6A9F-C1D8-0F364C56607E}"/>
                </a:ext>
              </a:extLst>
            </p:cNvPr>
            <p:cNvPicPr>
              <a:picLocks noChangeAspect="1" noChangeArrowheads="1"/>
            </p:cNvPicPr>
            <p:nvPr/>
          </p:nvPicPr>
          <p:blipFill>
            <a:blip r:embed="rId4" cstate="print"/>
            <a:srcRect/>
            <a:stretch>
              <a:fillRect/>
            </a:stretch>
          </p:blipFill>
          <p:spPr bwMode="auto">
            <a:xfrm>
              <a:off x="606" y="2341"/>
              <a:ext cx="145" cy="216"/>
            </a:xfrm>
            <a:prstGeom prst="rect">
              <a:avLst/>
            </a:prstGeom>
            <a:noFill/>
            <a:ln w="9525">
              <a:noFill/>
              <a:miter lim="800000"/>
              <a:headEnd/>
              <a:tailEnd/>
            </a:ln>
          </p:spPr>
        </p:pic>
        <p:pic>
          <p:nvPicPr>
            <p:cNvPr id="7" name="Picture 521" descr="logo-małe">
              <a:extLst>
                <a:ext uri="{FF2B5EF4-FFF2-40B4-BE49-F238E27FC236}">
                  <a16:creationId xmlns:a16="http://schemas.microsoft.com/office/drawing/2014/main" id="{96401030-BAC4-AA9D-EA00-B5AB9E05606C}"/>
                </a:ext>
              </a:extLst>
            </p:cNvPr>
            <p:cNvPicPr>
              <a:picLocks noChangeAspect="1" noChangeArrowheads="1"/>
            </p:cNvPicPr>
            <p:nvPr/>
          </p:nvPicPr>
          <p:blipFill>
            <a:blip r:embed="rId4" cstate="print"/>
            <a:srcRect/>
            <a:stretch>
              <a:fillRect/>
            </a:stretch>
          </p:blipFill>
          <p:spPr bwMode="auto">
            <a:xfrm>
              <a:off x="1792" y="1935"/>
              <a:ext cx="145" cy="217"/>
            </a:xfrm>
            <a:prstGeom prst="rect">
              <a:avLst/>
            </a:prstGeom>
            <a:noFill/>
            <a:ln w="9525">
              <a:noFill/>
              <a:miter lim="800000"/>
              <a:headEnd/>
              <a:tailEnd/>
            </a:ln>
          </p:spPr>
        </p:pic>
        <p:pic>
          <p:nvPicPr>
            <p:cNvPr id="8" name="Picture 522" descr="logo-małe">
              <a:extLst>
                <a:ext uri="{FF2B5EF4-FFF2-40B4-BE49-F238E27FC236}">
                  <a16:creationId xmlns:a16="http://schemas.microsoft.com/office/drawing/2014/main" id="{538D85D7-5188-4E28-D99A-0078BABB092E}"/>
                </a:ext>
              </a:extLst>
            </p:cNvPr>
            <p:cNvPicPr>
              <a:picLocks noChangeAspect="1" noChangeArrowheads="1"/>
            </p:cNvPicPr>
            <p:nvPr/>
          </p:nvPicPr>
          <p:blipFill>
            <a:blip r:embed="rId4" cstate="print"/>
            <a:srcRect/>
            <a:stretch>
              <a:fillRect/>
            </a:stretch>
          </p:blipFill>
          <p:spPr bwMode="auto">
            <a:xfrm>
              <a:off x="1709" y="2478"/>
              <a:ext cx="145" cy="216"/>
            </a:xfrm>
            <a:prstGeom prst="rect">
              <a:avLst/>
            </a:prstGeom>
            <a:noFill/>
            <a:ln w="9525">
              <a:noFill/>
              <a:miter lim="800000"/>
              <a:headEnd/>
              <a:tailEnd/>
            </a:ln>
          </p:spPr>
        </p:pic>
        <p:pic>
          <p:nvPicPr>
            <p:cNvPr id="9" name="Picture 523" descr="logo-małe">
              <a:extLst>
                <a:ext uri="{FF2B5EF4-FFF2-40B4-BE49-F238E27FC236}">
                  <a16:creationId xmlns:a16="http://schemas.microsoft.com/office/drawing/2014/main" id="{1CA5DFCB-685B-368C-D0A4-998F5B55C293}"/>
                </a:ext>
              </a:extLst>
            </p:cNvPr>
            <p:cNvPicPr>
              <a:picLocks noChangeAspect="1" noChangeArrowheads="1"/>
            </p:cNvPicPr>
            <p:nvPr/>
          </p:nvPicPr>
          <p:blipFill>
            <a:blip r:embed="rId4" cstate="print"/>
            <a:srcRect/>
            <a:stretch>
              <a:fillRect/>
            </a:stretch>
          </p:blipFill>
          <p:spPr bwMode="auto">
            <a:xfrm>
              <a:off x="2822" y="2354"/>
              <a:ext cx="144" cy="216"/>
            </a:xfrm>
            <a:prstGeom prst="rect">
              <a:avLst/>
            </a:prstGeom>
            <a:noFill/>
            <a:ln w="9525">
              <a:noFill/>
              <a:miter lim="800000"/>
              <a:headEnd/>
              <a:tailEnd/>
            </a:ln>
          </p:spPr>
        </p:pic>
        <p:pic>
          <p:nvPicPr>
            <p:cNvPr id="11" name="Picture 525" descr="logo-małe">
              <a:extLst>
                <a:ext uri="{FF2B5EF4-FFF2-40B4-BE49-F238E27FC236}">
                  <a16:creationId xmlns:a16="http://schemas.microsoft.com/office/drawing/2014/main" id="{EAA7B1C0-30FD-3A24-5A35-D150E11448A9}"/>
                </a:ext>
              </a:extLst>
            </p:cNvPr>
            <p:cNvPicPr>
              <a:picLocks noChangeAspect="1" noChangeArrowheads="1"/>
            </p:cNvPicPr>
            <p:nvPr/>
          </p:nvPicPr>
          <p:blipFill>
            <a:blip r:embed="rId4" cstate="print"/>
            <a:srcRect/>
            <a:stretch>
              <a:fillRect/>
            </a:stretch>
          </p:blipFill>
          <p:spPr bwMode="auto">
            <a:xfrm>
              <a:off x="2813" y="3258"/>
              <a:ext cx="144" cy="217"/>
            </a:xfrm>
            <a:prstGeom prst="rect">
              <a:avLst/>
            </a:prstGeom>
            <a:noFill/>
            <a:ln w="9525">
              <a:noFill/>
              <a:miter lim="800000"/>
              <a:headEnd/>
              <a:tailEnd/>
            </a:ln>
          </p:spPr>
        </p:pic>
        <p:pic>
          <p:nvPicPr>
            <p:cNvPr id="12" name="Picture 527" descr="logo-małe">
              <a:extLst>
                <a:ext uri="{FF2B5EF4-FFF2-40B4-BE49-F238E27FC236}">
                  <a16:creationId xmlns:a16="http://schemas.microsoft.com/office/drawing/2014/main" id="{F8C902E7-8AC0-A788-1194-7D91A9F04279}"/>
                </a:ext>
              </a:extLst>
            </p:cNvPr>
            <p:cNvPicPr>
              <a:picLocks noChangeAspect="1" noChangeArrowheads="1"/>
            </p:cNvPicPr>
            <p:nvPr/>
          </p:nvPicPr>
          <p:blipFill>
            <a:blip r:embed="rId4" cstate="print"/>
            <a:srcRect/>
            <a:stretch>
              <a:fillRect/>
            </a:stretch>
          </p:blipFill>
          <p:spPr bwMode="auto">
            <a:xfrm>
              <a:off x="2237" y="3731"/>
              <a:ext cx="144" cy="216"/>
            </a:xfrm>
            <a:prstGeom prst="rect">
              <a:avLst/>
            </a:prstGeom>
            <a:noFill/>
            <a:ln w="9525">
              <a:noFill/>
              <a:miter lim="800000"/>
              <a:headEnd/>
              <a:tailEnd/>
            </a:ln>
          </p:spPr>
        </p:pic>
        <p:pic>
          <p:nvPicPr>
            <p:cNvPr id="13" name="Picture 528" descr="logo-małe">
              <a:extLst>
                <a:ext uri="{FF2B5EF4-FFF2-40B4-BE49-F238E27FC236}">
                  <a16:creationId xmlns:a16="http://schemas.microsoft.com/office/drawing/2014/main" id="{B90BFE8B-DF39-9079-66C2-26D9FBFEC5FD}"/>
                </a:ext>
              </a:extLst>
            </p:cNvPr>
            <p:cNvPicPr>
              <a:picLocks noChangeAspect="1" noChangeArrowheads="1"/>
            </p:cNvPicPr>
            <p:nvPr/>
          </p:nvPicPr>
          <p:blipFill>
            <a:blip r:embed="rId4" cstate="print"/>
            <a:srcRect/>
            <a:stretch>
              <a:fillRect/>
            </a:stretch>
          </p:blipFill>
          <p:spPr bwMode="auto">
            <a:xfrm>
              <a:off x="1754" y="3626"/>
              <a:ext cx="144" cy="216"/>
            </a:xfrm>
            <a:prstGeom prst="rect">
              <a:avLst/>
            </a:prstGeom>
            <a:noFill/>
            <a:ln w="9525">
              <a:noFill/>
              <a:miter lim="800000"/>
              <a:headEnd/>
              <a:tailEnd/>
            </a:ln>
          </p:spPr>
        </p:pic>
        <p:pic>
          <p:nvPicPr>
            <p:cNvPr id="14" name="Picture 529" descr="logo-małe">
              <a:extLst>
                <a:ext uri="{FF2B5EF4-FFF2-40B4-BE49-F238E27FC236}">
                  <a16:creationId xmlns:a16="http://schemas.microsoft.com/office/drawing/2014/main" id="{17308CFE-06A2-5459-0F06-59CD17BA2317}"/>
                </a:ext>
              </a:extLst>
            </p:cNvPr>
            <p:cNvPicPr>
              <a:picLocks noChangeAspect="1" noChangeArrowheads="1"/>
            </p:cNvPicPr>
            <p:nvPr/>
          </p:nvPicPr>
          <p:blipFill>
            <a:blip r:embed="rId4" cstate="print"/>
            <a:srcRect/>
            <a:stretch>
              <a:fillRect/>
            </a:stretch>
          </p:blipFill>
          <p:spPr bwMode="auto">
            <a:xfrm>
              <a:off x="1489" y="3424"/>
              <a:ext cx="144" cy="216"/>
            </a:xfrm>
            <a:prstGeom prst="rect">
              <a:avLst/>
            </a:prstGeom>
            <a:noFill/>
            <a:ln w="9525">
              <a:noFill/>
              <a:miter lim="800000"/>
              <a:headEnd/>
              <a:tailEnd/>
            </a:ln>
          </p:spPr>
        </p:pic>
        <p:pic>
          <p:nvPicPr>
            <p:cNvPr id="15" name="Picture 530" descr="logo-małe">
              <a:extLst>
                <a:ext uri="{FF2B5EF4-FFF2-40B4-BE49-F238E27FC236}">
                  <a16:creationId xmlns:a16="http://schemas.microsoft.com/office/drawing/2014/main" id="{9DBD47A7-71B4-8C04-0D52-4D45D08EBA3F}"/>
                </a:ext>
              </a:extLst>
            </p:cNvPr>
            <p:cNvPicPr>
              <a:picLocks noChangeAspect="1" noChangeArrowheads="1"/>
            </p:cNvPicPr>
            <p:nvPr/>
          </p:nvPicPr>
          <p:blipFill>
            <a:blip r:embed="rId4" cstate="print"/>
            <a:srcRect/>
            <a:stretch>
              <a:fillRect/>
            </a:stretch>
          </p:blipFill>
          <p:spPr bwMode="auto">
            <a:xfrm>
              <a:off x="1886" y="3075"/>
              <a:ext cx="144" cy="216"/>
            </a:xfrm>
            <a:prstGeom prst="rect">
              <a:avLst/>
            </a:prstGeom>
            <a:noFill/>
            <a:ln w="9525">
              <a:noFill/>
              <a:miter lim="800000"/>
              <a:headEnd/>
              <a:tailEnd/>
            </a:ln>
          </p:spPr>
        </p:pic>
        <p:pic>
          <p:nvPicPr>
            <p:cNvPr id="16" name="Picture 531" descr="logo-małe">
              <a:extLst>
                <a:ext uri="{FF2B5EF4-FFF2-40B4-BE49-F238E27FC236}">
                  <a16:creationId xmlns:a16="http://schemas.microsoft.com/office/drawing/2014/main" id="{CF5E66B5-7E63-4F71-78E8-73D15F1B1F9B}"/>
                </a:ext>
              </a:extLst>
            </p:cNvPr>
            <p:cNvPicPr>
              <a:picLocks noChangeAspect="1" noChangeArrowheads="1"/>
            </p:cNvPicPr>
            <p:nvPr/>
          </p:nvPicPr>
          <p:blipFill>
            <a:blip r:embed="rId4" cstate="print"/>
            <a:srcRect/>
            <a:stretch>
              <a:fillRect/>
            </a:stretch>
          </p:blipFill>
          <p:spPr bwMode="auto">
            <a:xfrm>
              <a:off x="1092" y="3256"/>
              <a:ext cx="144" cy="216"/>
            </a:xfrm>
            <a:prstGeom prst="rect">
              <a:avLst/>
            </a:prstGeom>
            <a:noFill/>
            <a:ln w="9525">
              <a:noFill/>
              <a:miter lim="800000"/>
              <a:headEnd/>
              <a:tailEnd/>
            </a:ln>
          </p:spPr>
        </p:pic>
        <p:pic>
          <p:nvPicPr>
            <p:cNvPr id="17" name="Picture 532" descr="logo-małe">
              <a:extLst>
                <a:ext uri="{FF2B5EF4-FFF2-40B4-BE49-F238E27FC236}">
                  <a16:creationId xmlns:a16="http://schemas.microsoft.com/office/drawing/2014/main" id="{88F4A360-4AE9-CDC9-CB0E-A46C0398FB2A}"/>
                </a:ext>
              </a:extLst>
            </p:cNvPr>
            <p:cNvPicPr>
              <a:picLocks noChangeAspect="1" noChangeArrowheads="1"/>
            </p:cNvPicPr>
            <p:nvPr/>
          </p:nvPicPr>
          <p:blipFill>
            <a:blip r:embed="rId4" cstate="print"/>
            <a:srcRect/>
            <a:stretch>
              <a:fillRect/>
            </a:stretch>
          </p:blipFill>
          <p:spPr bwMode="auto">
            <a:xfrm>
              <a:off x="2989" y="3258"/>
              <a:ext cx="145" cy="217"/>
            </a:xfrm>
            <a:prstGeom prst="rect">
              <a:avLst/>
            </a:prstGeom>
            <a:noFill/>
            <a:ln w="9525">
              <a:noFill/>
              <a:miter lim="800000"/>
              <a:headEnd/>
              <a:tailEnd/>
            </a:ln>
          </p:spPr>
        </p:pic>
        <p:pic>
          <p:nvPicPr>
            <p:cNvPr id="18" name="Picture 533" descr="logo-małe">
              <a:extLst>
                <a:ext uri="{FF2B5EF4-FFF2-40B4-BE49-F238E27FC236}">
                  <a16:creationId xmlns:a16="http://schemas.microsoft.com/office/drawing/2014/main" id="{80C7F2CC-3717-26A0-03D7-DFE2FC6B03E0}"/>
                </a:ext>
              </a:extLst>
            </p:cNvPr>
            <p:cNvPicPr>
              <a:picLocks noChangeAspect="1" noChangeArrowheads="1"/>
            </p:cNvPicPr>
            <p:nvPr/>
          </p:nvPicPr>
          <p:blipFill>
            <a:blip r:embed="rId4" cstate="print"/>
            <a:srcRect/>
            <a:stretch>
              <a:fillRect/>
            </a:stretch>
          </p:blipFill>
          <p:spPr bwMode="auto">
            <a:xfrm>
              <a:off x="695" y="2800"/>
              <a:ext cx="144" cy="216"/>
            </a:xfrm>
            <a:prstGeom prst="rect">
              <a:avLst/>
            </a:prstGeom>
            <a:noFill/>
            <a:ln w="9525">
              <a:noFill/>
              <a:miter lim="800000"/>
              <a:headEnd/>
              <a:tailEnd/>
            </a:ln>
          </p:spPr>
        </p:pic>
        <p:sp>
          <p:nvSpPr>
            <p:cNvPr id="19" name="Text Box 534">
              <a:extLst>
                <a:ext uri="{FF2B5EF4-FFF2-40B4-BE49-F238E27FC236}">
                  <a16:creationId xmlns:a16="http://schemas.microsoft.com/office/drawing/2014/main" id="{46F049F6-9101-1BE8-5E03-70B255F98363}"/>
                </a:ext>
              </a:extLst>
            </p:cNvPr>
            <p:cNvSpPr txBox="1">
              <a:spLocks noChangeArrowheads="1"/>
            </p:cNvSpPr>
            <p:nvPr/>
          </p:nvSpPr>
          <p:spPr bwMode="auto">
            <a:xfrm>
              <a:off x="2582" y="2536"/>
              <a:ext cx="672" cy="173"/>
            </a:xfrm>
            <a:prstGeom prst="rect">
              <a:avLst/>
            </a:prstGeom>
            <a:noFill/>
            <a:ln w="9525">
              <a:noFill/>
              <a:miter lim="800000"/>
              <a:headEnd/>
              <a:tailEnd/>
            </a:ln>
          </p:spPr>
          <p:txBody>
            <a:bodyPr>
              <a:spAutoFit/>
            </a:bodyPr>
            <a:lstStyle/>
            <a:p>
              <a:pPr algn="ctr" defTabSz="912813">
                <a:spcBef>
                  <a:spcPct val="50000"/>
                </a:spcBef>
              </a:pPr>
              <a:r>
                <a:rPr lang="pl-PL" sz="1200" b="1" dirty="0">
                  <a:solidFill>
                    <a:schemeClr val="bg1"/>
                  </a:solidFill>
                  <a:latin typeface="Arial" charset="0"/>
                </a:rPr>
                <a:t>Białystok</a:t>
              </a:r>
            </a:p>
          </p:txBody>
        </p:sp>
        <p:sp>
          <p:nvSpPr>
            <p:cNvPr id="20" name="Text Box 535">
              <a:extLst>
                <a:ext uri="{FF2B5EF4-FFF2-40B4-BE49-F238E27FC236}">
                  <a16:creationId xmlns:a16="http://schemas.microsoft.com/office/drawing/2014/main" id="{1228D12C-0C20-F9E7-C586-9EB3ACCB5E07}"/>
                </a:ext>
              </a:extLst>
            </p:cNvPr>
            <p:cNvSpPr txBox="1">
              <a:spLocks noChangeArrowheads="1"/>
            </p:cNvSpPr>
            <p:nvPr/>
          </p:nvSpPr>
          <p:spPr bwMode="auto">
            <a:xfrm>
              <a:off x="2150" y="2939"/>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Warszawa</a:t>
              </a:r>
            </a:p>
          </p:txBody>
        </p:sp>
        <p:sp>
          <p:nvSpPr>
            <p:cNvPr id="21" name="Text Box 536">
              <a:extLst>
                <a:ext uri="{FF2B5EF4-FFF2-40B4-BE49-F238E27FC236}">
                  <a16:creationId xmlns:a16="http://schemas.microsoft.com/office/drawing/2014/main" id="{40BC2D6B-3D6F-5C22-E5F4-2A177C4CDB50}"/>
                </a:ext>
              </a:extLst>
            </p:cNvPr>
            <p:cNvSpPr txBox="1">
              <a:spLocks noChangeArrowheads="1"/>
            </p:cNvSpPr>
            <p:nvPr/>
          </p:nvSpPr>
          <p:spPr bwMode="auto">
            <a:xfrm>
              <a:off x="2630" y="3448"/>
              <a:ext cx="672" cy="173"/>
            </a:xfrm>
            <a:prstGeom prst="rect">
              <a:avLst/>
            </a:prstGeom>
            <a:noFill/>
            <a:ln w="9525">
              <a:noFill/>
              <a:miter lim="800000"/>
              <a:headEnd/>
              <a:tailEnd/>
            </a:ln>
          </p:spPr>
          <p:txBody>
            <a:bodyPr>
              <a:spAutoFit/>
            </a:bodyPr>
            <a:lstStyle/>
            <a:p>
              <a:pPr algn="ctr" defTabSz="912813">
                <a:spcBef>
                  <a:spcPct val="50000"/>
                </a:spcBef>
              </a:pPr>
              <a:r>
                <a:rPr lang="pl-PL" sz="1200" b="1" dirty="0">
                  <a:solidFill>
                    <a:schemeClr val="bg1"/>
                  </a:solidFill>
                  <a:latin typeface="Arial" charset="0"/>
                </a:rPr>
                <a:t>Lublin</a:t>
              </a:r>
            </a:p>
          </p:txBody>
        </p:sp>
        <p:sp>
          <p:nvSpPr>
            <p:cNvPr id="22" name="Text Box 537">
              <a:extLst>
                <a:ext uri="{FF2B5EF4-FFF2-40B4-BE49-F238E27FC236}">
                  <a16:creationId xmlns:a16="http://schemas.microsoft.com/office/drawing/2014/main" id="{6109623C-46EB-9F7F-CE43-57022184C196}"/>
                </a:ext>
              </a:extLst>
            </p:cNvPr>
            <p:cNvSpPr txBox="1">
              <a:spLocks noChangeArrowheads="1"/>
            </p:cNvSpPr>
            <p:nvPr/>
          </p:nvSpPr>
          <p:spPr bwMode="auto">
            <a:xfrm>
              <a:off x="2279" y="3966"/>
              <a:ext cx="672" cy="173"/>
            </a:xfrm>
            <a:prstGeom prst="rect">
              <a:avLst/>
            </a:prstGeom>
            <a:noFill/>
            <a:ln w="9525">
              <a:noFill/>
              <a:miter lim="800000"/>
              <a:headEnd/>
              <a:tailEnd/>
            </a:ln>
          </p:spPr>
          <p:txBody>
            <a:bodyPr>
              <a:spAutoFit/>
            </a:bodyPr>
            <a:lstStyle/>
            <a:p>
              <a:pPr algn="ctr" defTabSz="912813">
                <a:spcBef>
                  <a:spcPct val="50000"/>
                </a:spcBef>
              </a:pPr>
              <a:r>
                <a:rPr lang="pl-PL" sz="1200" b="1" dirty="0">
                  <a:solidFill>
                    <a:schemeClr val="bg1"/>
                  </a:solidFill>
                  <a:latin typeface="Arial" charset="0"/>
                </a:rPr>
                <a:t>Rzeszów</a:t>
              </a:r>
            </a:p>
          </p:txBody>
        </p:sp>
        <p:sp>
          <p:nvSpPr>
            <p:cNvPr id="23" name="Text Box 538">
              <a:extLst>
                <a:ext uri="{FF2B5EF4-FFF2-40B4-BE49-F238E27FC236}">
                  <a16:creationId xmlns:a16="http://schemas.microsoft.com/office/drawing/2014/main" id="{B1B8B545-0604-5F20-A9A2-3D3D55318F53}"/>
                </a:ext>
              </a:extLst>
            </p:cNvPr>
            <p:cNvSpPr txBox="1">
              <a:spLocks noChangeArrowheads="1"/>
            </p:cNvSpPr>
            <p:nvPr/>
          </p:nvSpPr>
          <p:spPr bwMode="auto">
            <a:xfrm>
              <a:off x="1862" y="3947"/>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Kraków</a:t>
              </a:r>
            </a:p>
          </p:txBody>
        </p:sp>
        <p:sp>
          <p:nvSpPr>
            <p:cNvPr id="24" name="Text Box 539">
              <a:extLst>
                <a:ext uri="{FF2B5EF4-FFF2-40B4-BE49-F238E27FC236}">
                  <a16:creationId xmlns:a16="http://schemas.microsoft.com/office/drawing/2014/main" id="{334B7121-3C19-57FA-041E-55930F6FB485}"/>
                </a:ext>
              </a:extLst>
            </p:cNvPr>
            <p:cNvSpPr txBox="1">
              <a:spLocks noChangeArrowheads="1"/>
            </p:cNvSpPr>
            <p:nvPr/>
          </p:nvSpPr>
          <p:spPr bwMode="auto">
            <a:xfrm>
              <a:off x="1526" y="3784"/>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Katowice</a:t>
              </a:r>
            </a:p>
          </p:txBody>
        </p:sp>
        <p:sp>
          <p:nvSpPr>
            <p:cNvPr id="25" name="Text Box 540">
              <a:extLst>
                <a:ext uri="{FF2B5EF4-FFF2-40B4-BE49-F238E27FC236}">
                  <a16:creationId xmlns:a16="http://schemas.microsoft.com/office/drawing/2014/main" id="{D41F0A0B-E842-C7A9-BE32-6A5E28AA57D5}"/>
                </a:ext>
              </a:extLst>
            </p:cNvPr>
            <p:cNvSpPr txBox="1">
              <a:spLocks noChangeArrowheads="1"/>
            </p:cNvSpPr>
            <p:nvPr/>
          </p:nvSpPr>
          <p:spPr bwMode="auto">
            <a:xfrm>
              <a:off x="1190" y="3592"/>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Opole</a:t>
              </a:r>
            </a:p>
          </p:txBody>
        </p:sp>
        <p:sp>
          <p:nvSpPr>
            <p:cNvPr id="26" name="Text Box 541">
              <a:extLst>
                <a:ext uri="{FF2B5EF4-FFF2-40B4-BE49-F238E27FC236}">
                  <a16:creationId xmlns:a16="http://schemas.microsoft.com/office/drawing/2014/main" id="{30283FB0-FCBE-C3CF-A0EB-4D7B74D076E5}"/>
                </a:ext>
              </a:extLst>
            </p:cNvPr>
            <p:cNvSpPr txBox="1">
              <a:spLocks noChangeArrowheads="1"/>
            </p:cNvSpPr>
            <p:nvPr/>
          </p:nvSpPr>
          <p:spPr bwMode="auto">
            <a:xfrm>
              <a:off x="854" y="3419"/>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Wrocław</a:t>
              </a:r>
            </a:p>
          </p:txBody>
        </p:sp>
        <p:sp>
          <p:nvSpPr>
            <p:cNvPr id="27" name="Text Box 542">
              <a:extLst>
                <a:ext uri="{FF2B5EF4-FFF2-40B4-BE49-F238E27FC236}">
                  <a16:creationId xmlns:a16="http://schemas.microsoft.com/office/drawing/2014/main" id="{F28143C6-82A5-18D5-8F8E-64963DA67AC8}"/>
                </a:ext>
              </a:extLst>
            </p:cNvPr>
            <p:cNvSpPr txBox="1">
              <a:spLocks noChangeArrowheads="1"/>
            </p:cNvSpPr>
            <p:nvPr/>
          </p:nvSpPr>
          <p:spPr bwMode="auto">
            <a:xfrm>
              <a:off x="1622" y="3256"/>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Łódź</a:t>
              </a:r>
            </a:p>
          </p:txBody>
        </p:sp>
        <p:sp>
          <p:nvSpPr>
            <p:cNvPr id="28" name="Text Box 543">
              <a:extLst>
                <a:ext uri="{FF2B5EF4-FFF2-40B4-BE49-F238E27FC236}">
                  <a16:creationId xmlns:a16="http://schemas.microsoft.com/office/drawing/2014/main" id="{B169F51E-1AF6-95EB-1FC5-442E5D75E099}"/>
                </a:ext>
              </a:extLst>
            </p:cNvPr>
            <p:cNvSpPr txBox="1">
              <a:spLocks noChangeArrowheads="1"/>
            </p:cNvSpPr>
            <p:nvPr/>
          </p:nvSpPr>
          <p:spPr bwMode="auto">
            <a:xfrm>
              <a:off x="902" y="2824"/>
              <a:ext cx="672" cy="173"/>
            </a:xfrm>
            <a:prstGeom prst="rect">
              <a:avLst/>
            </a:prstGeom>
            <a:noFill/>
            <a:ln w="9525">
              <a:noFill/>
              <a:miter lim="800000"/>
              <a:headEnd/>
              <a:tailEnd/>
            </a:ln>
          </p:spPr>
          <p:txBody>
            <a:bodyPr>
              <a:spAutoFit/>
            </a:bodyPr>
            <a:lstStyle/>
            <a:p>
              <a:pPr algn="ctr" defTabSz="912813">
                <a:spcBef>
                  <a:spcPct val="50000"/>
                </a:spcBef>
              </a:pPr>
              <a:r>
                <a:rPr lang="pl-PL" sz="1200" b="1" dirty="0">
                  <a:solidFill>
                    <a:schemeClr val="bg1"/>
                  </a:solidFill>
                  <a:latin typeface="Arial" charset="0"/>
                </a:rPr>
                <a:t>Poznań</a:t>
              </a:r>
            </a:p>
          </p:txBody>
        </p:sp>
        <p:sp>
          <p:nvSpPr>
            <p:cNvPr id="29" name="Text Box 544">
              <a:extLst>
                <a:ext uri="{FF2B5EF4-FFF2-40B4-BE49-F238E27FC236}">
                  <a16:creationId xmlns:a16="http://schemas.microsoft.com/office/drawing/2014/main" id="{08565C4A-8109-1DA8-D990-94DE56BC7377}"/>
                </a:ext>
              </a:extLst>
            </p:cNvPr>
            <p:cNvSpPr txBox="1">
              <a:spLocks noChangeArrowheads="1"/>
            </p:cNvSpPr>
            <p:nvPr/>
          </p:nvSpPr>
          <p:spPr bwMode="auto">
            <a:xfrm>
              <a:off x="1430" y="2651"/>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Toruń</a:t>
              </a:r>
            </a:p>
          </p:txBody>
        </p:sp>
        <p:sp>
          <p:nvSpPr>
            <p:cNvPr id="30" name="Text Box 545">
              <a:extLst>
                <a:ext uri="{FF2B5EF4-FFF2-40B4-BE49-F238E27FC236}">
                  <a16:creationId xmlns:a16="http://schemas.microsoft.com/office/drawing/2014/main" id="{EBD08C40-02E4-8082-2445-3B10ADA3BD13}"/>
                </a:ext>
              </a:extLst>
            </p:cNvPr>
            <p:cNvSpPr txBox="1">
              <a:spLocks noChangeArrowheads="1"/>
            </p:cNvSpPr>
            <p:nvPr/>
          </p:nvSpPr>
          <p:spPr bwMode="auto">
            <a:xfrm>
              <a:off x="1430" y="2104"/>
              <a:ext cx="672" cy="173"/>
            </a:xfrm>
            <a:prstGeom prst="rect">
              <a:avLst/>
            </a:prstGeom>
            <a:noFill/>
            <a:ln w="9525">
              <a:noFill/>
              <a:miter lim="800000"/>
              <a:headEnd/>
              <a:tailEnd/>
            </a:ln>
          </p:spPr>
          <p:txBody>
            <a:bodyPr>
              <a:spAutoFit/>
            </a:bodyPr>
            <a:lstStyle/>
            <a:p>
              <a:pPr algn="ctr" defTabSz="912813">
                <a:spcBef>
                  <a:spcPct val="50000"/>
                </a:spcBef>
              </a:pPr>
              <a:r>
                <a:rPr lang="pl-PL" sz="1200" b="1" dirty="0">
                  <a:solidFill>
                    <a:schemeClr val="bg1"/>
                  </a:solidFill>
                  <a:latin typeface="Arial" charset="0"/>
                </a:rPr>
                <a:t>Gdańsk</a:t>
              </a:r>
            </a:p>
          </p:txBody>
        </p:sp>
        <p:sp>
          <p:nvSpPr>
            <p:cNvPr id="31" name="Text Box 546">
              <a:extLst>
                <a:ext uri="{FF2B5EF4-FFF2-40B4-BE49-F238E27FC236}">
                  <a16:creationId xmlns:a16="http://schemas.microsoft.com/office/drawing/2014/main" id="{060252F6-E46D-3C19-5C83-0D86C51E5485}"/>
                </a:ext>
              </a:extLst>
            </p:cNvPr>
            <p:cNvSpPr txBox="1">
              <a:spLocks noChangeArrowheads="1"/>
            </p:cNvSpPr>
            <p:nvPr/>
          </p:nvSpPr>
          <p:spPr bwMode="auto">
            <a:xfrm>
              <a:off x="470" y="2507"/>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Szczecin</a:t>
              </a:r>
            </a:p>
          </p:txBody>
        </p:sp>
        <p:sp>
          <p:nvSpPr>
            <p:cNvPr id="32" name="Text Box 547">
              <a:extLst>
                <a:ext uri="{FF2B5EF4-FFF2-40B4-BE49-F238E27FC236}">
                  <a16:creationId xmlns:a16="http://schemas.microsoft.com/office/drawing/2014/main" id="{1D81C35C-B1F4-4476-C8B9-6AE99A7E5EDF}"/>
                </a:ext>
              </a:extLst>
            </p:cNvPr>
            <p:cNvSpPr txBox="1">
              <a:spLocks noChangeArrowheads="1"/>
            </p:cNvSpPr>
            <p:nvPr/>
          </p:nvSpPr>
          <p:spPr bwMode="auto">
            <a:xfrm>
              <a:off x="566" y="2987"/>
              <a:ext cx="672" cy="173"/>
            </a:xfrm>
            <a:prstGeom prst="rect">
              <a:avLst/>
            </a:prstGeom>
            <a:noFill/>
            <a:ln w="9525">
              <a:noFill/>
              <a:miter lim="800000"/>
              <a:headEnd/>
              <a:tailEnd/>
            </a:ln>
          </p:spPr>
          <p:txBody>
            <a:bodyPr>
              <a:spAutoFit/>
            </a:bodyPr>
            <a:lstStyle/>
            <a:p>
              <a:pPr algn="ctr" defTabSz="912813">
                <a:spcBef>
                  <a:spcPct val="50000"/>
                </a:spcBef>
              </a:pPr>
              <a:r>
                <a:rPr lang="pl-PL" sz="1200" b="1" dirty="0">
                  <a:solidFill>
                    <a:schemeClr val="bg1"/>
                  </a:solidFill>
                  <a:latin typeface="Arial" charset="0"/>
                </a:rPr>
                <a:t>Słubice</a:t>
              </a:r>
            </a:p>
          </p:txBody>
        </p:sp>
        <p:pic>
          <p:nvPicPr>
            <p:cNvPr id="33" name="Picture 548" descr="logo-małe">
              <a:extLst>
                <a:ext uri="{FF2B5EF4-FFF2-40B4-BE49-F238E27FC236}">
                  <a16:creationId xmlns:a16="http://schemas.microsoft.com/office/drawing/2014/main" id="{8E629618-FF19-F983-041F-C230F4F22EAA}"/>
                </a:ext>
              </a:extLst>
            </p:cNvPr>
            <p:cNvPicPr>
              <a:picLocks noChangeAspect="1" noChangeArrowheads="1"/>
            </p:cNvPicPr>
            <p:nvPr/>
          </p:nvPicPr>
          <p:blipFill>
            <a:blip r:embed="rId4" cstate="print"/>
            <a:srcRect/>
            <a:stretch>
              <a:fillRect/>
            </a:stretch>
          </p:blipFill>
          <p:spPr bwMode="auto">
            <a:xfrm>
              <a:off x="2359" y="2069"/>
              <a:ext cx="144" cy="216"/>
            </a:xfrm>
            <a:prstGeom prst="rect">
              <a:avLst/>
            </a:prstGeom>
            <a:noFill/>
            <a:ln w="9525">
              <a:noFill/>
              <a:miter lim="800000"/>
              <a:headEnd/>
              <a:tailEnd/>
            </a:ln>
          </p:spPr>
        </p:pic>
        <p:sp>
          <p:nvSpPr>
            <p:cNvPr id="34" name="Text Box 550">
              <a:extLst>
                <a:ext uri="{FF2B5EF4-FFF2-40B4-BE49-F238E27FC236}">
                  <a16:creationId xmlns:a16="http://schemas.microsoft.com/office/drawing/2014/main" id="{CCF78D69-4195-CADA-DFA4-01C545EE0B5E}"/>
                </a:ext>
              </a:extLst>
            </p:cNvPr>
            <p:cNvSpPr txBox="1">
              <a:spLocks noChangeArrowheads="1"/>
            </p:cNvSpPr>
            <p:nvPr/>
          </p:nvSpPr>
          <p:spPr bwMode="auto">
            <a:xfrm>
              <a:off x="2110" y="2299"/>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Olsztyn</a:t>
              </a:r>
            </a:p>
          </p:txBody>
        </p:sp>
        <p:pic>
          <p:nvPicPr>
            <p:cNvPr id="35" name="Picture 551" descr="logo-małe">
              <a:extLst>
                <a:ext uri="{FF2B5EF4-FFF2-40B4-BE49-F238E27FC236}">
                  <a16:creationId xmlns:a16="http://schemas.microsoft.com/office/drawing/2014/main" id="{3A1A0907-8838-45E9-3143-751FD60D8510}"/>
                </a:ext>
              </a:extLst>
            </p:cNvPr>
            <p:cNvPicPr>
              <a:picLocks noChangeAspect="1" noChangeArrowheads="1"/>
            </p:cNvPicPr>
            <p:nvPr/>
          </p:nvPicPr>
          <p:blipFill>
            <a:blip r:embed="rId4" cstate="print"/>
            <a:srcRect/>
            <a:stretch>
              <a:fillRect/>
            </a:stretch>
          </p:blipFill>
          <p:spPr bwMode="auto">
            <a:xfrm>
              <a:off x="1602" y="1935"/>
              <a:ext cx="144" cy="216"/>
            </a:xfrm>
            <a:prstGeom prst="rect">
              <a:avLst/>
            </a:prstGeom>
            <a:noFill/>
            <a:ln w="9525">
              <a:noFill/>
              <a:miter lim="800000"/>
              <a:headEnd/>
              <a:tailEnd/>
            </a:ln>
          </p:spPr>
        </p:pic>
        <p:pic>
          <p:nvPicPr>
            <p:cNvPr id="37" name="Picture 553" descr="logo-małe">
              <a:extLst>
                <a:ext uri="{FF2B5EF4-FFF2-40B4-BE49-F238E27FC236}">
                  <a16:creationId xmlns:a16="http://schemas.microsoft.com/office/drawing/2014/main" id="{B2C809E2-C624-F4D8-5719-84DA118D7D9C}"/>
                </a:ext>
              </a:extLst>
            </p:cNvPr>
            <p:cNvPicPr>
              <a:picLocks noChangeAspect="1" noChangeArrowheads="1"/>
            </p:cNvPicPr>
            <p:nvPr/>
          </p:nvPicPr>
          <p:blipFill>
            <a:blip r:embed="rId4" cstate="print"/>
            <a:srcRect/>
            <a:stretch>
              <a:fillRect/>
            </a:stretch>
          </p:blipFill>
          <p:spPr bwMode="auto">
            <a:xfrm>
              <a:off x="2427" y="3103"/>
              <a:ext cx="144" cy="216"/>
            </a:xfrm>
            <a:prstGeom prst="rect">
              <a:avLst/>
            </a:prstGeom>
            <a:noFill/>
            <a:ln w="9525">
              <a:noFill/>
              <a:miter lim="800000"/>
              <a:headEnd/>
              <a:tailEnd/>
            </a:ln>
          </p:spPr>
        </p:pic>
        <p:pic>
          <p:nvPicPr>
            <p:cNvPr id="38" name="Picture 554" descr="logo-małe">
              <a:extLst>
                <a:ext uri="{FF2B5EF4-FFF2-40B4-BE49-F238E27FC236}">
                  <a16:creationId xmlns:a16="http://schemas.microsoft.com/office/drawing/2014/main" id="{AEE2A441-7336-14D5-D205-BAB90D959282}"/>
                </a:ext>
              </a:extLst>
            </p:cNvPr>
            <p:cNvPicPr>
              <a:picLocks noChangeAspect="1" noChangeArrowheads="1"/>
            </p:cNvPicPr>
            <p:nvPr/>
          </p:nvPicPr>
          <p:blipFill>
            <a:blip r:embed="rId4" cstate="print"/>
            <a:srcRect/>
            <a:stretch>
              <a:fillRect/>
            </a:stretch>
          </p:blipFill>
          <p:spPr bwMode="auto">
            <a:xfrm>
              <a:off x="2245" y="3103"/>
              <a:ext cx="144" cy="216"/>
            </a:xfrm>
            <a:prstGeom prst="rect">
              <a:avLst/>
            </a:prstGeom>
            <a:noFill/>
            <a:ln w="9525">
              <a:noFill/>
              <a:miter lim="800000"/>
              <a:headEnd/>
              <a:tailEnd/>
            </a:ln>
          </p:spPr>
        </p:pic>
        <p:pic>
          <p:nvPicPr>
            <p:cNvPr id="39" name="Picture 555" descr="logo-małe">
              <a:extLst>
                <a:ext uri="{FF2B5EF4-FFF2-40B4-BE49-F238E27FC236}">
                  <a16:creationId xmlns:a16="http://schemas.microsoft.com/office/drawing/2014/main" id="{AC4AB728-3930-7735-A45B-D7B716942238}"/>
                </a:ext>
              </a:extLst>
            </p:cNvPr>
            <p:cNvPicPr>
              <a:picLocks noChangeAspect="1" noChangeArrowheads="1"/>
            </p:cNvPicPr>
            <p:nvPr/>
          </p:nvPicPr>
          <p:blipFill>
            <a:blip r:embed="rId4" cstate="print"/>
            <a:srcRect/>
            <a:stretch>
              <a:fillRect/>
            </a:stretch>
          </p:blipFill>
          <p:spPr bwMode="auto">
            <a:xfrm>
              <a:off x="2154" y="2762"/>
              <a:ext cx="144" cy="216"/>
            </a:xfrm>
            <a:prstGeom prst="rect">
              <a:avLst/>
            </a:prstGeom>
            <a:noFill/>
            <a:ln w="9525">
              <a:noFill/>
              <a:miter lim="800000"/>
              <a:headEnd/>
              <a:tailEnd/>
            </a:ln>
          </p:spPr>
        </p:pic>
        <p:pic>
          <p:nvPicPr>
            <p:cNvPr id="40" name="Picture 556" descr="logo-małe">
              <a:extLst>
                <a:ext uri="{FF2B5EF4-FFF2-40B4-BE49-F238E27FC236}">
                  <a16:creationId xmlns:a16="http://schemas.microsoft.com/office/drawing/2014/main" id="{F54DEDE7-ECA4-549B-B84D-E2B08C9F86C5}"/>
                </a:ext>
              </a:extLst>
            </p:cNvPr>
            <p:cNvPicPr>
              <a:picLocks noChangeAspect="1" noChangeArrowheads="1"/>
            </p:cNvPicPr>
            <p:nvPr/>
          </p:nvPicPr>
          <p:blipFill>
            <a:blip r:embed="rId4" cstate="print"/>
            <a:srcRect/>
            <a:stretch>
              <a:fillRect/>
            </a:stretch>
          </p:blipFill>
          <p:spPr bwMode="auto">
            <a:xfrm>
              <a:off x="2328" y="2762"/>
              <a:ext cx="144" cy="216"/>
            </a:xfrm>
            <a:prstGeom prst="rect">
              <a:avLst/>
            </a:prstGeom>
            <a:noFill/>
            <a:ln w="9525">
              <a:noFill/>
              <a:miter lim="800000"/>
              <a:headEnd/>
              <a:tailEnd/>
            </a:ln>
          </p:spPr>
        </p:pic>
        <p:pic>
          <p:nvPicPr>
            <p:cNvPr id="41" name="Picture 557" descr="logo-małe">
              <a:extLst>
                <a:ext uri="{FF2B5EF4-FFF2-40B4-BE49-F238E27FC236}">
                  <a16:creationId xmlns:a16="http://schemas.microsoft.com/office/drawing/2014/main" id="{793A00C2-D3FB-5646-92F3-81D9F1ABF31C}"/>
                </a:ext>
              </a:extLst>
            </p:cNvPr>
            <p:cNvPicPr>
              <a:picLocks noChangeAspect="1" noChangeArrowheads="1"/>
            </p:cNvPicPr>
            <p:nvPr/>
          </p:nvPicPr>
          <p:blipFill>
            <a:blip r:embed="rId4" cstate="print"/>
            <a:srcRect/>
            <a:stretch>
              <a:fillRect/>
            </a:stretch>
          </p:blipFill>
          <p:spPr bwMode="auto">
            <a:xfrm>
              <a:off x="2509" y="2762"/>
              <a:ext cx="144" cy="216"/>
            </a:xfrm>
            <a:prstGeom prst="rect">
              <a:avLst/>
            </a:prstGeom>
            <a:noFill/>
            <a:ln w="9525">
              <a:noFill/>
              <a:miter lim="800000"/>
              <a:headEnd/>
              <a:tailEnd/>
            </a:ln>
          </p:spPr>
        </p:pic>
        <p:pic>
          <p:nvPicPr>
            <p:cNvPr id="42" name="Picture 558" descr="logo-małe">
              <a:extLst>
                <a:ext uri="{FF2B5EF4-FFF2-40B4-BE49-F238E27FC236}">
                  <a16:creationId xmlns:a16="http://schemas.microsoft.com/office/drawing/2014/main" id="{83217AE0-78C9-3559-2D33-514DDFC03700}"/>
                </a:ext>
              </a:extLst>
            </p:cNvPr>
            <p:cNvPicPr>
              <a:picLocks noChangeAspect="1" noChangeArrowheads="1"/>
            </p:cNvPicPr>
            <p:nvPr/>
          </p:nvPicPr>
          <p:blipFill>
            <a:blip r:embed="rId4" cstate="print"/>
            <a:srcRect/>
            <a:stretch>
              <a:fillRect/>
            </a:stretch>
          </p:blipFill>
          <p:spPr bwMode="auto">
            <a:xfrm>
              <a:off x="2691" y="2762"/>
              <a:ext cx="144" cy="216"/>
            </a:xfrm>
            <a:prstGeom prst="rect">
              <a:avLst/>
            </a:prstGeom>
            <a:noFill/>
            <a:ln w="9525">
              <a:noFill/>
              <a:miter lim="800000"/>
              <a:headEnd/>
              <a:tailEnd/>
            </a:ln>
          </p:spPr>
        </p:pic>
        <p:pic>
          <p:nvPicPr>
            <p:cNvPr id="44" name="Picture 526" descr="logo-małe">
              <a:extLst>
                <a:ext uri="{FF2B5EF4-FFF2-40B4-BE49-F238E27FC236}">
                  <a16:creationId xmlns:a16="http://schemas.microsoft.com/office/drawing/2014/main" id="{CD9753C8-5CCA-7E35-DF42-BAFD485802B0}"/>
                </a:ext>
              </a:extLst>
            </p:cNvPr>
            <p:cNvPicPr>
              <a:picLocks noChangeAspect="1" noChangeArrowheads="1"/>
            </p:cNvPicPr>
            <p:nvPr/>
          </p:nvPicPr>
          <p:blipFill>
            <a:blip r:embed="rId4" cstate="print"/>
            <a:srcRect/>
            <a:stretch>
              <a:fillRect/>
            </a:stretch>
          </p:blipFill>
          <p:spPr bwMode="auto">
            <a:xfrm>
              <a:off x="2618" y="3797"/>
              <a:ext cx="144" cy="216"/>
            </a:xfrm>
            <a:prstGeom prst="rect">
              <a:avLst/>
            </a:prstGeom>
            <a:noFill/>
            <a:ln w="9525">
              <a:noFill/>
              <a:miter lim="800000"/>
              <a:headEnd/>
              <a:tailEnd/>
            </a:ln>
          </p:spPr>
        </p:pic>
        <p:pic>
          <p:nvPicPr>
            <p:cNvPr id="45" name="Picture 526" descr="logo-małe">
              <a:extLst>
                <a:ext uri="{FF2B5EF4-FFF2-40B4-BE49-F238E27FC236}">
                  <a16:creationId xmlns:a16="http://schemas.microsoft.com/office/drawing/2014/main" id="{55618DA0-75F1-FF32-4959-AF6270CFC192}"/>
                </a:ext>
              </a:extLst>
            </p:cNvPr>
            <p:cNvPicPr>
              <a:picLocks noChangeAspect="1" noChangeArrowheads="1"/>
            </p:cNvPicPr>
            <p:nvPr/>
          </p:nvPicPr>
          <p:blipFill>
            <a:blip r:embed="rId4" cstate="print"/>
            <a:srcRect/>
            <a:stretch>
              <a:fillRect/>
            </a:stretch>
          </p:blipFill>
          <p:spPr bwMode="auto">
            <a:xfrm>
              <a:off x="2467" y="3789"/>
              <a:ext cx="144" cy="216"/>
            </a:xfrm>
            <a:prstGeom prst="rect">
              <a:avLst/>
            </a:prstGeom>
            <a:noFill/>
            <a:ln w="9525">
              <a:noFill/>
              <a:miter lim="800000"/>
              <a:headEnd/>
              <a:tailEnd/>
            </a:ln>
          </p:spPr>
        </p:pic>
        <p:pic>
          <p:nvPicPr>
            <p:cNvPr id="46" name="Picture 527" descr="logo-małe">
              <a:extLst>
                <a:ext uri="{FF2B5EF4-FFF2-40B4-BE49-F238E27FC236}">
                  <a16:creationId xmlns:a16="http://schemas.microsoft.com/office/drawing/2014/main" id="{12517FAC-0C53-A20F-1AB2-3057FD77A70A}"/>
                </a:ext>
              </a:extLst>
            </p:cNvPr>
            <p:cNvPicPr>
              <a:picLocks noChangeAspect="1" noChangeArrowheads="1"/>
            </p:cNvPicPr>
            <p:nvPr/>
          </p:nvPicPr>
          <p:blipFill>
            <a:blip r:embed="rId4" cstate="print"/>
            <a:srcRect/>
            <a:stretch>
              <a:fillRect/>
            </a:stretch>
          </p:blipFill>
          <p:spPr bwMode="auto">
            <a:xfrm>
              <a:off x="2059" y="3731"/>
              <a:ext cx="144" cy="216"/>
            </a:xfrm>
            <a:prstGeom prst="rect">
              <a:avLst/>
            </a:prstGeom>
            <a:noFill/>
            <a:ln w="9525">
              <a:noFill/>
              <a:miter lim="800000"/>
              <a:headEnd/>
              <a:tailEnd/>
            </a:ln>
          </p:spPr>
        </p:pic>
      </p:grpSp>
      <p:sp>
        <p:nvSpPr>
          <p:cNvPr id="47" name="Rectangle 560">
            <a:extLst>
              <a:ext uri="{FF2B5EF4-FFF2-40B4-BE49-F238E27FC236}">
                <a16:creationId xmlns:a16="http://schemas.microsoft.com/office/drawing/2014/main" id="{2C49ADB9-93FD-7F93-CCCA-39291A44AB48}"/>
              </a:ext>
            </a:extLst>
          </p:cNvPr>
          <p:cNvSpPr txBox="1">
            <a:spLocks noChangeArrowheads="1"/>
          </p:cNvSpPr>
          <p:nvPr/>
        </p:nvSpPr>
        <p:spPr bwMode="auto">
          <a:xfrm>
            <a:off x="914400" y="762000"/>
            <a:ext cx="80010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lnSpc>
                <a:spcPct val="90000"/>
              </a:lnSpc>
              <a:spcBef>
                <a:spcPct val="0"/>
              </a:spcBef>
              <a:spcAft>
                <a:spcPct val="0"/>
              </a:spcAft>
              <a:defRPr sz="3600" b="1">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Arial" charset="0"/>
              </a:defRPr>
            </a:lvl2pPr>
            <a:lvl3pPr algn="l" rtl="0" eaLnBrk="0" fontAlgn="base" hangingPunct="0">
              <a:lnSpc>
                <a:spcPct val="90000"/>
              </a:lnSpc>
              <a:spcBef>
                <a:spcPct val="0"/>
              </a:spcBef>
              <a:spcAft>
                <a:spcPct val="0"/>
              </a:spcAft>
              <a:defRPr sz="3600" b="1">
                <a:solidFill>
                  <a:schemeClr val="tx2"/>
                </a:solidFill>
                <a:latin typeface="Arial" charset="0"/>
              </a:defRPr>
            </a:lvl3pPr>
            <a:lvl4pPr algn="l" rtl="0" eaLnBrk="0" fontAlgn="base" hangingPunct="0">
              <a:lnSpc>
                <a:spcPct val="90000"/>
              </a:lnSpc>
              <a:spcBef>
                <a:spcPct val="0"/>
              </a:spcBef>
              <a:spcAft>
                <a:spcPct val="0"/>
              </a:spcAft>
              <a:defRPr sz="3600" b="1">
                <a:solidFill>
                  <a:schemeClr val="tx2"/>
                </a:solidFill>
                <a:latin typeface="Arial" charset="0"/>
              </a:defRPr>
            </a:lvl4pPr>
            <a:lvl5pPr algn="l" rtl="0" eaLnBrk="0" fontAlgn="base" hangingPunct="0">
              <a:lnSpc>
                <a:spcPct val="90000"/>
              </a:lnSpc>
              <a:spcBef>
                <a:spcPct val="0"/>
              </a:spcBef>
              <a:spcAft>
                <a:spcPct val="0"/>
              </a:spcAft>
              <a:defRPr sz="3600" b="1">
                <a:solidFill>
                  <a:schemeClr val="tx2"/>
                </a:solidFill>
                <a:latin typeface="Arial" charset="0"/>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a:lstStyle>
          <a:p>
            <a:pPr defTabSz="912813" eaLnBrk="1" hangingPunct="1"/>
            <a:r>
              <a:rPr lang="pl-PL" kern="0" dirty="0"/>
              <a:t>Poradnie w Polsce 2003-2024</a:t>
            </a:r>
          </a:p>
        </p:txBody>
      </p:sp>
      <p:sp>
        <p:nvSpPr>
          <p:cNvPr id="48" name="Text Box 545">
            <a:extLst>
              <a:ext uri="{FF2B5EF4-FFF2-40B4-BE49-F238E27FC236}">
                <a16:creationId xmlns:a16="http://schemas.microsoft.com/office/drawing/2014/main" id="{1063BFFB-1B8F-8655-EF12-C6572BE40678}"/>
              </a:ext>
            </a:extLst>
          </p:cNvPr>
          <p:cNvSpPr txBox="1">
            <a:spLocks noChangeArrowheads="1"/>
          </p:cNvSpPr>
          <p:nvPr/>
        </p:nvSpPr>
        <p:spPr bwMode="auto">
          <a:xfrm>
            <a:off x="1691680" y="3154362"/>
            <a:ext cx="1066800" cy="274638"/>
          </a:xfrm>
          <a:prstGeom prst="rect">
            <a:avLst/>
          </a:prstGeom>
          <a:noFill/>
          <a:ln w="9525">
            <a:noFill/>
            <a:miter lim="800000"/>
            <a:headEnd/>
            <a:tailEnd/>
          </a:ln>
        </p:spPr>
        <p:txBody>
          <a:bodyPr>
            <a:spAutoFit/>
          </a:bodyPr>
          <a:lstStyle/>
          <a:p>
            <a:pPr algn="ctr" defTabSz="912813">
              <a:spcBef>
                <a:spcPct val="50000"/>
              </a:spcBef>
            </a:pPr>
            <a:r>
              <a:rPr lang="pl-PL" sz="1200" b="1" dirty="0">
                <a:solidFill>
                  <a:schemeClr val="bg1"/>
                </a:solidFill>
                <a:latin typeface="Arial" charset="0"/>
              </a:rPr>
              <a:t>Gdynia</a:t>
            </a:r>
          </a:p>
        </p:txBody>
      </p:sp>
      <p:pic>
        <p:nvPicPr>
          <p:cNvPr id="49" name="Picture 551" descr="logo-małe">
            <a:extLst>
              <a:ext uri="{FF2B5EF4-FFF2-40B4-BE49-F238E27FC236}">
                <a16:creationId xmlns:a16="http://schemas.microsoft.com/office/drawing/2014/main" id="{3902C9BE-E902-DAEC-5F0B-6539FC65FD12}"/>
              </a:ext>
            </a:extLst>
          </p:cNvPr>
          <p:cNvPicPr>
            <a:picLocks noChangeAspect="1" noChangeArrowheads="1"/>
          </p:cNvPicPr>
          <p:nvPr/>
        </p:nvPicPr>
        <p:blipFill>
          <a:blip r:embed="rId4" cstate="print"/>
          <a:srcRect/>
          <a:stretch>
            <a:fillRect/>
          </a:stretch>
        </p:blipFill>
        <p:spPr bwMode="auto">
          <a:xfrm>
            <a:off x="2183160" y="2886075"/>
            <a:ext cx="228600" cy="342900"/>
          </a:xfrm>
          <a:prstGeom prst="rect">
            <a:avLst/>
          </a:prstGeom>
          <a:noFill/>
          <a:ln w="9525">
            <a:noFill/>
            <a:miter lim="800000"/>
            <a:headEnd/>
            <a:tailEnd/>
          </a:ln>
        </p:spPr>
      </p:pic>
      <p:pic>
        <p:nvPicPr>
          <p:cNvPr id="54" name="Picture 554" descr="logo-małe">
            <a:extLst>
              <a:ext uri="{FF2B5EF4-FFF2-40B4-BE49-F238E27FC236}">
                <a16:creationId xmlns:a16="http://schemas.microsoft.com/office/drawing/2014/main" id="{7593F156-2D57-A144-4FC0-D59E8B5986BE}"/>
              </a:ext>
            </a:extLst>
          </p:cNvPr>
          <p:cNvPicPr>
            <a:picLocks noChangeAspect="1" noChangeArrowheads="1"/>
          </p:cNvPicPr>
          <p:nvPr/>
        </p:nvPicPr>
        <p:blipFill>
          <a:blip r:embed="rId4" cstate="print"/>
          <a:srcRect/>
          <a:stretch>
            <a:fillRect/>
          </a:stretch>
        </p:blipFill>
        <p:spPr bwMode="auto">
          <a:xfrm>
            <a:off x="3131840" y="4310236"/>
            <a:ext cx="228600" cy="342900"/>
          </a:xfrm>
          <a:prstGeom prst="rect">
            <a:avLst/>
          </a:prstGeom>
          <a:noFill/>
          <a:ln w="9525">
            <a:noFill/>
            <a:miter lim="800000"/>
            <a:headEnd/>
            <a:tailEnd/>
          </a:ln>
        </p:spPr>
      </p:pic>
      <p:sp>
        <p:nvSpPr>
          <p:cNvPr id="10" name="Text Box 545">
            <a:extLst>
              <a:ext uri="{FF2B5EF4-FFF2-40B4-BE49-F238E27FC236}">
                <a16:creationId xmlns:a16="http://schemas.microsoft.com/office/drawing/2014/main" id="{CED108F3-A6B8-A238-E08C-71BB404AA3A3}"/>
              </a:ext>
            </a:extLst>
          </p:cNvPr>
          <p:cNvSpPr txBox="1">
            <a:spLocks noChangeArrowheads="1"/>
          </p:cNvSpPr>
          <p:nvPr/>
        </p:nvSpPr>
        <p:spPr bwMode="auto">
          <a:xfrm>
            <a:off x="1056928" y="3573016"/>
            <a:ext cx="1066800" cy="274638"/>
          </a:xfrm>
          <a:prstGeom prst="rect">
            <a:avLst/>
          </a:prstGeom>
          <a:noFill/>
          <a:ln w="9525">
            <a:noFill/>
            <a:miter lim="800000"/>
            <a:headEnd/>
            <a:tailEnd/>
          </a:ln>
        </p:spPr>
        <p:txBody>
          <a:bodyPr>
            <a:spAutoFit/>
          </a:bodyPr>
          <a:lstStyle/>
          <a:p>
            <a:pPr algn="ctr" defTabSz="912813">
              <a:spcBef>
                <a:spcPct val="50000"/>
              </a:spcBef>
            </a:pPr>
            <a:r>
              <a:rPr lang="pl-PL" sz="1200" b="1" dirty="0">
                <a:solidFill>
                  <a:schemeClr val="bg1"/>
                </a:solidFill>
                <a:latin typeface="Arial" charset="0"/>
              </a:rPr>
              <a:t>Koszalin</a:t>
            </a:r>
          </a:p>
        </p:txBody>
      </p:sp>
      <p:pic>
        <p:nvPicPr>
          <p:cNvPr id="43" name="Picture 551" descr="logo-małe">
            <a:extLst>
              <a:ext uri="{FF2B5EF4-FFF2-40B4-BE49-F238E27FC236}">
                <a16:creationId xmlns:a16="http://schemas.microsoft.com/office/drawing/2014/main" id="{5BBF1C05-756F-FDCD-DFB0-B31232C74C06}"/>
              </a:ext>
            </a:extLst>
          </p:cNvPr>
          <p:cNvPicPr>
            <a:picLocks noChangeAspect="1" noChangeArrowheads="1"/>
          </p:cNvPicPr>
          <p:nvPr/>
        </p:nvPicPr>
        <p:blipFill>
          <a:blip r:embed="rId4" cstate="print"/>
          <a:srcRect/>
          <a:stretch>
            <a:fillRect/>
          </a:stretch>
        </p:blipFill>
        <p:spPr bwMode="auto">
          <a:xfrm>
            <a:off x="1442194" y="3269617"/>
            <a:ext cx="228600" cy="342900"/>
          </a:xfrm>
          <a:prstGeom prst="rect">
            <a:avLst/>
          </a:prstGeom>
          <a:noFill/>
          <a:ln w="9525">
            <a:noFill/>
            <a:miter lim="800000"/>
            <a:headEnd/>
            <a:tailEnd/>
          </a:ln>
        </p:spPr>
      </p:pic>
      <p:pic>
        <p:nvPicPr>
          <p:cNvPr id="50" name="Picture 525" descr="logo-małe">
            <a:extLst>
              <a:ext uri="{FF2B5EF4-FFF2-40B4-BE49-F238E27FC236}">
                <a16:creationId xmlns:a16="http://schemas.microsoft.com/office/drawing/2014/main" id="{585C0AD4-9C77-7F3C-435C-D8E7B8E2DDC0}"/>
              </a:ext>
            </a:extLst>
          </p:cNvPr>
          <p:cNvPicPr>
            <a:picLocks noChangeAspect="1" noChangeArrowheads="1"/>
          </p:cNvPicPr>
          <p:nvPr/>
        </p:nvPicPr>
        <p:blipFill>
          <a:blip r:embed="rId4" cstate="print"/>
          <a:srcRect/>
          <a:stretch>
            <a:fillRect/>
          </a:stretch>
        </p:blipFill>
        <p:spPr bwMode="auto">
          <a:xfrm>
            <a:off x="3824765" y="5249556"/>
            <a:ext cx="228600" cy="344488"/>
          </a:xfrm>
          <a:prstGeom prst="rect">
            <a:avLst/>
          </a:prstGeom>
          <a:noFill/>
          <a:ln w="9525">
            <a:noFill/>
            <a:miter lim="800000"/>
            <a:headEnd/>
            <a:tailEnd/>
          </a:ln>
        </p:spPr>
      </p:pic>
      <p:sp>
        <p:nvSpPr>
          <p:cNvPr id="51" name="Text Box 536">
            <a:extLst>
              <a:ext uri="{FF2B5EF4-FFF2-40B4-BE49-F238E27FC236}">
                <a16:creationId xmlns:a16="http://schemas.microsoft.com/office/drawing/2014/main" id="{28A9B84B-247C-6260-D1C2-1EE1347E423F}"/>
              </a:ext>
            </a:extLst>
          </p:cNvPr>
          <p:cNvSpPr txBox="1">
            <a:spLocks noChangeArrowheads="1"/>
          </p:cNvSpPr>
          <p:nvPr/>
        </p:nvSpPr>
        <p:spPr bwMode="auto">
          <a:xfrm>
            <a:off x="3424715" y="5509142"/>
            <a:ext cx="1066800" cy="274638"/>
          </a:xfrm>
          <a:prstGeom prst="rect">
            <a:avLst/>
          </a:prstGeom>
          <a:noFill/>
          <a:ln w="9525">
            <a:noFill/>
            <a:miter lim="800000"/>
            <a:headEnd/>
            <a:tailEnd/>
          </a:ln>
        </p:spPr>
        <p:txBody>
          <a:bodyPr>
            <a:spAutoFit/>
          </a:bodyPr>
          <a:lstStyle/>
          <a:p>
            <a:pPr algn="ctr" defTabSz="912813">
              <a:spcBef>
                <a:spcPct val="50000"/>
              </a:spcBef>
            </a:pPr>
            <a:r>
              <a:rPr lang="pl-PL" sz="1200" b="1" dirty="0">
                <a:solidFill>
                  <a:schemeClr val="bg1"/>
                </a:solidFill>
                <a:latin typeface="Arial" charset="0"/>
              </a:rPr>
              <a:t>Radom</a:t>
            </a:r>
          </a:p>
        </p:txBody>
      </p:sp>
      <p:pic>
        <p:nvPicPr>
          <p:cNvPr id="52" name="Picture 552" descr="logo-małe">
            <a:extLst>
              <a:ext uri="{FF2B5EF4-FFF2-40B4-BE49-F238E27FC236}">
                <a16:creationId xmlns:a16="http://schemas.microsoft.com/office/drawing/2014/main" id="{3C00B0A9-212F-044C-9C2C-1E8C2D478ED1}"/>
              </a:ext>
            </a:extLst>
          </p:cNvPr>
          <p:cNvPicPr>
            <a:picLocks noChangeAspect="1" noChangeArrowheads="1"/>
          </p:cNvPicPr>
          <p:nvPr/>
        </p:nvPicPr>
        <p:blipFill>
          <a:blip r:embed="rId4" cstate="print"/>
          <a:srcRect/>
          <a:stretch>
            <a:fillRect/>
          </a:stretch>
        </p:blipFill>
        <p:spPr bwMode="auto">
          <a:xfrm>
            <a:off x="4127053" y="4851226"/>
            <a:ext cx="228600" cy="342900"/>
          </a:xfrm>
          <a:prstGeom prst="rect">
            <a:avLst/>
          </a:prstGeom>
          <a:noFill/>
          <a:ln w="9525">
            <a:noFill/>
            <a:miter lim="800000"/>
            <a:headEnd/>
            <a:tailEnd/>
          </a:ln>
        </p:spPr>
      </p:pic>
      <p:sp useBgFill="1">
        <p:nvSpPr>
          <p:cNvPr id="36" name="Text Box 517">
            <a:extLst>
              <a:ext uri="{FF2B5EF4-FFF2-40B4-BE49-F238E27FC236}">
                <a16:creationId xmlns:a16="http://schemas.microsoft.com/office/drawing/2014/main" id="{4F375D48-BBEE-6652-24D4-3A70CD12BB84}"/>
              </a:ext>
            </a:extLst>
          </p:cNvPr>
          <p:cNvSpPr txBox="1">
            <a:spLocks noChangeArrowheads="1"/>
          </p:cNvSpPr>
          <p:nvPr/>
        </p:nvSpPr>
        <p:spPr bwMode="auto">
          <a:xfrm>
            <a:off x="5940425" y="4294188"/>
            <a:ext cx="3384550" cy="1292225"/>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sz="2400">
                <a:solidFill>
                  <a:schemeClr val="tx1"/>
                </a:solidFill>
                <a:latin typeface="Times New Roman" pitchFamily="18" charset="0"/>
              </a:defRPr>
            </a:lvl1pPr>
            <a:lvl2pPr marL="742950" indent="-285750" defTabSz="912813" eaLnBrk="0" hangingPunct="0">
              <a:defRPr sz="2400">
                <a:solidFill>
                  <a:schemeClr val="tx1"/>
                </a:solidFill>
                <a:latin typeface="Times New Roman" pitchFamily="18" charset="0"/>
              </a:defRPr>
            </a:lvl2pPr>
            <a:lvl3pPr marL="1143000" indent="-228600" defTabSz="912813" eaLnBrk="0" hangingPunct="0">
              <a:defRPr sz="2400">
                <a:solidFill>
                  <a:schemeClr val="tx1"/>
                </a:solidFill>
                <a:latin typeface="Times New Roman" pitchFamily="18" charset="0"/>
              </a:defRPr>
            </a:lvl3pPr>
            <a:lvl4pPr marL="1600200" indent="-228600" defTabSz="912813" eaLnBrk="0" hangingPunct="0">
              <a:defRPr sz="2400">
                <a:solidFill>
                  <a:schemeClr val="tx1"/>
                </a:solidFill>
                <a:latin typeface="Times New Roman" pitchFamily="18" charset="0"/>
              </a:defRPr>
            </a:lvl4pPr>
            <a:lvl5pPr marL="2057400" indent="-228600" defTabSz="912813" eaLnBrk="0" hangingPunct="0">
              <a:defRPr sz="2400">
                <a:solidFill>
                  <a:schemeClr val="tx1"/>
                </a:solidFill>
                <a:latin typeface="Times New Roman" pitchFamily="18" charset="0"/>
              </a:defRPr>
            </a:lvl5pPr>
            <a:lvl6pPr marL="2514600" indent="-228600" defTabSz="912813" eaLnBrk="0" fontAlgn="base" hangingPunct="0">
              <a:spcBef>
                <a:spcPct val="0"/>
              </a:spcBef>
              <a:spcAft>
                <a:spcPct val="0"/>
              </a:spcAft>
              <a:defRPr sz="2400">
                <a:solidFill>
                  <a:schemeClr val="tx1"/>
                </a:solidFill>
                <a:latin typeface="Times New Roman" pitchFamily="18" charset="0"/>
              </a:defRPr>
            </a:lvl6pPr>
            <a:lvl7pPr marL="2971800" indent="-228600" defTabSz="912813" eaLnBrk="0" fontAlgn="base" hangingPunct="0">
              <a:spcBef>
                <a:spcPct val="0"/>
              </a:spcBef>
              <a:spcAft>
                <a:spcPct val="0"/>
              </a:spcAft>
              <a:defRPr sz="2400">
                <a:solidFill>
                  <a:schemeClr val="tx1"/>
                </a:solidFill>
                <a:latin typeface="Times New Roman" pitchFamily="18" charset="0"/>
              </a:defRPr>
            </a:lvl7pPr>
            <a:lvl8pPr marL="3429000" indent="-228600" defTabSz="912813" eaLnBrk="0" fontAlgn="base" hangingPunct="0">
              <a:spcBef>
                <a:spcPct val="0"/>
              </a:spcBef>
              <a:spcAft>
                <a:spcPct val="0"/>
              </a:spcAft>
              <a:defRPr sz="2400">
                <a:solidFill>
                  <a:schemeClr val="tx1"/>
                </a:solidFill>
                <a:latin typeface="Times New Roman" pitchFamily="18" charset="0"/>
              </a:defRPr>
            </a:lvl8pPr>
            <a:lvl9pPr marL="3886200" indent="-228600" defTabSz="912813"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pl-PL" altLang="pl-PL" dirty="0">
                <a:solidFill>
                  <a:srgbClr val="003366"/>
                </a:solidFill>
                <a:latin typeface="Arial" charset="0"/>
              </a:rPr>
              <a:t>Rok akademicki 2022/2023</a:t>
            </a:r>
          </a:p>
          <a:p>
            <a:pPr eaLnBrk="1" hangingPunct="1">
              <a:spcBef>
                <a:spcPct val="50000"/>
              </a:spcBef>
            </a:pPr>
            <a:r>
              <a:rPr lang="pl-PL" altLang="pl-PL" sz="2000" dirty="0">
                <a:solidFill>
                  <a:srgbClr val="003366"/>
                </a:solidFill>
                <a:latin typeface="Arial" charset="0"/>
              </a:rPr>
              <a:t>29 poradni w 18 miastach</a:t>
            </a:r>
          </a:p>
        </p:txBody>
      </p:sp>
    </p:spTree>
    <p:extLst>
      <p:ext uri="{BB962C8B-B14F-4D97-AF65-F5344CB8AC3E}">
        <p14:creationId xmlns:p14="http://schemas.microsoft.com/office/powerpoint/2010/main" val="21505149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5719C4-A136-46CD-7B3F-DEEF7BF7C084}"/>
            </a:ext>
          </a:extLst>
        </p:cNvPr>
        <p:cNvGrpSpPr/>
        <p:nvPr/>
      </p:nvGrpSpPr>
      <p:grpSpPr>
        <a:xfrm>
          <a:off x="0" y="0"/>
          <a:ext cx="0" cy="0"/>
          <a:chOff x="0" y="0"/>
          <a:chExt cx="0" cy="0"/>
        </a:xfrm>
      </p:grpSpPr>
      <p:grpSp>
        <p:nvGrpSpPr>
          <p:cNvPr id="2" name="Group 210">
            <a:extLst>
              <a:ext uri="{FF2B5EF4-FFF2-40B4-BE49-F238E27FC236}">
                <a16:creationId xmlns:a16="http://schemas.microsoft.com/office/drawing/2014/main" id="{2768E9E2-5B3E-104E-6B8D-1B86C28075CC}"/>
              </a:ext>
            </a:extLst>
          </p:cNvPr>
          <p:cNvGrpSpPr>
            <a:grpSpLocks/>
          </p:cNvGrpSpPr>
          <p:nvPr/>
        </p:nvGrpSpPr>
        <p:grpSpPr bwMode="auto">
          <a:xfrm>
            <a:off x="745678" y="2684288"/>
            <a:ext cx="4495800" cy="4129088"/>
            <a:chOff x="470" y="1738"/>
            <a:chExt cx="2832" cy="2601"/>
          </a:xfrm>
        </p:grpSpPr>
        <p:graphicFrame>
          <p:nvGraphicFramePr>
            <p:cNvPr id="4" name="Object 518">
              <a:extLst>
                <a:ext uri="{FF2B5EF4-FFF2-40B4-BE49-F238E27FC236}">
                  <a16:creationId xmlns:a16="http://schemas.microsoft.com/office/drawing/2014/main" id="{E0235807-D9AF-88AE-9FDF-E1415A41FE71}"/>
                </a:ext>
              </a:extLst>
            </p:cNvPr>
            <p:cNvGraphicFramePr>
              <a:graphicFrameLocks noChangeAspect="1"/>
            </p:cNvGraphicFramePr>
            <p:nvPr/>
          </p:nvGraphicFramePr>
          <p:xfrm>
            <a:off x="538" y="1738"/>
            <a:ext cx="2695" cy="2601"/>
          </p:xfrm>
          <a:graphic>
            <a:graphicData uri="http://schemas.openxmlformats.org/presentationml/2006/ole">
              <mc:AlternateContent xmlns:mc="http://schemas.openxmlformats.org/markup-compatibility/2006">
                <mc:Choice xmlns:v="urn:schemas-microsoft-com:vml" Requires="v">
                  <p:oleObj name="Obraz - mapa bitowa" r:id="rId2" imgW="4352381" imgH="4200000" progId="PBrush">
                    <p:embed/>
                  </p:oleObj>
                </mc:Choice>
                <mc:Fallback>
                  <p:oleObj name="Obraz - mapa bitowa" r:id="rId2" imgW="4352381" imgH="4200000" progId="PBrush">
                    <p:embed/>
                    <p:pic>
                      <p:nvPicPr>
                        <p:cNvPr id="4" name="Object 518">
                          <a:extLst>
                            <a:ext uri="{FF2B5EF4-FFF2-40B4-BE49-F238E27FC236}">
                              <a16:creationId xmlns:a16="http://schemas.microsoft.com/office/drawing/2014/main" id="{40DD6595-9F93-B9DB-3DC1-5F6D7495BE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 y="1738"/>
                          <a:ext cx="2695" cy="2601"/>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5" name="Picture 519" descr="logo-małe">
              <a:extLst>
                <a:ext uri="{FF2B5EF4-FFF2-40B4-BE49-F238E27FC236}">
                  <a16:creationId xmlns:a16="http://schemas.microsoft.com/office/drawing/2014/main" id="{BD6FE897-8AE6-DCD7-FB27-7F87DC23CA53}"/>
                </a:ext>
              </a:extLst>
            </p:cNvPr>
            <p:cNvPicPr>
              <a:picLocks noChangeAspect="1" noChangeArrowheads="1"/>
            </p:cNvPicPr>
            <p:nvPr/>
          </p:nvPicPr>
          <p:blipFill>
            <a:blip r:embed="rId4" cstate="print"/>
            <a:srcRect/>
            <a:stretch>
              <a:fillRect/>
            </a:stretch>
          </p:blipFill>
          <p:spPr bwMode="auto">
            <a:xfrm>
              <a:off x="1168" y="2662"/>
              <a:ext cx="144" cy="216"/>
            </a:xfrm>
            <a:prstGeom prst="rect">
              <a:avLst/>
            </a:prstGeom>
            <a:noFill/>
            <a:ln w="9525">
              <a:noFill/>
              <a:miter lim="800000"/>
              <a:headEnd/>
              <a:tailEnd/>
            </a:ln>
          </p:spPr>
        </p:pic>
        <p:pic>
          <p:nvPicPr>
            <p:cNvPr id="6" name="Picture 520" descr="logo-małe">
              <a:extLst>
                <a:ext uri="{FF2B5EF4-FFF2-40B4-BE49-F238E27FC236}">
                  <a16:creationId xmlns:a16="http://schemas.microsoft.com/office/drawing/2014/main" id="{B84E17C7-8B9B-37C6-6639-D603FCDAB7DD}"/>
                </a:ext>
              </a:extLst>
            </p:cNvPr>
            <p:cNvPicPr>
              <a:picLocks noChangeAspect="1" noChangeArrowheads="1"/>
            </p:cNvPicPr>
            <p:nvPr/>
          </p:nvPicPr>
          <p:blipFill>
            <a:blip r:embed="rId4" cstate="print"/>
            <a:srcRect/>
            <a:stretch>
              <a:fillRect/>
            </a:stretch>
          </p:blipFill>
          <p:spPr bwMode="auto">
            <a:xfrm>
              <a:off x="606" y="2341"/>
              <a:ext cx="145" cy="216"/>
            </a:xfrm>
            <a:prstGeom prst="rect">
              <a:avLst/>
            </a:prstGeom>
            <a:noFill/>
            <a:ln w="9525">
              <a:noFill/>
              <a:miter lim="800000"/>
              <a:headEnd/>
              <a:tailEnd/>
            </a:ln>
          </p:spPr>
        </p:pic>
        <p:pic>
          <p:nvPicPr>
            <p:cNvPr id="7" name="Picture 521" descr="logo-małe">
              <a:extLst>
                <a:ext uri="{FF2B5EF4-FFF2-40B4-BE49-F238E27FC236}">
                  <a16:creationId xmlns:a16="http://schemas.microsoft.com/office/drawing/2014/main" id="{77D00F55-0D1F-30F0-755D-EADBD1418D5E}"/>
                </a:ext>
              </a:extLst>
            </p:cNvPr>
            <p:cNvPicPr>
              <a:picLocks noChangeAspect="1" noChangeArrowheads="1"/>
            </p:cNvPicPr>
            <p:nvPr/>
          </p:nvPicPr>
          <p:blipFill>
            <a:blip r:embed="rId4" cstate="print"/>
            <a:srcRect/>
            <a:stretch>
              <a:fillRect/>
            </a:stretch>
          </p:blipFill>
          <p:spPr bwMode="auto">
            <a:xfrm>
              <a:off x="1792" y="1935"/>
              <a:ext cx="145" cy="217"/>
            </a:xfrm>
            <a:prstGeom prst="rect">
              <a:avLst/>
            </a:prstGeom>
            <a:noFill/>
            <a:ln w="9525">
              <a:noFill/>
              <a:miter lim="800000"/>
              <a:headEnd/>
              <a:tailEnd/>
            </a:ln>
          </p:spPr>
        </p:pic>
        <p:pic>
          <p:nvPicPr>
            <p:cNvPr id="8" name="Picture 522" descr="logo-małe">
              <a:extLst>
                <a:ext uri="{FF2B5EF4-FFF2-40B4-BE49-F238E27FC236}">
                  <a16:creationId xmlns:a16="http://schemas.microsoft.com/office/drawing/2014/main" id="{F6D55EE3-0EDA-B3FD-BD0B-C8264C2BAE4D}"/>
                </a:ext>
              </a:extLst>
            </p:cNvPr>
            <p:cNvPicPr>
              <a:picLocks noChangeAspect="1" noChangeArrowheads="1"/>
            </p:cNvPicPr>
            <p:nvPr/>
          </p:nvPicPr>
          <p:blipFill>
            <a:blip r:embed="rId4" cstate="print"/>
            <a:srcRect/>
            <a:stretch>
              <a:fillRect/>
            </a:stretch>
          </p:blipFill>
          <p:spPr bwMode="auto">
            <a:xfrm>
              <a:off x="1709" y="2478"/>
              <a:ext cx="145" cy="216"/>
            </a:xfrm>
            <a:prstGeom prst="rect">
              <a:avLst/>
            </a:prstGeom>
            <a:noFill/>
            <a:ln w="9525">
              <a:noFill/>
              <a:miter lim="800000"/>
              <a:headEnd/>
              <a:tailEnd/>
            </a:ln>
          </p:spPr>
        </p:pic>
        <p:pic>
          <p:nvPicPr>
            <p:cNvPr id="9" name="Picture 523" descr="logo-małe">
              <a:extLst>
                <a:ext uri="{FF2B5EF4-FFF2-40B4-BE49-F238E27FC236}">
                  <a16:creationId xmlns:a16="http://schemas.microsoft.com/office/drawing/2014/main" id="{CA42960C-D5AA-3E27-B8D4-E41A536F118F}"/>
                </a:ext>
              </a:extLst>
            </p:cNvPr>
            <p:cNvPicPr>
              <a:picLocks noChangeAspect="1" noChangeArrowheads="1"/>
            </p:cNvPicPr>
            <p:nvPr/>
          </p:nvPicPr>
          <p:blipFill>
            <a:blip r:embed="rId4" cstate="print"/>
            <a:srcRect/>
            <a:stretch>
              <a:fillRect/>
            </a:stretch>
          </p:blipFill>
          <p:spPr bwMode="auto">
            <a:xfrm>
              <a:off x="2822" y="2354"/>
              <a:ext cx="144" cy="216"/>
            </a:xfrm>
            <a:prstGeom prst="rect">
              <a:avLst/>
            </a:prstGeom>
            <a:noFill/>
            <a:ln w="9525">
              <a:noFill/>
              <a:miter lim="800000"/>
              <a:headEnd/>
              <a:tailEnd/>
            </a:ln>
          </p:spPr>
        </p:pic>
        <p:pic>
          <p:nvPicPr>
            <p:cNvPr id="11" name="Picture 525" descr="logo-małe">
              <a:extLst>
                <a:ext uri="{FF2B5EF4-FFF2-40B4-BE49-F238E27FC236}">
                  <a16:creationId xmlns:a16="http://schemas.microsoft.com/office/drawing/2014/main" id="{5FE9C071-3F27-36F7-3CCC-0389FBA2B683}"/>
                </a:ext>
              </a:extLst>
            </p:cNvPr>
            <p:cNvPicPr>
              <a:picLocks noChangeAspect="1" noChangeArrowheads="1"/>
            </p:cNvPicPr>
            <p:nvPr/>
          </p:nvPicPr>
          <p:blipFill>
            <a:blip r:embed="rId4" cstate="print"/>
            <a:srcRect/>
            <a:stretch>
              <a:fillRect/>
            </a:stretch>
          </p:blipFill>
          <p:spPr bwMode="auto">
            <a:xfrm>
              <a:off x="2813" y="3258"/>
              <a:ext cx="144" cy="217"/>
            </a:xfrm>
            <a:prstGeom prst="rect">
              <a:avLst/>
            </a:prstGeom>
            <a:noFill/>
            <a:ln w="9525">
              <a:noFill/>
              <a:miter lim="800000"/>
              <a:headEnd/>
              <a:tailEnd/>
            </a:ln>
          </p:spPr>
        </p:pic>
        <p:pic>
          <p:nvPicPr>
            <p:cNvPr id="12" name="Picture 527" descr="logo-małe">
              <a:extLst>
                <a:ext uri="{FF2B5EF4-FFF2-40B4-BE49-F238E27FC236}">
                  <a16:creationId xmlns:a16="http://schemas.microsoft.com/office/drawing/2014/main" id="{16B359B0-3F64-F0D6-066F-5E4BDBA4D551}"/>
                </a:ext>
              </a:extLst>
            </p:cNvPr>
            <p:cNvPicPr>
              <a:picLocks noChangeAspect="1" noChangeArrowheads="1"/>
            </p:cNvPicPr>
            <p:nvPr/>
          </p:nvPicPr>
          <p:blipFill>
            <a:blip r:embed="rId4" cstate="print"/>
            <a:srcRect/>
            <a:stretch>
              <a:fillRect/>
            </a:stretch>
          </p:blipFill>
          <p:spPr bwMode="auto">
            <a:xfrm>
              <a:off x="2237" y="3731"/>
              <a:ext cx="144" cy="216"/>
            </a:xfrm>
            <a:prstGeom prst="rect">
              <a:avLst/>
            </a:prstGeom>
            <a:noFill/>
            <a:ln w="9525">
              <a:noFill/>
              <a:miter lim="800000"/>
              <a:headEnd/>
              <a:tailEnd/>
            </a:ln>
          </p:spPr>
        </p:pic>
        <p:pic>
          <p:nvPicPr>
            <p:cNvPr id="13" name="Picture 528" descr="logo-małe">
              <a:extLst>
                <a:ext uri="{FF2B5EF4-FFF2-40B4-BE49-F238E27FC236}">
                  <a16:creationId xmlns:a16="http://schemas.microsoft.com/office/drawing/2014/main" id="{52E9729F-C0DA-A620-8DCA-E686906A5C04}"/>
                </a:ext>
              </a:extLst>
            </p:cNvPr>
            <p:cNvPicPr>
              <a:picLocks noChangeAspect="1" noChangeArrowheads="1"/>
            </p:cNvPicPr>
            <p:nvPr/>
          </p:nvPicPr>
          <p:blipFill>
            <a:blip r:embed="rId4" cstate="print"/>
            <a:srcRect/>
            <a:stretch>
              <a:fillRect/>
            </a:stretch>
          </p:blipFill>
          <p:spPr bwMode="auto">
            <a:xfrm>
              <a:off x="1754" y="3626"/>
              <a:ext cx="144" cy="216"/>
            </a:xfrm>
            <a:prstGeom prst="rect">
              <a:avLst/>
            </a:prstGeom>
            <a:noFill/>
            <a:ln w="9525">
              <a:noFill/>
              <a:miter lim="800000"/>
              <a:headEnd/>
              <a:tailEnd/>
            </a:ln>
          </p:spPr>
        </p:pic>
        <p:pic>
          <p:nvPicPr>
            <p:cNvPr id="14" name="Picture 529" descr="logo-małe">
              <a:extLst>
                <a:ext uri="{FF2B5EF4-FFF2-40B4-BE49-F238E27FC236}">
                  <a16:creationId xmlns:a16="http://schemas.microsoft.com/office/drawing/2014/main" id="{EF459A55-DE53-1829-EFBF-E38411DAE3EC}"/>
                </a:ext>
              </a:extLst>
            </p:cNvPr>
            <p:cNvPicPr>
              <a:picLocks noChangeAspect="1" noChangeArrowheads="1"/>
            </p:cNvPicPr>
            <p:nvPr/>
          </p:nvPicPr>
          <p:blipFill>
            <a:blip r:embed="rId4" cstate="print"/>
            <a:srcRect/>
            <a:stretch>
              <a:fillRect/>
            </a:stretch>
          </p:blipFill>
          <p:spPr bwMode="auto">
            <a:xfrm>
              <a:off x="1489" y="3424"/>
              <a:ext cx="144" cy="216"/>
            </a:xfrm>
            <a:prstGeom prst="rect">
              <a:avLst/>
            </a:prstGeom>
            <a:noFill/>
            <a:ln w="9525">
              <a:noFill/>
              <a:miter lim="800000"/>
              <a:headEnd/>
              <a:tailEnd/>
            </a:ln>
          </p:spPr>
        </p:pic>
        <p:pic>
          <p:nvPicPr>
            <p:cNvPr id="15" name="Picture 530" descr="logo-małe">
              <a:extLst>
                <a:ext uri="{FF2B5EF4-FFF2-40B4-BE49-F238E27FC236}">
                  <a16:creationId xmlns:a16="http://schemas.microsoft.com/office/drawing/2014/main" id="{2055BA38-1AEC-E240-9501-A61C1620682F}"/>
                </a:ext>
              </a:extLst>
            </p:cNvPr>
            <p:cNvPicPr>
              <a:picLocks noChangeAspect="1" noChangeArrowheads="1"/>
            </p:cNvPicPr>
            <p:nvPr/>
          </p:nvPicPr>
          <p:blipFill>
            <a:blip r:embed="rId4" cstate="print"/>
            <a:srcRect/>
            <a:stretch>
              <a:fillRect/>
            </a:stretch>
          </p:blipFill>
          <p:spPr bwMode="auto">
            <a:xfrm>
              <a:off x="1886" y="3075"/>
              <a:ext cx="144" cy="216"/>
            </a:xfrm>
            <a:prstGeom prst="rect">
              <a:avLst/>
            </a:prstGeom>
            <a:noFill/>
            <a:ln w="9525">
              <a:noFill/>
              <a:miter lim="800000"/>
              <a:headEnd/>
              <a:tailEnd/>
            </a:ln>
          </p:spPr>
        </p:pic>
        <p:pic>
          <p:nvPicPr>
            <p:cNvPr id="16" name="Picture 531" descr="logo-małe">
              <a:extLst>
                <a:ext uri="{FF2B5EF4-FFF2-40B4-BE49-F238E27FC236}">
                  <a16:creationId xmlns:a16="http://schemas.microsoft.com/office/drawing/2014/main" id="{B231C43D-ADE2-4434-C426-F7C0CC20610D}"/>
                </a:ext>
              </a:extLst>
            </p:cNvPr>
            <p:cNvPicPr>
              <a:picLocks noChangeAspect="1" noChangeArrowheads="1"/>
            </p:cNvPicPr>
            <p:nvPr/>
          </p:nvPicPr>
          <p:blipFill>
            <a:blip r:embed="rId4" cstate="print"/>
            <a:srcRect/>
            <a:stretch>
              <a:fillRect/>
            </a:stretch>
          </p:blipFill>
          <p:spPr bwMode="auto">
            <a:xfrm>
              <a:off x="1092" y="3256"/>
              <a:ext cx="144" cy="216"/>
            </a:xfrm>
            <a:prstGeom prst="rect">
              <a:avLst/>
            </a:prstGeom>
            <a:noFill/>
            <a:ln w="9525">
              <a:noFill/>
              <a:miter lim="800000"/>
              <a:headEnd/>
              <a:tailEnd/>
            </a:ln>
          </p:spPr>
        </p:pic>
        <p:pic>
          <p:nvPicPr>
            <p:cNvPr id="17" name="Picture 532" descr="logo-małe">
              <a:extLst>
                <a:ext uri="{FF2B5EF4-FFF2-40B4-BE49-F238E27FC236}">
                  <a16:creationId xmlns:a16="http://schemas.microsoft.com/office/drawing/2014/main" id="{A098469E-944A-8EF9-8226-47F5DED5BE64}"/>
                </a:ext>
              </a:extLst>
            </p:cNvPr>
            <p:cNvPicPr>
              <a:picLocks noChangeAspect="1" noChangeArrowheads="1"/>
            </p:cNvPicPr>
            <p:nvPr/>
          </p:nvPicPr>
          <p:blipFill>
            <a:blip r:embed="rId4" cstate="print"/>
            <a:srcRect/>
            <a:stretch>
              <a:fillRect/>
            </a:stretch>
          </p:blipFill>
          <p:spPr bwMode="auto">
            <a:xfrm>
              <a:off x="2989" y="3258"/>
              <a:ext cx="145" cy="217"/>
            </a:xfrm>
            <a:prstGeom prst="rect">
              <a:avLst/>
            </a:prstGeom>
            <a:noFill/>
            <a:ln w="9525">
              <a:noFill/>
              <a:miter lim="800000"/>
              <a:headEnd/>
              <a:tailEnd/>
            </a:ln>
          </p:spPr>
        </p:pic>
        <p:pic>
          <p:nvPicPr>
            <p:cNvPr id="18" name="Picture 533" descr="logo-małe">
              <a:extLst>
                <a:ext uri="{FF2B5EF4-FFF2-40B4-BE49-F238E27FC236}">
                  <a16:creationId xmlns:a16="http://schemas.microsoft.com/office/drawing/2014/main" id="{36F966B3-084D-F0A1-B519-A934B6AE1A52}"/>
                </a:ext>
              </a:extLst>
            </p:cNvPr>
            <p:cNvPicPr>
              <a:picLocks noChangeAspect="1" noChangeArrowheads="1"/>
            </p:cNvPicPr>
            <p:nvPr/>
          </p:nvPicPr>
          <p:blipFill>
            <a:blip r:embed="rId4" cstate="print"/>
            <a:srcRect/>
            <a:stretch>
              <a:fillRect/>
            </a:stretch>
          </p:blipFill>
          <p:spPr bwMode="auto">
            <a:xfrm>
              <a:off x="695" y="2800"/>
              <a:ext cx="144" cy="216"/>
            </a:xfrm>
            <a:prstGeom prst="rect">
              <a:avLst/>
            </a:prstGeom>
            <a:noFill/>
            <a:ln w="9525">
              <a:noFill/>
              <a:miter lim="800000"/>
              <a:headEnd/>
              <a:tailEnd/>
            </a:ln>
          </p:spPr>
        </p:pic>
        <p:sp>
          <p:nvSpPr>
            <p:cNvPr id="19" name="Text Box 534">
              <a:extLst>
                <a:ext uri="{FF2B5EF4-FFF2-40B4-BE49-F238E27FC236}">
                  <a16:creationId xmlns:a16="http://schemas.microsoft.com/office/drawing/2014/main" id="{67804307-4371-3EAF-B24F-D70669509192}"/>
                </a:ext>
              </a:extLst>
            </p:cNvPr>
            <p:cNvSpPr txBox="1">
              <a:spLocks noChangeArrowheads="1"/>
            </p:cNvSpPr>
            <p:nvPr/>
          </p:nvSpPr>
          <p:spPr bwMode="auto">
            <a:xfrm>
              <a:off x="2582" y="2536"/>
              <a:ext cx="672" cy="173"/>
            </a:xfrm>
            <a:prstGeom prst="rect">
              <a:avLst/>
            </a:prstGeom>
            <a:noFill/>
            <a:ln w="9525">
              <a:noFill/>
              <a:miter lim="800000"/>
              <a:headEnd/>
              <a:tailEnd/>
            </a:ln>
          </p:spPr>
          <p:txBody>
            <a:bodyPr>
              <a:spAutoFit/>
            </a:bodyPr>
            <a:lstStyle/>
            <a:p>
              <a:pPr algn="ctr" defTabSz="912813">
                <a:spcBef>
                  <a:spcPct val="50000"/>
                </a:spcBef>
              </a:pPr>
              <a:r>
                <a:rPr lang="pl-PL" sz="1200" b="1" dirty="0">
                  <a:solidFill>
                    <a:schemeClr val="bg1"/>
                  </a:solidFill>
                  <a:latin typeface="Arial" charset="0"/>
                </a:rPr>
                <a:t>Białystok</a:t>
              </a:r>
            </a:p>
          </p:txBody>
        </p:sp>
        <p:sp>
          <p:nvSpPr>
            <p:cNvPr id="20" name="Text Box 535">
              <a:extLst>
                <a:ext uri="{FF2B5EF4-FFF2-40B4-BE49-F238E27FC236}">
                  <a16:creationId xmlns:a16="http://schemas.microsoft.com/office/drawing/2014/main" id="{60A277BC-CB20-2BED-29DC-2888D37EC031}"/>
                </a:ext>
              </a:extLst>
            </p:cNvPr>
            <p:cNvSpPr txBox="1">
              <a:spLocks noChangeArrowheads="1"/>
            </p:cNvSpPr>
            <p:nvPr/>
          </p:nvSpPr>
          <p:spPr bwMode="auto">
            <a:xfrm>
              <a:off x="2150" y="2939"/>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Warszawa</a:t>
              </a:r>
            </a:p>
          </p:txBody>
        </p:sp>
        <p:sp>
          <p:nvSpPr>
            <p:cNvPr id="21" name="Text Box 536">
              <a:extLst>
                <a:ext uri="{FF2B5EF4-FFF2-40B4-BE49-F238E27FC236}">
                  <a16:creationId xmlns:a16="http://schemas.microsoft.com/office/drawing/2014/main" id="{9792BA41-26E0-C2BA-2EBA-075DC0152043}"/>
                </a:ext>
              </a:extLst>
            </p:cNvPr>
            <p:cNvSpPr txBox="1">
              <a:spLocks noChangeArrowheads="1"/>
            </p:cNvSpPr>
            <p:nvPr/>
          </p:nvSpPr>
          <p:spPr bwMode="auto">
            <a:xfrm>
              <a:off x="2630" y="3448"/>
              <a:ext cx="672" cy="173"/>
            </a:xfrm>
            <a:prstGeom prst="rect">
              <a:avLst/>
            </a:prstGeom>
            <a:noFill/>
            <a:ln w="9525">
              <a:noFill/>
              <a:miter lim="800000"/>
              <a:headEnd/>
              <a:tailEnd/>
            </a:ln>
          </p:spPr>
          <p:txBody>
            <a:bodyPr>
              <a:spAutoFit/>
            </a:bodyPr>
            <a:lstStyle/>
            <a:p>
              <a:pPr algn="ctr" defTabSz="912813">
                <a:spcBef>
                  <a:spcPct val="50000"/>
                </a:spcBef>
              </a:pPr>
              <a:r>
                <a:rPr lang="pl-PL" sz="1200" b="1" dirty="0">
                  <a:solidFill>
                    <a:schemeClr val="bg1"/>
                  </a:solidFill>
                  <a:latin typeface="Arial" charset="0"/>
                </a:rPr>
                <a:t>Lublin</a:t>
              </a:r>
            </a:p>
          </p:txBody>
        </p:sp>
        <p:sp>
          <p:nvSpPr>
            <p:cNvPr id="22" name="Text Box 537">
              <a:extLst>
                <a:ext uri="{FF2B5EF4-FFF2-40B4-BE49-F238E27FC236}">
                  <a16:creationId xmlns:a16="http://schemas.microsoft.com/office/drawing/2014/main" id="{521675CD-F965-E9BC-E844-460B8F57E957}"/>
                </a:ext>
              </a:extLst>
            </p:cNvPr>
            <p:cNvSpPr txBox="1">
              <a:spLocks noChangeArrowheads="1"/>
            </p:cNvSpPr>
            <p:nvPr/>
          </p:nvSpPr>
          <p:spPr bwMode="auto">
            <a:xfrm>
              <a:off x="2279" y="3966"/>
              <a:ext cx="672" cy="173"/>
            </a:xfrm>
            <a:prstGeom prst="rect">
              <a:avLst/>
            </a:prstGeom>
            <a:noFill/>
            <a:ln w="9525">
              <a:noFill/>
              <a:miter lim="800000"/>
              <a:headEnd/>
              <a:tailEnd/>
            </a:ln>
          </p:spPr>
          <p:txBody>
            <a:bodyPr>
              <a:spAutoFit/>
            </a:bodyPr>
            <a:lstStyle/>
            <a:p>
              <a:pPr algn="ctr" defTabSz="912813">
                <a:spcBef>
                  <a:spcPct val="50000"/>
                </a:spcBef>
              </a:pPr>
              <a:r>
                <a:rPr lang="pl-PL" sz="1200" b="1" dirty="0">
                  <a:solidFill>
                    <a:schemeClr val="bg1"/>
                  </a:solidFill>
                  <a:latin typeface="Arial" charset="0"/>
                </a:rPr>
                <a:t>Rzeszów</a:t>
              </a:r>
            </a:p>
          </p:txBody>
        </p:sp>
        <p:sp>
          <p:nvSpPr>
            <p:cNvPr id="23" name="Text Box 538">
              <a:extLst>
                <a:ext uri="{FF2B5EF4-FFF2-40B4-BE49-F238E27FC236}">
                  <a16:creationId xmlns:a16="http://schemas.microsoft.com/office/drawing/2014/main" id="{032ECB37-5ABA-7D0E-5606-13D98F2135E6}"/>
                </a:ext>
              </a:extLst>
            </p:cNvPr>
            <p:cNvSpPr txBox="1">
              <a:spLocks noChangeArrowheads="1"/>
            </p:cNvSpPr>
            <p:nvPr/>
          </p:nvSpPr>
          <p:spPr bwMode="auto">
            <a:xfrm>
              <a:off x="1862" y="3947"/>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Kraków</a:t>
              </a:r>
            </a:p>
          </p:txBody>
        </p:sp>
        <p:sp>
          <p:nvSpPr>
            <p:cNvPr id="24" name="Text Box 539">
              <a:extLst>
                <a:ext uri="{FF2B5EF4-FFF2-40B4-BE49-F238E27FC236}">
                  <a16:creationId xmlns:a16="http://schemas.microsoft.com/office/drawing/2014/main" id="{35CD2E99-B1D9-85B5-C2DE-FB450BFD8F90}"/>
                </a:ext>
              </a:extLst>
            </p:cNvPr>
            <p:cNvSpPr txBox="1">
              <a:spLocks noChangeArrowheads="1"/>
            </p:cNvSpPr>
            <p:nvPr/>
          </p:nvSpPr>
          <p:spPr bwMode="auto">
            <a:xfrm>
              <a:off x="1526" y="3784"/>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Katowice</a:t>
              </a:r>
            </a:p>
          </p:txBody>
        </p:sp>
        <p:sp>
          <p:nvSpPr>
            <p:cNvPr id="25" name="Text Box 540">
              <a:extLst>
                <a:ext uri="{FF2B5EF4-FFF2-40B4-BE49-F238E27FC236}">
                  <a16:creationId xmlns:a16="http://schemas.microsoft.com/office/drawing/2014/main" id="{8C0548C5-FC3A-0E94-6477-2C49202A3B48}"/>
                </a:ext>
              </a:extLst>
            </p:cNvPr>
            <p:cNvSpPr txBox="1">
              <a:spLocks noChangeArrowheads="1"/>
            </p:cNvSpPr>
            <p:nvPr/>
          </p:nvSpPr>
          <p:spPr bwMode="auto">
            <a:xfrm>
              <a:off x="1190" y="3592"/>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Opole</a:t>
              </a:r>
            </a:p>
          </p:txBody>
        </p:sp>
        <p:sp>
          <p:nvSpPr>
            <p:cNvPr id="26" name="Text Box 541">
              <a:extLst>
                <a:ext uri="{FF2B5EF4-FFF2-40B4-BE49-F238E27FC236}">
                  <a16:creationId xmlns:a16="http://schemas.microsoft.com/office/drawing/2014/main" id="{6B9D5FE2-F795-83F2-B4AD-BA072AD4A2BE}"/>
                </a:ext>
              </a:extLst>
            </p:cNvPr>
            <p:cNvSpPr txBox="1">
              <a:spLocks noChangeArrowheads="1"/>
            </p:cNvSpPr>
            <p:nvPr/>
          </p:nvSpPr>
          <p:spPr bwMode="auto">
            <a:xfrm>
              <a:off x="854" y="3419"/>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Wrocław</a:t>
              </a:r>
            </a:p>
          </p:txBody>
        </p:sp>
        <p:sp>
          <p:nvSpPr>
            <p:cNvPr id="27" name="Text Box 542">
              <a:extLst>
                <a:ext uri="{FF2B5EF4-FFF2-40B4-BE49-F238E27FC236}">
                  <a16:creationId xmlns:a16="http://schemas.microsoft.com/office/drawing/2014/main" id="{749AAEFD-90B5-935E-85D3-77AFF454D91A}"/>
                </a:ext>
              </a:extLst>
            </p:cNvPr>
            <p:cNvSpPr txBox="1">
              <a:spLocks noChangeArrowheads="1"/>
            </p:cNvSpPr>
            <p:nvPr/>
          </p:nvSpPr>
          <p:spPr bwMode="auto">
            <a:xfrm>
              <a:off x="1622" y="3256"/>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Łódź</a:t>
              </a:r>
            </a:p>
          </p:txBody>
        </p:sp>
        <p:sp>
          <p:nvSpPr>
            <p:cNvPr id="28" name="Text Box 543">
              <a:extLst>
                <a:ext uri="{FF2B5EF4-FFF2-40B4-BE49-F238E27FC236}">
                  <a16:creationId xmlns:a16="http://schemas.microsoft.com/office/drawing/2014/main" id="{7A4C7F5E-FA5A-7B3B-1AA1-BE5D04F55C5A}"/>
                </a:ext>
              </a:extLst>
            </p:cNvPr>
            <p:cNvSpPr txBox="1">
              <a:spLocks noChangeArrowheads="1"/>
            </p:cNvSpPr>
            <p:nvPr/>
          </p:nvSpPr>
          <p:spPr bwMode="auto">
            <a:xfrm>
              <a:off x="902" y="2824"/>
              <a:ext cx="672" cy="173"/>
            </a:xfrm>
            <a:prstGeom prst="rect">
              <a:avLst/>
            </a:prstGeom>
            <a:noFill/>
            <a:ln w="9525">
              <a:noFill/>
              <a:miter lim="800000"/>
              <a:headEnd/>
              <a:tailEnd/>
            </a:ln>
          </p:spPr>
          <p:txBody>
            <a:bodyPr>
              <a:spAutoFit/>
            </a:bodyPr>
            <a:lstStyle/>
            <a:p>
              <a:pPr algn="ctr" defTabSz="912813">
                <a:spcBef>
                  <a:spcPct val="50000"/>
                </a:spcBef>
              </a:pPr>
              <a:r>
                <a:rPr lang="pl-PL" sz="1200" b="1" dirty="0">
                  <a:solidFill>
                    <a:schemeClr val="bg1"/>
                  </a:solidFill>
                  <a:latin typeface="Arial" charset="0"/>
                </a:rPr>
                <a:t>Poznań</a:t>
              </a:r>
            </a:p>
          </p:txBody>
        </p:sp>
        <p:sp>
          <p:nvSpPr>
            <p:cNvPr id="29" name="Text Box 544">
              <a:extLst>
                <a:ext uri="{FF2B5EF4-FFF2-40B4-BE49-F238E27FC236}">
                  <a16:creationId xmlns:a16="http://schemas.microsoft.com/office/drawing/2014/main" id="{533586B9-DE7D-B696-0074-FD825FB6F93E}"/>
                </a:ext>
              </a:extLst>
            </p:cNvPr>
            <p:cNvSpPr txBox="1">
              <a:spLocks noChangeArrowheads="1"/>
            </p:cNvSpPr>
            <p:nvPr/>
          </p:nvSpPr>
          <p:spPr bwMode="auto">
            <a:xfrm>
              <a:off x="1430" y="2651"/>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Toruń</a:t>
              </a:r>
            </a:p>
          </p:txBody>
        </p:sp>
        <p:sp>
          <p:nvSpPr>
            <p:cNvPr id="30" name="Text Box 545">
              <a:extLst>
                <a:ext uri="{FF2B5EF4-FFF2-40B4-BE49-F238E27FC236}">
                  <a16:creationId xmlns:a16="http://schemas.microsoft.com/office/drawing/2014/main" id="{902EAA77-022A-B67E-F299-5186B6AF8FC7}"/>
                </a:ext>
              </a:extLst>
            </p:cNvPr>
            <p:cNvSpPr txBox="1">
              <a:spLocks noChangeArrowheads="1"/>
            </p:cNvSpPr>
            <p:nvPr/>
          </p:nvSpPr>
          <p:spPr bwMode="auto">
            <a:xfrm>
              <a:off x="1430" y="2104"/>
              <a:ext cx="672" cy="173"/>
            </a:xfrm>
            <a:prstGeom prst="rect">
              <a:avLst/>
            </a:prstGeom>
            <a:noFill/>
            <a:ln w="9525">
              <a:noFill/>
              <a:miter lim="800000"/>
              <a:headEnd/>
              <a:tailEnd/>
            </a:ln>
          </p:spPr>
          <p:txBody>
            <a:bodyPr>
              <a:spAutoFit/>
            </a:bodyPr>
            <a:lstStyle/>
            <a:p>
              <a:pPr algn="ctr" defTabSz="912813">
                <a:spcBef>
                  <a:spcPct val="50000"/>
                </a:spcBef>
              </a:pPr>
              <a:r>
                <a:rPr lang="pl-PL" sz="1200" b="1" dirty="0">
                  <a:solidFill>
                    <a:schemeClr val="bg1"/>
                  </a:solidFill>
                  <a:latin typeface="Arial" charset="0"/>
                </a:rPr>
                <a:t>Gdańsk</a:t>
              </a:r>
            </a:p>
          </p:txBody>
        </p:sp>
        <p:sp>
          <p:nvSpPr>
            <p:cNvPr id="31" name="Text Box 546">
              <a:extLst>
                <a:ext uri="{FF2B5EF4-FFF2-40B4-BE49-F238E27FC236}">
                  <a16:creationId xmlns:a16="http://schemas.microsoft.com/office/drawing/2014/main" id="{7ED89F74-4496-3ABF-BAB9-9405C8B847FE}"/>
                </a:ext>
              </a:extLst>
            </p:cNvPr>
            <p:cNvSpPr txBox="1">
              <a:spLocks noChangeArrowheads="1"/>
            </p:cNvSpPr>
            <p:nvPr/>
          </p:nvSpPr>
          <p:spPr bwMode="auto">
            <a:xfrm>
              <a:off x="470" y="2507"/>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Szczecin</a:t>
              </a:r>
            </a:p>
          </p:txBody>
        </p:sp>
        <p:sp>
          <p:nvSpPr>
            <p:cNvPr id="32" name="Text Box 547">
              <a:extLst>
                <a:ext uri="{FF2B5EF4-FFF2-40B4-BE49-F238E27FC236}">
                  <a16:creationId xmlns:a16="http://schemas.microsoft.com/office/drawing/2014/main" id="{DCA3F5F4-FA4D-AF4F-89EF-F78C40A6174B}"/>
                </a:ext>
              </a:extLst>
            </p:cNvPr>
            <p:cNvSpPr txBox="1">
              <a:spLocks noChangeArrowheads="1"/>
            </p:cNvSpPr>
            <p:nvPr/>
          </p:nvSpPr>
          <p:spPr bwMode="auto">
            <a:xfrm>
              <a:off x="566" y="2987"/>
              <a:ext cx="672" cy="173"/>
            </a:xfrm>
            <a:prstGeom prst="rect">
              <a:avLst/>
            </a:prstGeom>
            <a:noFill/>
            <a:ln w="9525">
              <a:noFill/>
              <a:miter lim="800000"/>
              <a:headEnd/>
              <a:tailEnd/>
            </a:ln>
          </p:spPr>
          <p:txBody>
            <a:bodyPr>
              <a:spAutoFit/>
            </a:bodyPr>
            <a:lstStyle/>
            <a:p>
              <a:pPr algn="ctr" defTabSz="912813">
                <a:spcBef>
                  <a:spcPct val="50000"/>
                </a:spcBef>
              </a:pPr>
              <a:r>
                <a:rPr lang="pl-PL" sz="1200" b="1" dirty="0">
                  <a:solidFill>
                    <a:schemeClr val="bg1"/>
                  </a:solidFill>
                  <a:latin typeface="Arial" charset="0"/>
                </a:rPr>
                <a:t>Słubice</a:t>
              </a:r>
            </a:p>
          </p:txBody>
        </p:sp>
        <p:pic>
          <p:nvPicPr>
            <p:cNvPr id="33" name="Picture 548" descr="logo-małe">
              <a:extLst>
                <a:ext uri="{FF2B5EF4-FFF2-40B4-BE49-F238E27FC236}">
                  <a16:creationId xmlns:a16="http://schemas.microsoft.com/office/drawing/2014/main" id="{C3BE104F-5AC5-4335-9ADB-A9F3F64F87C9}"/>
                </a:ext>
              </a:extLst>
            </p:cNvPr>
            <p:cNvPicPr>
              <a:picLocks noChangeAspect="1" noChangeArrowheads="1"/>
            </p:cNvPicPr>
            <p:nvPr/>
          </p:nvPicPr>
          <p:blipFill>
            <a:blip r:embed="rId4" cstate="print"/>
            <a:srcRect/>
            <a:stretch>
              <a:fillRect/>
            </a:stretch>
          </p:blipFill>
          <p:spPr bwMode="auto">
            <a:xfrm>
              <a:off x="2359" y="2069"/>
              <a:ext cx="144" cy="216"/>
            </a:xfrm>
            <a:prstGeom prst="rect">
              <a:avLst/>
            </a:prstGeom>
            <a:noFill/>
            <a:ln w="9525">
              <a:noFill/>
              <a:miter lim="800000"/>
              <a:headEnd/>
              <a:tailEnd/>
            </a:ln>
          </p:spPr>
        </p:pic>
        <p:sp>
          <p:nvSpPr>
            <p:cNvPr id="34" name="Text Box 550">
              <a:extLst>
                <a:ext uri="{FF2B5EF4-FFF2-40B4-BE49-F238E27FC236}">
                  <a16:creationId xmlns:a16="http://schemas.microsoft.com/office/drawing/2014/main" id="{D0A1D410-0736-FB37-2C05-14AE0F5BECB6}"/>
                </a:ext>
              </a:extLst>
            </p:cNvPr>
            <p:cNvSpPr txBox="1">
              <a:spLocks noChangeArrowheads="1"/>
            </p:cNvSpPr>
            <p:nvPr/>
          </p:nvSpPr>
          <p:spPr bwMode="auto">
            <a:xfrm>
              <a:off x="2110" y="2299"/>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Olsztyn</a:t>
              </a:r>
            </a:p>
          </p:txBody>
        </p:sp>
        <p:pic>
          <p:nvPicPr>
            <p:cNvPr id="35" name="Picture 551" descr="logo-małe">
              <a:extLst>
                <a:ext uri="{FF2B5EF4-FFF2-40B4-BE49-F238E27FC236}">
                  <a16:creationId xmlns:a16="http://schemas.microsoft.com/office/drawing/2014/main" id="{24D70F5F-FE7A-A609-1E08-ED70A9E0181C}"/>
                </a:ext>
              </a:extLst>
            </p:cNvPr>
            <p:cNvPicPr>
              <a:picLocks noChangeAspect="1" noChangeArrowheads="1"/>
            </p:cNvPicPr>
            <p:nvPr/>
          </p:nvPicPr>
          <p:blipFill>
            <a:blip r:embed="rId4" cstate="print"/>
            <a:srcRect/>
            <a:stretch>
              <a:fillRect/>
            </a:stretch>
          </p:blipFill>
          <p:spPr bwMode="auto">
            <a:xfrm>
              <a:off x="1602" y="1935"/>
              <a:ext cx="144" cy="216"/>
            </a:xfrm>
            <a:prstGeom prst="rect">
              <a:avLst/>
            </a:prstGeom>
            <a:noFill/>
            <a:ln w="9525">
              <a:noFill/>
              <a:miter lim="800000"/>
              <a:headEnd/>
              <a:tailEnd/>
            </a:ln>
          </p:spPr>
        </p:pic>
        <p:pic>
          <p:nvPicPr>
            <p:cNvPr id="37" name="Picture 553" descr="logo-małe">
              <a:extLst>
                <a:ext uri="{FF2B5EF4-FFF2-40B4-BE49-F238E27FC236}">
                  <a16:creationId xmlns:a16="http://schemas.microsoft.com/office/drawing/2014/main" id="{B5BBD3E5-5450-B908-83E8-C57377E97BF9}"/>
                </a:ext>
              </a:extLst>
            </p:cNvPr>
            <p:cNvPicPr>
              <a:picLocks noChangeAspect="1" noChangeArrowheads="1"/>
            </p:cNvPicPr>
            <p:nvPr/>
          </p:nvPicPr>
          <p:blipFill>
            <a:blip r:embed="rId4" cstate="print"/>
            <a:srcRect/>
            <a:stretch>
              <a:fillRect/>
            </a:stretch>
          </p:blipFill>
          <p:spPr bwMode="auto">
            <a:xfrm>
              <a:off x="2427" y="3103"/>
              <a:ext cx="144" cy="216"/>
            </a:xfrm>
            <a:prstGeom prst="rect">
              <a:avLst/>
            </a:prstGeom>
            <a:noFill/>
            <a:ln w="9525">
              <a:noFill/>
              <a:miter lim="800000"/>
              <a:headEnd/>
              <a:tailEnd/>
            </a:ln>
          </p:spPr>
        </p:pic>
        <p:pic>
          <p:nvPicPr>
            <p:cNvPr id="38" name="Picture 554" descr="logo-małe">
              <a:extLst>
                <a:ext uri="{FF2B5EF4-FFF2-40B4-BE49-F238E27FC236}">
                  <a16:creationId xmlns:a16="http://schemas.microsoft.com/office/drawing/2014/main" id="{18D28C9C-E8C9-F787-11E8-7B628CEE44AF}"/>
                </a:ext>
              </a:extLst>
            </p:cNvPr>
            <p:cNvPicPr>
              <a:picLocks noChangeAspect="1" noChangeArrowheads="1"/>
            </p:cNvPicPr>
            <p:nvPr/>
          </p:nvPicPr>
          <p:blipFill>
            <a:blip r:embed="rId4" cstate="print"/>
            <a:srcRect/>
            <a:stretch>
              <a:fillRect/>
            </a:stretch>
          </p:blipFill>
          <p:spPr bwMode="auto">
            <a:xfrm>
              <a:off x="2245" y="3103"/>
              <a:ext cx="144" cy="216"/>
            </a:xfrm>
            <a:prstGeom prst="rect">
              <a:avLst/>
            </a:prstGeom>
            <a:noFill/>
            <a:ln w="9525">
              <a:noFill/>
              <a:miter lim="800000"/>
              <a:headEnd/>
              <a:tailEnd/>
            </a:ln>
          </p:spPr>
        </p:pic>
        <p:pic>
          <p:nvPicPr>
            <p:cNvPr id="39" name="Picture 555" descr="logo-małe">
              <a:extLst>
                <a:ext uri="{FF2B5EF4-FFF2-40B4-BE49-F238E27FC236}">
                  <a16:creationId xmlns:a16="http://schemas.microsoft.com/office/drawing/2014/main" id="{5CA9F561-55A6-783E-C53F-FDE0C69DDE10}"/>
                </a:ext>
              </a:extLst>
            </p:cNvPr>
            <p:cNvPicPr>
              <a:picLocks noChangeAspect="1" noChangeArrowheads="1"/>
            </p:cNvPicPr>
            <p:nvPr/>
          </p:nvPicPr>
          <p:blipFill>
            <a:blip r:embed="rId4" cstate="print"/>
            <a:srcRect/>
            <a:stretch>
              <a:fillRect/>
            </a:stretch>
          </p:blipFill>
          <p:spPr bwMode="auto">
            <a:xfrm>
              <a:off x="2154" y="2762"/>
              <a:ext cx="144" cy="216"/>
            </a:xfrm>
            <a:prstGeom prst="rect">
              <a:avLst/>
            </a:prstGeom>
            <a:noFill/>
            <a:ln w="9525">
              <a:noFill/>
              <a:miter lim="800000"/>
              <a:headEnd/>
              <a:tailEnd/>
            </a:ln>
          </p:spPr>
        </p:pic>
        <p:pic>
          <p:nvPicPr>
            <p:cNvPr id="40" name="Picture 556" descr="logo-małe">
              <a:extLst>
                <a:ext uri="{FF2B5EF4-FFF2-40B4-BE49-F238E27FC236}">
                  <a16:creationId xmlns:a16="http://schemas.microsoft.com/office/drawing/2014/main" id="{9AEC4FD3-2FDC-B636-4108-D63AE01A03B7}"/>
                </a:ext>
              </a:extLst>
            </p:cNvPr>
            <p:cNvPicPr>
              <a:picLocks noChangeAspect="1" noChangeArrowheads="1"/>
            </p:cNvPicPr>
            <p:nvPr/>
          </p:nvPicPr>
          <p:blipFill>
            <a:blip r:embed="rId4" cstate="print"/>
            <a:srcRect/>
            <a:stretch>
              <a:fillRect/>
            </a:stretch>
          </p:blipFill>
          <p:spPr bwMode="auto">
            <a:xfrm>
              <a:off x="2328" y="2762"/>
              <a:ext cx="144" cy="216"/>
            </a:xfrm>
            <a:prstGeom prst="rect">
              <a:avLst/>
            </a:prstGeom>
            <a:noFill/>
            <a:ln w="9525">
              <a:noFill/>
              <a:miter lim="800000"/>
              <a:headEnd/>
              <a:tailEnd/>
            </a:ln>
          </p:spPr>
        </p:pic>
        <p:pic>
          <p:nvPicPr>
            <p:cNvPr id="41" name="Picture 557" descr="logo-małe">
              <a:extLst>
                <a:ext uri="{FF2B5EF4-FFF2-40B4-BE49-F238E27FC236}">
                  <a16:creationId xmlns:a16="http://schemas.microsoft.com/office/drawing/2014/main" id="{D34ED98E-30F5-EABC-A20A-D5D6C1D48ABC}"/>
                </a:ext>
              </a:extLst>
            </p:cNvPr>
            <p:cNvPicPr>
              <a:picLocks noChangeAspect="1" noChangeArrowheads="1"/>
            </p:cNvPicPr>
            <p:nvPr/>
          </p:nvPicPr>
          <p:blipFill>
            <a:blip r:embed="rId4" cstate="print"/>
            <a:srcRect/>
            <a:stretch>
              <a:fillRect/>
            </a:stretch>
          </p:blipFill>
          <p:spPr bwMode="auto">
            <a:xfrm>
              <a:off x="2509" y="2762"/>
              <a:ext cx="144" cy="216"/>
            </a:xfrm>
            <a:prstGeom prst="rect">
              <a:avLst/>
            </a:prstGeom>
            <a:noFill/>
            <a:ln w="9525">
              <a:noFill/>
              <a:miter lim="800000"/>
              <a:headEnd/>
              <a:tailEnd/>
            </a:ln>
          </p:spPr>
        </p:pic>
        <p:pic>
          <p:nvPicPr>
            <p:cNvPr id="42" name="Picture 558" descr="logo-małe">
              <a:extLst>
                <a:ext uri="{FF2B5EF4-FFF2-40B4-BE49-F238E27FC236}">
                  <a16:creationId xmlns:a16="http://schemas.microsoft.com/office/drawing/2014/main" id="{A17CF3E3-3B65-6E13-886A-BB9275808D20}"/>
                </a:ext>
              </a:extLst>
            </p:cNvPr>
            <p:cNvPicPr>
              <a:picLocks noChangeAspect="1" noChangeArrowheads="1"/>
            </p:cNvPicPr>
            <p:nvPr/>
          </p:nvPicPr>
          <p:blipFill>
            <a:blip r:embed="rId4" cstate="print"/>
            <a:srcRect/>
            <a:stretch>
              <a:fillRect/>
            </a:stretch>
          </p:blipFill>
          <p:spPr bwMode="auto">
            <a:xfrm>
              <a:off x="2691" y="2762"/>
              <a:ext cx="144" cy="216"/>
            </a:xfrm>
            <a:prstGeom prst="rect">
              <a:avLst/>
            </a:prstGeom>
            <a:noFill/>
            <a:ln w="9525">
              <a:noFill/>
              <a:miter lim="800000"/>
              <a:headEnd/>
              <a:tailEnd/>
            </a:ln>
          </p:spPr>
        </p:pic>
        <p:pic>
          <p:nvPicPr>
            <p:cNvPr id="44" name="Picture 526" descr="logo-małe">
              <a:extLst>
                <a:ext uri="{FF2B5EF4-FFF2-40B4-BE49-F238E27FC236}">
                  <a16:creationId xmlns:a16="http://schemas.microsoft.com/office/drawing/2014/main" id="{4EB03BF1-25F1-3B68-787D-B02ED64C2D72}"/>
                </a:ext>
              </a:extLst>
            </p:cNvPr>
            <p:cNvPicPr>
              <a:picLocks noChangeAspect="1" noChangeArrowheads="1"/>
            </p:cNvPicPr>
            <p:nvPr/>
          </p:nvPicPr>
          <p:blipFill>
            <a:blip r:embed="rId4" cstate="print"/>
            <a:srcRect/>
            <a:stretch>
              <a:fillRect/>
            </a:stretch>
          </p:blipFill>
          <p:spPr bwMode="auto">
            <a:xfrm>
              <a:off x="2618" y="3797"/>
              <a:ext cx="144" cy="216"/>
            </a:xfrm>
            <a:prstGeom prst="rect">
              <a:avLst/>
            </a:prstGeom>
            <a:noFill/>
            <a:ln w="9525">
              <a:noFill/>
              <a:miter lim="800000"/>
              <a:headEnd/>
              <a:tailEnd/>
            </a:ln>
          </p:spPr>
        </p:pic>
        <p:pic>
          <p:nvPicPr>
            <p:cNvPr id="45" name="Picture 526" descr="logo-małe">
              <a:extLst>
                <a:ext uri="{FF2B5EF4-FFF2-40B4-BE49-F238E27FC236}">
                  <a16:creationId xmlns:a16="http://schemas.microsoft.com/office/drawing/2014/main" id="{5A8A0AD4-C448-B7C6-BFEF-39C1B3F64505}"/>
                </a:ext>
              </a:extLst>
            </p:cNvPr>
            <p:cNvPicPr>
              <a:picLocks noChangeAspect="1" noChangeArrowheads="1"/>
            </p:cNvPicPr>
            <p:nvPr/>
          </p:nvPicPr>
          <p:blipFill>
            <a:blip r:embed="rId4" cstate="print"/>
            <a:srcRect/>
            <a:stretch>
              <a:fillRect/>
            </a:stretch>
          </p:blipFill>
          <p:spPr bwMode="auto">
            <a:xfrm>
              <a:off x="2467" y="3789"/>
              <a:ext cx="144" cy="216"/>
            </a:xfrm>
            <a:prstGeom prst="rect">
              <a:avLst/>
            </a:prstGeom>
            <a:noFill/>
            <a:ln w="9525">
              <a:noFill/>
              <a:miter lim="800000"/>
              <a:headEnd/>
              <a:tailEnd/>
            </a:ln>
          </p:spPr>
        </p:pic>
        <p:pic>
          <p:nvPicPr>
            <p:cNvPr id="46" name="Picture 527" descr="logo-małe">
              <a:extLst>
                <a:ext uri="{FF2B5EF4-FFF2-40B4-BE49-F238E27FC236}">
                  <a16:creationId xmlns:a16="http://schemas.microsoft.com/office/drawing/2014/main" id="{D1F4DB36-EE65-BBFF-0C70-6560EECF7BE3}"/>
                </a:ext>
              </a:extLst>
            </p:cNvPr>
            <p:cNvPicPr>
              <a:picLocks noChangeAspect="1" noChangeArrowheads="1"/>
            </p:cNvPicPr>
            <p:nvPr/>
          </p:nvPicPr>
          <p:blipFill>
            <a:blip r:embed="rId4" cstate="print"/>
            <a:srcRect/>
            <a:stretch>
              <a:fillRect/>
            </a:stretch>
          </p:blipFill>
          <p:spPr bwMode="auto">
            <a:xfrm>
              <a:off x="2059" y="3731"/>
              <a:ext cx="144" cy="216"/>
            </a:xfrm>
            <a:prstGeom prst="rect">
              <a:avLst/>
            </a:prstGeom>
            <a:noFill/>
            <a:ln w="9525">
              <a:noFill/>
              <a:miter lim="800000"/>
              <a:headEnd/>
              <a:tailEnd/>
            </a:ln>
          </p:spPr>
        </p:pic>
      </p:grpSp>
      <p:sp>
        <p:nvSpPr>
          <p:cNvPr id="47" name="Rectangle 560">
            <a:extLst>
              <a:ext uri="{FF2B5EF4-FFF2-40B4-BE49-F238E27FC236}">
                <a16:creationId xmlns:a16="http://schemas.microsoft.com/office/drawing/2014/main" id="{3CB2C144-67B9-4DE5-E381-247FAB12E94D}"/>
              </a:ext>
            </a:extLst>
          </p:cNvPr>
          <p:cNvSpPr txBox="1">
            <a:spLocks noChangeArrowheads="1"/>
          </p:cNvSpPr>
          <p:nvPr/>
        </p:nvSpPr>
        <p:spPr bwMode="auto">
          <a:xfrm>
            <a:off x="914400" y="762000"/>
            <a:ext cx="80010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lnSpc>
                <a:spcPct val="90000"/>
              </a:lnSpc>
              <a:spcBef>
                <a:spcPct val="0"/>
              </a:spcBef>
              <a:spcAft>
                <a:spcPct val="0"/>
              </a:spcAft>
              <a:defRPr sz="3600" b="1">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Arial" charset="0"/>
              </a:defRPr>
            </a:lvl2pPr>
            <a:lvl3pPr algn="l" rtl="0" eaLnBrk="0" fontAlgn="base" hangingPunct="0">
              <a:lnSpc>
                <a:spcPct val="90000"/>
              </a:lnSpc>
              <a:spcBef>
                <a:spcPct val="0"/>
              </a:spcBef>
              <a:spcAft>
                <a:spcPct val="0"/>
              </a:spcAft>
              <a:defRPr sz="3600" b="1">
                <a:solidFill>
                  <a:schemeClr val="tx2"/>
                </a:solidFill>
                <a:latin typeface="Arial" charset="0"/>
              </a:defRPr>
            </a:lvl3pPr>
            <a:lvl4pPr algn="l" rtl="0" eaLnBrk="0" fontAlgn="base" hangingPunct="0">
              <a:lnSpc>
                <a:spcPct val="90000"/>
              </a:lnSpc>
              <a:spcBef>
                <a:spcPct val="0"/>
              </a:spcBef>
              <a:spcAft>
                <a:spcPct val="0"/>
              </a:spcAft>
              <a:defRPr sz="3600" b="1">
                <a:solidFill>
                  <a:schemeClr val="tx2"/>
                </a:solidFill>
                <a:latin typeface="Arial" charset="0"/>
              </a:defRPr>
            </a:lvl4pPr>
            <a:lvl5pPr algn="l" rtl="0" eaLnBrk="0" fontAlgn="base" hangingPunct="0">
              <a:lnSpc>
                <a:spcPct val="90000"/>
              </a:lnSpc>
              <a:spcBef>
                <a:spcPct val="0"/>
              </a:spcBef>
              <a:spcAft>
                <a:spcPct val="0"/>
              </a:spcAft>
              <a:defRPr sz="3600" b="1">
                <a:solidFill>
                  <a:schemeClr val="tx2"/>
                </a:solidFill>
                <a:latin typeface="Arial" charset="0"/>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a:lstStyle>
          <a:p>
            <a:pPr defTabSz="912813" eaLnBrk="1" hangingPunct="1"/>
            <a:r>
              <a:rPr lang="pl-PL" kern="0" dirty="0"/>
              <a:t>Poradnie w Polsce 2003-2024</a:t>
            </a:r>
          </a:p>
        </p:txBody>
      </p:sp>
      <p:sp>
        <p:nvSpPr>
          <p:cNvPr id="48" name="Text Box 545">
            <a:extLst>
              <a:ext uri="{FF2B5EF4-FFF2-40B4-BE49-F238E27FC236}">
                <a16:creationId xmlns:a16="http://schemas.microsoft.com/office/drawing/2014/main" id="{5FE5F0A5-C1DA-D665-A775-2DA389FF8347}"/>
              </a:ext>
            </a:extLst>
          </p:cNvPr>
          <p:cNvSpPr txBox="1">
            <a:spLocks noChangeArrowheads="1"/>
          </p:cNvSpPr>
          <p:nvPr/>
        </p:nvSpPr>
        <p:spPr bwMode="auto">
          <a:xfrm>
            <a:off x="1691680" y="3154362"/>
            <a:ext cx="1066800" cy="274638"/>
          </a:xfrm>
          <a:prstGeom prst="rect">
            <a:avLst/>
          </a:prstGeom>
          <a:noFill/>
          <a:ln w="9525">
            <a:noFill/>
            <a:miter lim="800000"/>
            <a:headEnd/>
            <a:tailEnd/>
          </a:ln>
        </p:spPr>
        <p:txBody>
          <a:bodyPr>
            <a:spAutoFit/>
          </a:bodyPr>
          <a:lstStyle/>
          <a:p>
            <a:pPr algn="ctr" defTabSz="912813">
              <a:spcBef>
                <a:spcPct val="50000"/>
              </a:spcBef>
            </a:pPr>
            <a:r>
              <a:rPr lang="pl-PL" sz="1200" b="1" dirty="0">
                <a:solidFill>
                  <a:schemeClr val="bg1"/>
                </a:solidFill>
                <a:latin typeface="Arial" charset="0"/>
              </a:rPr>
              <a:t>Gdynia</a:t>
            </a:r>
          </a:p>
        </p:txBody>
      </p:sp>
      <p:pic>
        <p:nvPicPr>
          <p:cNvPr id="49" name="Picture 551" descr="logo-małe">
            <a:extLst>
              <a:ext uri="{FF2B5EF4-FFF2-40B4-BE49-F238E27FC236}">
                <a16:creationId xmlns:a16="http://schemas.microsoft.com/office/drawing/2014/main" id="{69454485-DD1F-A32D-736B-A93A92A069A3}"/>
              </a:ext>
            </a:extLst>
          </p:cNvPr>
          <p:cNvPicPr>
            <a:picLocks noChangeAspect="1" noChangeArrowheads="1"/>
          </p:cNvPicPr>
          <p:nvPr/>
        </p:nvPicPr>
        <p:blipFill>
          <a:blip r:embed="rId4" cstate="print"/>
          <a:srcRect/>
          <a:stretch>
            <a:fillRect/>
          </a:stretch>
        </p:blipFill>
        <p:spPr bwMode="auto">
          <a:xfrm>
            <a:off x="2183160" y="2886075"/>
            <a:ext cx="228600" cy="342900"/>
          </a:xfrm>
          <a:prstGeom prst="rect">
            <a:avLst/>
          </a:prstGeom>
          <a:noFill/>
          <a:ln w="9525">
            <a:noFill/>
            <a:miter lim="800000"/>
            <a:headEnd/>
            <a:tailEnd/>
          </a:ln>
        </p:spPr>
      </p:pic>
      <p:pic>
        <p:nvPicPr>
          <p:cNvPr id="54" name="Picture 554" descr="logo-małe">
            <a:extLst>
              <a:ext uri="{FF2B5EF4-FFF2-40B4-BE49-F238E27FC236}">
                <a16:creationId xmlns:a16="http://schemas.microsoft.com/office/drawing/2014/main" id="{3D9BA541-0EE1-ADBF-AA8C-E8EEDB26B560}"/>
              </a:ext>
            </a:extLst>
          </p:cNvPr>
          <p:cNvPicPr>
            <a:picLocks noChangeAspect="1" noChangeArrowheads="1"/>
          </p:cNvPicPr>
          <p:nvPr/>
        </p:nvPicPr>
        <p:blipFill>
          <a:blip r:embed="rId4" cstate="print"/>
          <a:srcRect/>
          <a:stretch>
            <a:fillRect/>
          </a:stretch>
        </p:blipFill>
        <p:spPr bwMode="auto">
          <a:xfrm>
            <a:off x="3131840" y="4310236"/>
            <a:ext cx="228600" cy="342900"/>
          </a:xfrm>
          <a:prstGeom prst="rect">
            <a:avLst/>
          </a:prstGeom>
          <a:noFill/>
          <a:ln w="9525">
            <a:noFill/>
            <a:miter lim="800000"/>
            <a:headEnd/>
            <a:tailEnd/>
          </a:ln>
        </p:spPr>
      </p:pic>
      <p:sp>
        <p:nvSpPr>
          <p:cNvPr id="10" name="Text Box 545">
            <a:extLst>
              <a:ext uri="{FF2B5EF4-FFF2-40B4-BE49-F238E27FC236}">
                <a16:creationId xmlns:a16="http://schemas.microsoft.com/office/drawing/2014/main" id="{35CC840B-9224-BA14-34BC-7147E3AACDD6}"/>
              </a:ext>
            </a:extLst>
          </p:cNvPr>
          <p:cNvSpPr txBox="1">
            <a:spLocks noChangeArrowheads="1"/>
          </p:cNvSpPr>
          <p:nvPr/>
        </p:nvSpPr>
        <p:spPr bwMode="auto">
          <a:xfrm>
            <a:off x="1056928" y="3573016"/>
            <a:ext cx="1066800" cy="274638"/>
          </a:xfrm>
          <a:prstGeom prst="rect">
            <a:avLst/>
          </a:prstGeom>
          <a:noFill/>
          <a:ln w="9525">
            <a:noFill/>
            <a:miter lim="800000"/>
            <a:headEnd/>
            <a:tailEnd/>
          </a:ln>
        </p:spPr>
        <p:txBody>
          <a:bodyPr>
            <a:spAutoFit/>
          </a:bodyPr>
          <a:lstStyle/>
          <a:p>
            <a:pPr algn="ctr" defTabSz="912813">
              <a:spcBef>
                <a:spcPct val="50000"/>
              </a:spcBef>
            </a:pPr>
            <a:r>
              <a:rPr lang="pl-PL" sz="1200" b="1" dirty="0">
                <a:solidFill>
                  <a:schemeClr val="bg1"/>
                </a:solidFill>
                <a:latin typeface="Arial" charset="0"/>
              </a:rPr>
              <a:t>Koszalin</a:t>
            </a:r>
          </a:p>
        </p:txBody>
      </p:sp>
      <p:pic>
        <p:nvPicPr>
          <p:cNvPr id="43" name="Picture 551" descr="logo-małe">
            <a:extLst>
              <a:ext uri="{FF2B5EF4-FFF2-40B4-BE49-F238E27FC236}">
                <a16:creationId xmlns:a16="http://schemas.microsoft.com/office/drawing/2014/main" id="{1301224C-5A18-9804-CDC0-F0AEF1F99EB7}"/>
              </a:ext>
            </a:extLst>
          </p:cNvPr>
          <p:cNvPicPr>
            <a:picLocks noChangeAspect="1" noChangeArrowheads="1"/>
          </p:cNvPicPr>
          <p:nvPr/>
        </p:nvPicPr>
        <p:blipFill>
          <a:blip r:embed="rId4" cstate="print"/>
          <a:srcRect/>
          <a:stretch>
            <a:fillRect/>
          </a:stretch>
        </p:blipFill>
        <p:spPr bwMode="auto">
          <a:xfrm>
            <a:off x="1442194" y="3269617"/>
            <a:ext cx="228600" cy="342900"/>
          </a:xfrm>
          <a:prstGeom prst="rect">
            <a:avLst/>
          </a:prstGeom>
          <a:noFill/>
          <a:ln w="9525">
            <a:noFill/>
            <a:miter lim="800000"/>
            <a:headEnd/>
            <a:tailEnd/>
          </a:ln>
        </p:spPr>
      </p:pic>
      <p:pic>
        <p:nvPicPr>
          <p:cNvPr id="50" name="Picture 525" descr="logo-małe">
            <a:extLst>
              <a:ext uri="{FF2B5EF4-FFF2-40B4-BE49-F238E27FC236}">
                <a16:creationId xmlns:a16="http://schemas.microsoft.com/office/drawing/2014/main" id="{5945A4D7-B717-B0B2-AC1F-C3B435BE1F35}"/>
              </a:ext>
            </a:extLst>
          </p:cNvPr>
          <p:cNvPicPr>
            <a:picLocks noChangeAspect="1" noChangeArrowheads="1"/>
          </p:cNvPicPr>
          <p:nvPr/>
        </p:nvPicPr>
        <p:blipFill>
          <a:blip r:embed="rId4" cstate="print"/>
          <a:srcRect/>
          <a:stretch>
            <a:fillRect/>
          </a:stretch>
        </p:blipFill>
        <p:spPr bwMode="auto">
          <a:xfrm>
            <a:off x="3824765" y="5249556"/>
            <a:ext cx="228600" cy="344488"/>
          </a:xfrm>
          <a:prstGeom prst="rect">
            <a:avLst/>
          </a:prstGeom>
          <a:noFill/>
          <a:ln w="9525">
            <a:noFill/>
            <a:miter lim="800000"/>
            <a:headEnd/>
            <a:tailEnd/>
          </a:ln>
        </p:spPr>
      </p:pic>
      <p:sp>
        <p:nvSpPr>
          <p:cNvPr id="51" name="Text Box 536">
            <a:extLst>
              <a:ext uri="{FF2B5EF4-FFF2-40B4-BE49-F238E27FC236}">
                <a16:creationId xmlns:a16="http://schemas.microsoft.com/office/drawing/2014/main" id="{0CA4EA60-AEAD-C7EF-34FB-629DAC624D1D}"/>
              </a:ext>
            </a:extLst>
          </p:cNvPr>
          <p:cNvSpPr txBox="1">
            <a:spLocks noChangeArrowheads="1"/>
          </p:cNvSpPr>
          <p:nvPr/>
        </p:nvSpPr>
        <p:spPr bwMode="auto">
          <a:xfrm>
            <a:off x="3424715" y="5509142"/>
            <a:ext cx="1066800" cy="274638"/>
          </a:xfrm>
          <a:prstGeom prst="rect">
            <a:avLst/>
          </a:prstGeom>
          <a:noFill/>
          <a:ln w="9525">
            <a:noFill/>
            <a:miter lim="800000"/>
            <a:headEnd/>
            <a:tailEnd/>
          </a:ln>
        </p:spPr>
        <p:txBody>
          <a:bodyPr>
            <a:spAutoFit/>
          </a:bodyPr>
          <a:lstStyle/>
          <a:p>
            <a:pPr algn="ctr" defTabSz="912813">
              <a:spcBef>
                <a:spcPct val="50000"/>
              </a:spcBef>
            </a:pPr>
            <a:r>
              <a:rPr lang="pl-PL" sz="1200" b="1" dirty="0">
                <a:solidFill>
                  <a:schemeClr val="bg1"/>
                </a:solidFill>
                <a:latin typeface="Arial" charset="0"/>
              </a:rPr>
              <a:t>Radom</a:t>
            </a:r>
          </a:p>
        </p:txBody>
      </p:sp>
      <p:pic>
        <p:nvPicPr>
          <p:cNvPr id="52" name="Picture 552" descr="logo-małe">
            <a:extLst>
              <a:ext uri="{FF2B5EF4-FFF2-40B4-BE49-F238E27FC236}">
                <a16:creationId xmlns:a16="http://schemas.microsoft.com/office/drawing/2014/main" id="{4256026A-98AC-39DF-9E40-D37E5A9C297B}"/>
              </a:ext>
            </a:extLst>
          </p:cNvPr>
          <p:cNvPicPr>
            <a:picLocks noChangeAspect="1" noChangeArrowheads="1"/>
          </p:cNvPicPr>
          <p:nvPr/>
        </p:nvPicPr>
        <p:blipFill>
          <a:blip r:embed="rId4" cstate="print"/>
          <a:srcRect/>
          <a:stretch>
            <a:fillRect/>
          </a:stretch>
        </p:blipFill>
        <p:spPr bwMode="auto">
          <a:xfrm>
            <a:off x="4127053" y="4851226"/>
            <a:ext cx="228600" cy="342900"/>
          </a:xfrm>
          <a:prstGeom prst="rect">
            <a:avLst/>
          </a:prstGeom>
          <a:noFill/>
          <a:ln w="9525">
            <a:noFill/>
            <a:miter lim="800000"/>
            <a:headEnd/>
            <a:tailEnd/>
          </a:ln>
        </p:spPr>
      </p:pic>
      <p:sp useBgFill="1">
        <p:nvSpPr>
          <p:cNvPr id="36" name="Text Box 517">
            <a:extLst>
              <a:ext uri="{FF2B5EF4-FFF2-40B4-BE49-F238E27FC236}">
                <a16:creationId xmlns:a16="http://schemas.microsoft.com/office/drawing/2014/main" id="{CE086B1E-D13E-732F-E30C-5AC160C730B1}"/>
              </a:ext>
            </a:extLst>
          </p:cNvPr>
          <p:cNvSpPr txBox="1">
            <a:spLocks noChangeArrowheads="1"/>
          </p:cNvSpPr>
          <p:nvPr/>
        </p:nvSpPr>
        <p:spPr bwMode="auto">
          <a:xfrm>
            <a:off x="5940425" y="4294188"/>
            <a:ext cx="3384550" cy="1292225"/>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sz="2400">
                <a:solidFill>
                  <a:schemeClr val="tx1"/>
                </a:solidFill>
                <a:latin typeface="Times New Roman" pitchFamily="18" charset="0"/>
              </a:defRPr>
            </a:lvl1pPr>
            <a:lvl2pPr marL="742950" indent="-285750" defTabSz="912813" eaLnBrk="0" hangingPunct="0">
              <a:defRPr sz="2400">
                <a:solidFill>
                  <a:schemeClr val="tx1"/>
                </a:solidFill>
                <a:latin typeface="Times New Roman" pitchFamily="18" charset="0"/>
              </a:defRPr>
            </a:lvl2pPr>
            <a:lvl3pPr marL="1143000" indent="-228600" defTabSz="912813" eaLnBrk="0" hangingPunct="0">
              <a:defRPr sz="2400">
                <a:solidFill>
                  <a:schemeClr val="tx1"/>
                </a:solidFill>
                <a:latin typeface="Times New Roman" pitchFamily="18" charset="0"/>
              </a:defRPr>
            </a:lvl3pPr>
            <a:lvl4pPr marL="1600200" indent="-228600" defTabSz="912813" eaLnBrk="0" hangingPunct="0">
              <a:defRPr sz="2400">
                <a:solidFill>
                  <a:schemeClr val="tx1"/>
                </a:solidFill>
                <a:latin typeface="Times New Roman" pitchFamily="18" charset="0"/>
              </a:defRPr>
            </a:lvl4pPr>
            <a:lvl5pPr marL="2057400" indent="-228600" defTabSz="912813" eaLnBrk="0" hangingPunct="0">
              <a:defRPr sz="2400">
                <a:solidFill>
                  <a:schemeClr val="tx1"/>
                </a:solidFill>
                <a:latin typeface="Times New Roman" pitchFamily="18" charset="0"/>
              </a:defRPr>
            </a:lvl5pPr>
            <a:lvl6pPr marL="2514600" indent="-228600" defTabSz="912813" eaLnBrk="0" fontAlgn="base" hangingPunct="0">
              <a:spcBef>
                <a:spcPct val="0"/>
              </a:spcBef>
              <a:spcAft>
                <a:spcPct val="0"/>
              </a:spcAft>
              <a:defRPr sz="2400">
                <a:solidFill>
                  <a:schemeClr val="tx1"/>
                </a:solidFill>
                <a:latin typeface="Times New Roman" pitchFamily="18" charset="0"/>
              </a:defRPr>
            </a:lvl6pPr>
            <a:lvl7pPr marL="2971800" indent="-228600" defTabSz="912813" eaLnBrk="0" fontAlgn="base" hangingPunct="0">
              <a:spcBef>
                <a:spcPct val="0"/>
              </a:spcBef>
              <a:spcAft>
                <a:spcPct val="0"/>
              </a:spcAft>
              <a:defRPr sz="2400">
                <a:solidFill>
                  <a:schemeClr val="tx1"/>
                </a:solidFill>
                <a:latin typeface="Times New Roman" pitchFamily="18" charset="0"/>
              </a:defRPr>
            </a:lvl7pPr>
            <a:lvl8pPr marL="3429000" indent="-228600" defTabSz="912813" eaLnBrk="0" fontAlgn="base" hangingPunct="0">
              <a:spcBef>
                <a:spcPct val="0"/>
              </a:spcBef>
              <a:spcAft>
                <a:spcPct val="0"/>
              </a:spcAft>
              <a:defRPr sz="2400">
                <a:solidFill>
                  <a:schemeClr val="tx1"/>
                </a:solidFill>
                <a:latin typeface="Times New Roman" pitchFamily="18" charset="0"/>
              </a:defRPr>
            </a:lvl8pPr>
            <a:lvl9pPr marL="3886200" indent="-228600" defTabSz="912813"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pl-PL" altLang="pl-PL" dirty="0">
                <a:solidFill>
                  <a:srgbClr val="003366"/>
                </a:solidFill>
                <a:latin typeface="Arial" charset="0"/>
              </a:rPr>
              <a:t>Rok akademicki 2023/2024</a:t>
            </a:r>
          </a:p>
          <a:p>
            <a:pPr eaLnBrk="1" hangingPunct="1">
              <a:spcBef>
                <a:spcPct val="50000"/>
              </a:spcBef>
            </a:pPr>
            <a:r>
              <a:rPr lang="pl-PL" altLang="pl-PL" sz="2000" dirty="0">
                <a:solidFill>
                  <a:srgbClr val="003366"/>
                </a:solidFill>
                <a:latin typeface="Arial" charset="0"/>
              </a:rPr>
              <a:t>29 poradni w 18 miastach</a:t>
            </a:r>
          </a:p>
        </p:txBody>
      </p:sp>
    </p:spTree>
    <p:extLst>
      <p:ext uri="{BB962C8B-B14F-4D97-AF65-F5344CB8AC3E}">
        <p14:creationId xmlns:p14="http://schemas.microsoft.com/office/powerpoint/2010/main" val="2376990526"/>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900113" y="333375"/>
            <a:ext cx="8001000" cy="1143000"/>
          </a:xfrm>
        </p:spPr>
        <p:txBody>
          <a:bodyPr/>
          <a:lstStyle/>
          <a:p>
            <a:pPr defTabSz="912813" eaLnBrk="1" hangingPunct="1"/>
            <a:r>
              <a:rPr lang="pl-PL" dirty="0"/>
              <a:t>Poradnie w Polsce</a:t>
            </a:r>
          </a:p>
        </p:txBody>
      </p:sp>
      <p:sp>
        <p:nvSpPr>
          <p:cNvPr id="8" name="Text Box 3"/>
          <p:cNvSpPr txBox="1">
            <a:spLocks noChangeArrowheads="1"/>
          </p:cNvSpPr>
          <p:nvPr/>
        </p:nvSpPr>
        <p:spPr bwMode="auto">
          <a:xfrm>
            <a:off x="930982" y="2420888"/>
            <a:ext cx="3889375" cy="4425827"/>
          </a:xfrm>
          <a:prstGeom prst="rect">
            <a:avLst/>
          </a:prstGeom>
          <a:solidFill>
            <a:schemeClr val="bg1"/>
          </a:solidFill>
          <a:ln w="9525">
            <a:noFill/>
            <a:miter lim="800000"/>
            <a:headEnd/>
            <a:tailEnd/>
          </a:ln>
        </p:spPr>
        <p:txBody>
          <a:bodyPr>
            <a:spAutoFit/>
          </a:bodyPr>
          <a:lstStyle/>
          <a:p>
            <a:pPr defTabSz="912813">
              <a:lnSpc>
                <a:spcPct val="80000"/>
              </a:lnSpc>
              <a:spcBef>
                <a:spcPct val="80000"/>
              </a:spcBef>
            </a:pPr>
            <a:r>
              <a:rPr lang="pl-PL" sz="1100" b="1" dirty="0">
                <a:latin typeface="Arial" charset="0"/>
              </a:rPr>
              <a:t>Białystok</a:t>
            </a:r>
            <a:r>
              <a:rPr lang="pl-PL" sz="1100" dirty="0">
                <a:latin typeface="Arial" charset="0"/>
              </a:rPr>
              <a:t> - Uniwersytet w Białymstoku </a:t>
            </a:r>
          </a:p>
          <a:p>
            <a:pPr defTabSz="912813">
              <a:lnSpc>
                <a:spcPct val="80000"/>
              </a:lnSpc>
              <a:spcBef>
                <a:spcPct val="80000"/>
              </a:spcBef>
            </a:pPr>
            <a:r>
              <a:rPr lang="pl-PL" sz="1100" b="1" dirty="0">
                <a:latin typeface="Arial" charset="0"/>
              </a:rPr>
              <a:t>Gdańsk </a:t>
            </a:r>
            <a:r>
              <a:rPr lang="pl-PL" sz="1100" dirty="0">
                <a:latin typeface="Arial" charset="0"/>
              </a:rPr>
              <a:t>- Uniwersytet Gdański</a:t>
            </a:r>
          </a:p>
          <a:p>
            <a:pPr defTabSz="912813">
              <a:lnSpc>
                <a:spcPct val="80000"/>
              </a:lnSpc>
              <a:spcBef>
                <a:spcPct val="80000"/>
              </a:spcBef>
            </a:pPr>
            <a:r>
              <a:rPr lang="pl-PL" sz="1100" b="1" dirty="0">
                <a:latin typeface="Arial" charset="0"/>
              </a:rPr>
              <a:t>Gdańsk </a:t>
            </a:r>
            <a:r>
              <a:rPr lang="pl-PL" sz="1100" dirty="0">
                <a:latin typeface="Arial" charset="0"/>
              </a:rPr>
              <a:t>– Uniwersytet WSB </a:t>
            </a:r>
            <a:r>
              <a:rPr lang="pl-PL" sz="1100" dirty="0" err="1">
                <a:latin typeface="Arial" charset="0"/>
              </a:rPr>
              <a:t>Merito</a:t>
            </a:r>
            <a:endParaRPr lang="pl-PL" sz="1100" dirty="0">
              <a:latin typeface="Arial" charset="0"/>
            </a:endParaRPr>
          </a:p>
          <a:p>
            <a:pPr defTabSz="912813">
              <a:lnSpc>
                <a:spcPct val="80000"/>
              </a:lnSpc>
              <a:spcBef>
                <a:spcPct val="80000"/>
              </a:spcBef>
            </a:pPr>
            <a:r>
              <a:rPr lang="pl-PL" sz="1100" b="1" dirty="0">
                <a:latin typeface="Arial" charset="0"/>
              </a:rPr>
              <a:t>Gdynia </a:t>
            </a:r>
            <a:r>
              <a:rPr lang="pl-PL" sz="1100" dirty="0">
                <a:latin typeface="Arial" charset="0"/>
              </a:rPr>
              <a:t>- Wyższa Szkoła Administracji i Biznesu </a:t>
            </a:r>
            <a:br>
              <a:rPr lang="pl-PL" sz="1100" dirty="0">
                <a:latin typeface="Arial" charset="0"/>
              </a:rPr>
            </a:br>
            <a:r>
              <a:rPr lang="pl-PL" sz="1100" dirty="0">
                <a:latin typeface="Arial" charset="0"/>
              </a:rPr>
              <a:t>                im. Eugeniusza Kwiatkowskiego</a:t>
            </a:r>
          </a:p>
          <a:p>
            <a:pPr defTabSz="912813">
              <a:lnSpc>
                <a:spcPct val="80000"/>
              </a:lnSpc>
              <a:spcBef>
                <a:spcPct val="80000"/>
              </a:spcBef>
            </a:pPr>
            <a:r>
              <a:rPr lang="pl-PL" sz="1100" b="1" dirty="0">
                <a:latin typeface="Arial" charset="0"/>
              </a:rPr>
              <a:t>Katowice </a:t>
            </a:r>
            <a:r>
              <a:rPr lang="pl-PL" sz="1100" dirty="0">
                <a:latin typeface="Arial" charset="0"/>
              </a:rPr>
              <a:t>- Uniwersytet Śląski</a:t>
            </a:r>
          </a:p>
          <a:p>
            <a:pPr defTabSz="912813">
              <a:lnSpc>
                <a:spcPct val="80000"/>
              </a:lnSpc>
              <a:spcBef>
                <a:spcPct val="80000"/>
              </a:spcBef>
            </a:pPr>
            <a:r>
              <a:rPr lang="pl-PL" sz="1100" b="1" dirty="0">
                <a:latin typeface="Arial" charset="0"/>
              </a:rPr>
              <a:t>Koszalin </a:t>
            </a:r>
            <a:r>
              <a:rPr lang="pl-PL" sz="1100" dirty="0">
                <a:latin typeface="Arial" charset="0"/>
              </a:rPr>
              <a:t>– Politechnika Koszalińska</a:t>
            </a:r>
          </a:p>
          <a:p>
            <a:pPr defTabSz="912813">
              <a:lnSpc>
                <a:spcPct val="80000"/>
              </a:lnSpc>
              <a:spcBef>
                <a:spcPct val="80000"/>
              </a:spcBef>
            </a:pPr>
            <a:r>
              <a:rPr lang="pl-PL" sz="1100" b="1" dirty="0">
                <a:latin typeface="Arial" charset="0"/>
              </a:rPr>
              <a:t>Kraków </a:t>
            </a:r>
            <a:r>
              <a:rPr lang="pl-PL" sz="1100" dirty="0">
                <a:latin typeface="Arial" charset="0"/>
              </a:rPr>
              <a:t>- Krakowska Akademia</a:t>
            </a:r>
            <a:br>
              <a:rPr lang="pl-PL" sz="1100" dirty="0">
                <a:latin typeface="Arial" charset="0"/>
              </a:rPr>
            </a:br>
            <a:r>
              <a:rPr lang="pl-PL" sz="1100" dirty="0">
                <a:latin typeface="Arial" charset="0"/>
              </a:rPr>
              <a:t>                 im. Andrzeja Frycza Modrzewskiego</a:t>
            </a:r>
          </a:p>
          <a:p>
            <a:pPr defTabSz="912813">
              <a:lnSpc>
                <a:spcPct val="80000"/>
              </a:lnSpc>
              <a:spcBef>
                <a:spcPct val="80000"/>
              </a:spcBef>
            </a:pPr>
            <a:r>
              <a:rPr lang="pl-PL" sz="1100" b="1" dirty="0">
                <a:latin typeface="Arial" charset="0"/>
              </a:rPr>
              <a:t>Kraków </a:t>
            </a:r>
            <a:r>
              <a:rPr lang="pl-PL" sz="1100" dirty="0">
                <a:latin typeface="Arial" charset="0"/>
              </a:rPr>
              <a:t>- Uniwersytet Jagielloński</a:t>
            </a:r>
          </a:p>
          <a:p>
            <a:pPr defTabSz="912813">
              <a:lnSpc>
                <a:spcPct val="80000"/>
              </a:lnSpc>
              <a:spcBef>
                <a:spcPct val="80000"/>
              </a:spcBef>
            </a:pPr>
            <a:r>
              <a:rPr lang="pl-PL" sz="1100" b="1" dirty="0">
                <a:latin typeface="Arial" charset="0"/>
              </a:rPr>
              <a:t>Lublin </a:t>
            </a:r>
            <a:r>
              <a:rPr lang="pl-PL" sz="1100" dirty="0">
                <a:latin typeface="Arial" charset="0"/>
              </a:rPr>
              <a:t>- Katolicki Uniwersytet Lubelski Jana Pawła II</a:t>
            </a:r>
          </a:p>
          <a:p>
            <a:pPr defTabSz="912813">
              <a:lnSpc>
                <a:spcPct val="80000"/>
              </a:lnSpc>
              <a:spcBef>
                <a:spcPct val="80000"/>
              </a:spcBef>
            </a:pPr>
            <a:r>
              <a:rPr lang="pl-PL" sz="1100" b="1" dirty="0">
                <a:latin typeface="Arial" charset="0"/>
              </a:rPr>
              <a:t>Lublin </a:t>
            </a:r>
            <a:r>
              <a:rPr lang="pl-PL" sz="1100" dirty="0">
                <a:latin typeface="Arial" charset="0"/>
              </a:rPr>
              <a:t>- Uniwersytet Marii Skłodowskiej-Curie</a:t>
            </a:r>
          </a:p>
          <a:p>
            <a:pPr defTabSz="912813">
              <a:lnSpc>
                <a:spcPct val="80000"/>
              </a:lnSpc>
              <a:spcBef>
                <a:spcPct val="80000"/>
              </a:spcBef>
            </a:pPr>
            <a:r>
              <a:rPr lang="pl-PL" sz="1100" b="1" dirty="0">
                <a:latin typeface="Arial" charset="0"/>
              </a:rPr>
              <a:t>Łódź </a:t>
            </a:r>
            <a:r>
              <a:rPr lang="pl-PL" sz="1100" dirty="0">
                <a:latin typeface="Arial" charset="0"/>
              </a:rPr>
              <a:t>- Uniwersytet Łódzki</a:t>
            </a:r>
          </a:p>
          <a:p>
            <a:pPr defTabSz="912813">
              <a:lnSpc>
                <a:spcPct val="80000"/>
              </a:lnSpc>
              <a:spcBef>
                <a:spcPct val="80000"/>
              </a:spcBef>
            </a:pPr>
            <a:r>
              <a:rPr lang="pl-PL" sz="1100" b="1" dirty="0">
                <a:latin typeface="Arial" charset="0"/>
              </a:rPr>
              <a:t>Olsztyn </a:t>
            </a:r>
            <a:r>
              <a:rPr lang="pl-PL" sz="1100" dirty="0">
                <a:latin typeface="Arial" charset="0"/>
              </a:rPr>
              <a:t>- Uniwersytet Warmińsko-Mazurski</a:t>
            </a:r>
          </a:p>
          <a:p>
            <a:pPr defTabSz="912813">
              <a:lnSpc>
                <a:spcPct val="80000"/>
              </a:lnSpc>
              <a:spcBef>
                <a:spcPct val="80000"/>
              </a:spcBef>
            </a:pPr>
            <a:r>
              <a:rPr lang="pl-PL" sz="1100" b="1" dirty="0">
                <a:latin typeface="Arial" charset="0"/>
              </a:rPr>
              <a:t>Opole </a:t>
            </a:r>
            <a:r>
              <a:rPr lang="pl-PL" sz="1100" dirty="0">
                <a:latin typeface="Arial" charset="0"/>
              </a:rPr>
              <a:t>- Uniwersytet Opolski</a:t>
            </a:r>
          </a:p>
          <a:p>
            <a:pPr defTabSz="912813">
              <a:lnSpc>
                <a:spcPct val="80000"/>
              </a:lnSpc>
              <a:spcBef>
                <a:spcPct val="80000"/>
              </a:spcBef>
            </a:pPr>
            <a:r>
              <a:rPr lang="pl-PL" sz="1100" b="1" dirty="0">
                <a:latin typeface="Arial" charset="0"/>
              </a:rPr>
              <a:t>Poznań </a:t>
            </a:r>
            <a:r>
              <a:rPr lang="pl-PL" sz="1100" dirty="0">
                <a:latin typeface="Arial" charset="0"/>
              </a:rPr>
              <a:t>- Uniwersytet im. Adama Mickiewicza</a:t>
            </a:r>
          </a:p>
          <a:p>
            <a:pPr defTabSz="912813">
              <a:lnSpc>
                <a:spcPct val="80000"/>
              </a:lnSpc>
              <a:spcBef>
                <a:spcPct val="80000"/>
              </a:spcBef>
            </a:pPr>
            <a:r>
              <a:rPr lang="pl-PL" sz="1100" b="1" dirty="0">
                <a:latin typeface="Arial" charset="0"/>
              </a:rPr>
              <a:t>Radom </a:t>
            </a:r>
            <a:r>
              <a:rPr lang="pl-PL" sz="1100" dirty="0">
                <a:latin typeface="Arial" charset="0"/>
              </a:rPr>
              <a:t>– Uniwersytet Radomski im. Kazimierza Pułaskiego </a:t>
            </a:r>
          </a:p>
        </p:txBody>
      </p:sp>
      <p:sp>
        <p:nvSpPr>
          <p:cNvPr id="9" name="Text Box 46"/>
          <p:cNvSpPr txBox="1">
            <a:spLocks noChangeArrowheads="1"/>
          </p:cNvSpPr>
          <p:nvPr/>
        </p:nvSpPr>
        <p:spPr bwMode="auto">
          <a:xfrm>
            <a:off x="4915509" y="2420888"/>
            <a:ext cx="3889375" cy="4154984"/>
          </a:xfrm>
          <a:prstGeom prst="rect">
            <a:avLst/>
          </a:prstGeom>
          <a:solidFill>
            <a:schemeClr val="bg1"/>
          </a:solidFill>
          <a:ln w="9525">
            <a:noFill/>
            <a:miter lim="800000"/>
            <a:headEnd/>
            <a:tailEnd/>
          </a:ln>
        </p:spPr>
        <p:txBody>
          <a:bodyPr>
            <a:spAutoFit/>
          </a:bodyPr>
          <a:lstStyle/>
          <a:p>
            <a:pPr defTabSz="800100">
              <a:lnSpc>
                <a:spcPct val="80000"/>
              </a:lnSpc>
              <a:spcBef>
                <a:spcPct val="80000"/>
              </a:spcBef>
            </a:pPr>
            <a:r>
              <a:rPr lang="pl-PL" sz="1100" b="1" dirty="0">
                <a:latin typeface="Arial" charset="0"/>
              </a:rPr>
              <a:t>Rzeszów </a:t>
            </a:r>
            <a:r>
              <a:rPr lang="pl-PL" sz="1100" dirty="0">
                <a:latin typeface="Arial" charset="0"/>
              </a:rPr>
              <a:t>- Uniwersytet Rzeszowski</a:t>
            </a:r>
          </a:p>
          <a:p>
            <a:pPr defTabSz="800100">
              <a:lnSpc>
                <a:spcPct val="80000"/>
              </a:lnSpc>
              <a:spcBef>
                <a:spcPct val="80000"/>
              </a:spcBef>
            </a:pPr>
            <a:r>
              <a:rPr lang="pl-PL" sz="1100" b="1" dirty="0">
                <a:latin typeface="Arial" charset="0"/>
              </a:rPr>
              <a:t>Rzeszów </a:t>
            </a:r>
            <a:r>
              <a:rPr lang="pl-PL" sz="1100" dirty="0">
                <a:latin typeface="Arial" charset="0"/>
              </a:rPr>
              <a:t>- </a:t>
            </a:r>
            <a:r>
              <a:rPr lang="pl-PL" sz="1100" dirty="0" err="1">
                <a:latin typeface="Arial" charset="0"/>
              </a:rPr>
              <a:t>WSPiA</a:t>
            </a:r>
            <a:r>
              <a:rPr lang="pl-PL" sz="1100" dirty="0">
                <a:latin typeface="Arial" charset="0"/>
              </a:rPr>
              <a:t> Rzeszowska Szkoła Wyższa</a:t>
            </a:r>
          </a:p>
          <a:p>
            <a:pPr defTabSz="912813">
              <a:lnSpc>
                <a:spcPct val="80000"/>
              </a:lnSpc>
              <a:spcBef>
                <a:spcPct val="80000"/>
              </a:spcBef>
            </a:pPr>
            <a:r>
              <a:rPr lang="pl-PL" sz="1100" b="1" dirty="0">
                <a:latin typeface="Arial" charset="0"/>
              </a:rPr>
              <a:t>Słubice </a:t>
            </a:r>
            <a:r>
              <a:rPr lang="pl-PL" sz="1100" dirty="0">
                <a:latin typeface="Arial" charset="0"/>
              </a:rPr>
              <a:t>- Collegium Polonicum</a:t>
            </a:r>
          </a:p>
          <a:p>
            <a:pPr defTabSz="912813">
              <a:lnSpc>
                <a:spcPct val="80000"/>
              </a:lnSpc>
              <a:spcBef>
                <a:spcPct val="80000"/>
              </a:spcBef>
            </a:pPr>
            <a:r>
              <a:rPr lang="pl-PL" sz="1100" b="1" dirty="0">
                <a:latin typeface="Arial" charset="0"/>
              </a:rPr>
              <a:t>Szczecin </a:t>
            </a:r>
            <a:r>
              <a:rPr lang="pl-PL" sz="1100" dirty="0">
                <a:latin typeface="Arial" charset="0"/>
              </a:rPr>
              <a:t>- Uniwersytet Szczeciński</a:t>
            </a:r>
          </a:p>
          <a:p>
            <a:pPr defTabSz="912813">
              <a:lnSpc>
                <a:spcPct val="80000"/>
              </a:lnSpc>
              <a:spcBef>
                <a:spcPct val="80000"/>
              </a:spcBef>
            </a:pPr>
            <a:r>
              <a:rPr lang="pl-PL" sz="1100" b="1" dirty="0">
                <a:latin typeface="Arial" charset="0"/>
              </a:rPr>
              <a:t>Toruń </a:t>
            </a:r>
            <a:r>
              <a:rPr lang="pl-PL" sz="1100" dirty="0">
                <a:latin typeface="Arial" charset="0"/>
              </a:rPr>
              <a:t>- Uniwersytet Mikołaja Kopernika</a:t>
            </a:r>
          </a:p>
          <a:p>
            <a:pPr defTabSz="912813">
              <a:lnSpc>
                <a:spcPct val="80000"/>
              </a:lnSpc>
              <a:spcBef>
                <a:spcPct val="80000"/>
              </a:spcBef>
            </a:pPr>
            <a:r>
              <a:rPr lang="pl-PL" sz="1100" b="1" dirty="0">
                <a:latin typeface="Arial" charset="0"/>
              </a:rPr>
              <a:t>Warszawa </a:t>
            </a:r>
            <a:r>
              <a:rPr lang="pl-PL" sz="1100" dirty="0">
                <a:latin typeface="Arial" charset="0"/>
              </a:rPr>
              <a:t>- Akademia Ekonomiczno-Humanistyczna</a:t>
            </a:r>
          </a:p>
          <a:p>
            <a:pPr defTabSz="912813">
              <a:lnSpc>
                <a:spcPct val="80000"/>
              </a:lnSpc>
              <a:spcBef>
                <a:spcPct val="80000"/>
              </a:spcBef>
            </a:pPr>
            <a:r>
              <a:rPr lang="pl-PL" sz="1100" b="1" dirty="0">
                <a:latin typeface="Arial" charset="0"/>
              </a:rPr>
              <a:t>Warszawa </a:t>
            </a:r>
            <a:r>
              <a:rPr lang="pl-PL" sz="1100" dirty="0">
                <a:latin typeface="Arial" charset="0"/>
              </a:rPr>
              <a:t>- Akademia Leona Koźmińskiego</a:t>
            </a:r>
          </a:p>
          <a:p>
            <a:pPr defTabSz="912813">
              <a:lnSpc>
                <a:spcPct val="80000"/>
              </a:lnSpc>
              <a:spcBef>
                <a:spcPct val="80000"/>
              </a:spcBef>
            </a:pPr>
            <a:r>
              <a:rPr lang="pl-PL" sz="1100" b="1" dirty="0">
                <a:latin typeface="Arial" charset="0"/>
              </a:rPr>
              <a:t>Warszawa </a:t>
            </a:r>
            <a:r>
              <a:rPr lang="pl-PL" sz="1100" dirty="0">
                <a:latin typeface="Arial" charset="0"/>
              </a:rPr>
              <a:t>- Fundacja </a:t>
            </a:r>
            <a:r>
              <a:rPr lang="pl-PL" sz="1100" dirty="0" err="1">
                <a:latin typeface="Arial" charset="0"/>
              </a:rPr>
              <a:t>Academia</a:t>
            </a:r>
            <a:r>
              <a:rPr lang="pl-PL" sz="1100" dirty="0">
                <a:latin typeface="Arial" charset="0"/>
              </a:rPr>
              <a:t> Iuris 		im. Macieja Bednarkiewicza</a:t>
            </a:r>
          </a:p>
          <a:p>
            <a:pPr defTabSz="912813">
              <a:lnSpc>
                <a:spcPct val="80000"/>
              </a:lnSpc>
              <a:spcBef>
                <a:spcPct val="80000"/>
              </a:spcBef>
            </a:pPr>
            <a:r>
              <a:rPr lang="pl-PL" sz="1100" b="1" dirty="0">
                <a:latin typeface="Arial" charset="0"/>
              </a:rPr>
              <a:t>Warszawa </a:t>
            </a:r>
            <a:r>
              <a:rPr lang="pl-PL" sz="1100" dirty="0">
                <a:latin typeface="Arial" charset="0"/>
              </a:rPr>
              <a:t>- WPK Uniwersytet Stefana Kardynała 	Wyszyńskiego </a:t>
            </a:r>
          </a:p>
          <a:p>
            <a:pPr defTabSz="912813">
              <a:lnSpc>
                <a:spcPct val="80000"/>
              </a:lnSpc>
              <a:spcBef>
                <a:spcPct val="80000"/>
              </a:spcBef>
            </a:pPr>
            <a:r>
              <a:rPr lang="pl-PL" sz="1100" b="1" dirty="0">
                <a:latin typeface="Arial" charset="0"/>
              </a:rPr>
              <a:t>Warszawa </a:t>
            </a:r>
            <a:r>
              <a:rPr lang="pl-PL" sz="1100" dirty="0">
                <a:latin typeface="Arial" charset="0"/>
              </a:rPr>
              <a:t>- </a:t>
            </a:r>
            <a:r>
              <a:rPr lang="pl-PL" sz="1100" dirty="0" err="1">
                <a:latin typeface="Arial" charset="0"/>
              </a:rPr>
              <a:t>WPiA</a:t>
            </a:r>
            <a:r>
              <a:rPr lang="pl-PL" sz="1100" dirty="0">
                <a:latin typeface="Arial" charset="0"/>
              </a:rPr>
              <a:t> Uniwersytet Stefana Kardynała 	Wyszyńskiego</a:t>
            </a:r>
          </a:p>
          <a:p>
            <a:pPr defTabSz="912813">
              <a:lnSpc>
                <a:spcPct val="80000"/>
              </a:lnSpc>
              <a:spcBef>
                <a:spcPct val="80000"/>
              </a:spcBef>
            </a:pPr>
            <a:r>
              <a:rPr lang="pl-PL" sz="1100" b="1" dirty="0">
                <a:latin typeface="Arial" charset="0"/>
              </a:rPr>
              <a:t>Warszawa </a:t>
            </a:r>
            <a:r>
              <a:rPr lang="pl-PL" sz="1100" dirty="0">
                <a:latin typeface="Arial" charset="0"/>
              </a:rPr>
              <a:t>- Uczelnia Łazarskiego</a:t>
            </a:r>
          </a:p>
          <a:p>
            <a:pPr defTabSz="912813">
              <a:lnSpc>
                <a:spcPct val="80000"/>
              </a:lnSpc>
              <a:spcBef>
                <a:spcPct val="80000"/>
              </a:spcBef>
            </a:pPr>
            <a:r>
              <a:rPr lang="pl-PL" sz="1100" b="1" dirty="0">
                <a:latin typeface="Arial" charset="0"/>
              </a:rPr>
              <a:t>Warszawa </a:t>
            </a:r>
            <a:r>
              <a:rPr lang="pl-PL" sz="1100" dirty="0">
                <a:latin typeface="Arial" charset="0"/>
              </a:rPr>
              <a:t>- Uniwersytet Warszawski</a:t>
            </a:r>
          </a:p>
          <a:p>
            <a:pPr defTabSz="912813">
              <a:lnSpc>
                <a:spcPct val="80000"/>
              </a:lnSpc>
              <a:spcBef>
                <a:spcPct val="80000"/>
              </a:spcBef>
            </a:pPr>
            <a:r>
              <a:rPr lang="pl-PL" sz="1100" b="1" dirty="0">
                <a:latin typeface="Arial" charset="0"/>
              </a:rPr>
              <a:t>Warszawa </a:t>
            </a:r>
            <a:r>
              <a:rPr lang="pl-PL" sz="1100" dirty="0">
                <a:latin typeface="Arial" charset="0"/>
              </a:rPr>
              <a:t>- Wydział Prawa Uniwersytet SWPS</a:t>
            </a:r>
          </a:p>
          <a:p>
            <a:pPr defTabSz="912813">
              <a:lnSpc>
                <a:spcPct val="80000"/>
              </a:lnSpc>
              <a:spcBef>
                <a:spcPct val="80000"/>
              </a:spcBef>
            </a:pPr>
            <a:r>
              <a:rPr lang="pl-PL" sz="1100" b="1" dirty="0">
                <a:latin typeface="Arial" charset="0"/>
              </a:rPr>
              <a:t>Wrocław </a:t>
            </a:r>
            <a:r>
              <a:rPr lang="pl-PL" sz="1100" dirty="0">
                <a:latin typeface="Arial" charset="0"/>
              </a:rPr>
              <a:t>- Uniwersytet Wrocławski</a:t>
            </a: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noFill/>
        </p:spPr>
        <p:txBody>
          <a:bodyPr/>
          <a:lstStyle/>
          <a:p>
            <a:pPr defTabSz="912813" eaLnBrk="1" hangingPunct="1"/>
            <a:r>
              <a:rPr lang="pl-PL" dirty="0"/>
              <a:t>Poradnie spełniające standardy</a:t>
            </a:r>
          </a:p>
        </p:txBody>
      </p:sp>
      <p:sp>
        <p:nvSpPr>
          <p:cNvPr id="81923" name="Rectangle 3"/>
          <p:cNvSpPr>
            <a:spLocks noGrp="1" noChangeArrowheads="1"/>
          </p:cNvSpPr>
          <p:nvPr>
            <p:ph type="body" idx="1"/>
          </p:nvPr>
        </p:nvSpPr>
        <p:spPr>
          <a:xfrm>
            <a:off x="755576" y="2348880"/>
            <a:ext cx="8388424" cy="3733800"/>
          </a:xfrm>
        </p:spPr>
        <p:txBody>
          <a:bodyPr/>
          <a:lstStyle/>
          <a:p>
            <a:pPr marL="531813" indent="-531813" defTabSz="912813" eaLnBrk="1" hangingPunct="1">
              <a:lnSpc>
                <a:spcPct val="80000"/>
              </a:lnSpc>
              <a:buFont typeface="Wingdings" pitchFamily="2" charset="2"/>
              <a:buAutoNum type="arabicPeriod"/>
            </a:pPr>
            <a:r>
              <a:rPr lang="pl-PL" sz="1200" dirty="0"/>
              <a:t>Studencka Poradnia Prawna – Pracownia Wydziału Prawa Uniwersytetu w </a:t>
            </a:r>
            <a:r>
              <a:rPr lang="pl-PL" sz="1200" b="1" dirty="0"/>
              <a:t>Białymstoku (</a:t>
            </a:r>
            <a:r>
              <a:rPr lang="pl-PL" sz="1200" b="1" dirty="0" err="1"/>
              <a:t>UwB</a:t>
            </a:r>
            <a:r>
              <a:rPr lang="pl-PL" sz="1200" b="1" dirty="0"/>
              <a:t>)</a:t>
            </a:r>
          </a:p>
          <a:p>
            <a:pPr marL="531813" indent="-531813" defTabSz="912813" eaLnBrk="1" hangingPunct="1">
              <a:lnSpc>
                <a:spcPct val="80000"/>
              </a:lnSpc>
              <a:buFont typeface="Wingdings" pitchFamily="2" charset="2"/>
              <a:buAutoNum type="arabicPeriod"/>
            </a:pPr>
            <a:r>
              <a:rPr lang="pl-PL" sz="1200" dirty="0"/>
              <a:t>Studencka Uniwersytecka Poradnia Prawna </a:t>
            </a:r>
            <a:r>
              <a:rPr lang="pl-PL" sz="1200" dirty="0" err="1"/>
              <a:t>WPiA</a:t>
            </a:r>
            <a:r>
              <a:rPr lang="pl-PL" sz="1200" dirty="0"/>
              <a:t> Uniwersytetu Gdańskiego w </a:t>
            </a:r>
            <a:r>
              <a:rPr lang="pl-PL" sz="1200" b="1" dirty="0"/>
              <a:t>Gdańsku (UG)</a:t>
            </a:r>
          </a:p>
          <a:p>
            <a:pPr marL="531813" indent="-531813" defTabSz="912813" eaLnBrk="1" hangingPunct="1">
              <a:lnSpc>
                <a:spcPct val="80000"/>
              </a:lnSpc>
              <a:buFont typeface="Wingdings" pitchFamily="2" charset="2"/>
              <a:buAutoNum type="arabicPeriod"/>
            </a:pPr>
            <a:r>
              <a:rPr lang="pl-PL" sz="1200" dirty="0"/>
              <a:t>Studencka Poradnia Prawna Uniwersytetu WSB </a:t>
            </a:r>
            <a:r>
              <a:rPr lang="pl-PL" sz="1200" dirty="0" err="1"/>
              <a:t>Merito</a:t>
            </a:r>
            <a:r>
              <a:rPr lang="pl-PL" sz="1200" dirty="0"/>
              <a:t> w </a:t>
            </a:r>
            <a:r>
              <a:rPr lang="pl-PL" sz="1200" b="1" dirty="0"/>
              <a:t>Gdańsku (Uniwersytet WSB </a:t>
            </a:r>
            <a:r>
              <a:rPr lang="pl-PL" sz="1200" b="1" dirty="0" err="1"/>
              <a:t>Merito</a:t>
            </a:r>
            <a:r>
              <a:rPr lang="pl-PL" sz="1200" b="1" dirty="0"/>
              <a:t>)</a:t>
            </a:r>
          </a:p>
          <a:p>
            <a:pPr marL="531813" indent="-531813" defTabSz="912813" eaLnBrk="1" hangingPunct="1">
              <a:lnSpc>
                <a:spcPct val="80000"/>
              </a:lnSpc>
              <a:buFont typeface="Wingdings" pitchFamily="2" charset="2"/>
              <a:buAutoNum type="arabicPeriod"/>
            </a:pPr>
            <a:r>
              <a:rPr lang="pl-PL" sz="1200" dirty="0"/>
              <a:t>Studencka Poradnia Prawna </a:t>
            </a:r>
            <a:r>
              <a:rPr lang="pl-PL" sz="1200" dirty="0" err="1"/>
              <a:t>WPiA</a:t>
            </a:r>
            <a:r>
              <a:rPr lang="pl-PL" sz="1200" dirty="0"/>
              <a:t> Uniwersytetu Śląskiego w </a:t>
            </a:r>
            <a:r>
              <a:rPr lang="pl-PL" sz="1200" b="1" dirty="0"/>
              <a:t>Katowicach (UŚ)</a:t>
            </a:r>
          </a:p>
          <a:p>
            <a:pPr marL="531813" indent="-531813" defTabSz="912813" eaLnBrk="1" hangingPunct="1">
              <a:lnSpc>
                <a:spcPct val="80000"/>
              </a:lnSpc>
              <a:buFont typeface="Wingdings" pitchFamily="2" charset="2"/>
              <a:buAutoNum type="arabicPeriod"/>
            </a:pPr>
            <a:r>
              <a:rPr lang="pl-PL" sz="1200" dirty="0"/>
              <a:t>Studencka Poradnia Prawna Uniwersytetu Jagiellońskiego w </a:t>
            </a:r>
            <a:r>
              <a:rPr lang="pl-PL" sz="1200" b="1" dirty="0"/>
              <a:t>Krakowie (UJ)</a:t>
            </a:r>
          </a:p>
          <a:p>
            <a:pPr marL="531813" indent="-531813" defTabSz="912813" eaLnBrk="1" hangingPunct="1">
              <a:lnSpc>
                <a:spcPct val="80000"/>
              </a:lnSpc>
              <a:buFont typeface="Wingdings" pitchFamily="2" charset="2"/>
              <a:buAutoNum type="arabicPeriod"/>
            </a:pPr>
            <a:r>
              <a:rPr lang="pl-PL" sz="1200" dirty="0"/>
              <a:t>Studencka Poradnia Prawna </a:t>
            </a:r>
            <a:r>
              <a:rPr lang="pl-PL" sz="1200" b="1" dirty="0"/>
              <a:t>Krakowskiej Akademii im. Andrzeja Frycza Modrzewskiego (KAAFM)</a:t>
            </a:r>
          </a:p>
          <a:p>
            <a:pPr marL="531813" indent="-531813" defTabSz="912813" eaLnBrk="1" hangingPunct="1">
              <a:lnSpc>
                <a:spcPct val="80000"/>
              </a:lnSpc>
              <a:buFont typeface="Wingdings" pitchFamily="2" charset="2"/>
              <a:buAutoNum type="arabicPeriod"/>
            </a:pPr>
            <a:r>
              <a:rPr lang="pl-PL" sz="1200" dirty="0"/>
              <a:t>Uniwersytecka Poradnia Prawna Wydziału Prawa, Prawa Kanonicznego i Administracji </a:t>
            </a:r>
            <a:br>
              <a:rPr lang="pl-PL" sz="1200" dirty="0"/>
            </a:br>
            <a:r>
              <a:rPr lang="pl-PL" sz="1200" dirty="0"/>
              <a:t>Katolickiego Uniwersytetu Lubelskiego Jana Pawła II w </a:t>
            </a:r>
            <a:r>
              <a:rPr lang="pl-PL" sz="1200" b="1" dirty="0"/>
              <a:t>Lublinie (KUL)</a:t>
            </a:r>
          </a:p>
          <a:p>
            <a:pPr marL="531813" indent="-531813" defTabSz="912813" eaLnBrk="1" hangingPunct="1">
              <a:lnSpc>
                <a:spcPct val="80000"/>
              </a:lnSpc>
              <a:buFont typeface="Wingdings" pitchFamily="2" charset="2"/>
              <a:buAutoNum type="arabicPeriod"/>
            </a:pPr>
            <a:r>
              <a:rPr lang="pl-PL" sz="1200" dirty="0"/>
              <a:t>Uniwersytecka Studencka Poradnia Prawna na </a:t>
            </a:r>
            <a:r>
              <a:rPr lang="pl-PL" sz="1200" dirty="0" err="1"/>
              <a:t>WPiA</a:t>
            </a:r>
            <a:r>
              <a:rPr lang="pl-PL" sz="1200" dirty="0"/>
              <a:t> Uniwersytetu Marii Curie Skłodowskiej w </a:t>
            </a:r>
            <a:r>
              <a:rPr lang="pl-PL" sz="1200" b="1" dirty="0"/>
              <a:t>Lublinie (UMCS)</a:t>
            </a:r>
          </a:p>
          <a:p>
            <a:pPr marL="531813" indent="-531813" defTabSz="912813" eaLnBrk="1" hangingPunct="1">
              <a:lnSpc>
                <a:spcPct val="80000"/>
              </a:lnSpc>
              <a:buFont typeface="Wingdings" pitchFamily="2" charset="2"/>
              <a:buAutoNum type="arabicPeriod"/>
            </a:pPr>
            <a:r>
              <a:rPr lang="pl-PL" sz="1200" dirty="0"/>
              <a:t>Studencki Punkt Informacji Prawnej „Klinika Prawa” w </a:t>
            </a:r>
            <a:r>
              <a:rPr lang="pl-PL" sz="1200" b="1" dirty="0"/>
              <a:t>Łodzi (UŁ)</a:t>
            </a:r>
          </a:p>
          <a:p>
            <a:pPr marL="531813" indent="-531813" defTabSz="912813" eaLnBrk="1" hangingPunct="1">
              <a:lnSpc>
                <a:spcPct val="80000"/>
              </a:lnSpc>
              <a:buFont typeface="Wingdings" pitchFamily="2" charset="2"/>
              <a:buAutoNum type="arabicPeriod"/>
            </a:pPr>
            <a:r>
              <a:rPr lang="pl-PL" sz="1200" dirty="0"/>
              <a:t>Koło Naukowe Studencka Poradnia Prawna w </a:t>
            </a:r>
            <a:r>
              <a:rPr lang="pl-PL" sz="1200" b="1" dirty="0"/>
              <a:t>Olsztynie (UWM)</a:t>
            </a:r>
          </a:p>
          <a:p>
            <a:pPr marL="531813" indent="-531813" defTabSz="912813" eaLnBrk="1" hangingPunct="1">
              <a:lnSpc>
                <a:spcPct val="80000"/>
              </a:lnSpc>
              <a:buFont typeface="Wingdings" pitchFamily="2" charset="2"/>
              <a:buAutoNum type="arabicPeriod"/>
            </a:pPr>
            <a:r>
              <a:rPr lang="pl-PL" sz="1200" dirty="0"/>
              <a:t>Uniwersytecka Studencka Poradnia Prawna „Klinika Prawa” </a:t>
            </a:r>
            <a:r>
              <a:rPr lang="pl-PL" sz="1200" dirty="0" err="1"/>
              <a:t>WPiA</a:t>
            </a:r>
            <a:r>
              <a:rPr lang="pl-PL" sz="1200" dirty="0"/>
              <a:t> Uniwersytetu Opolskiego w </a:t>
            </a:r>
            <a:r>
              <a:rPr lang="pl-PL" sz="1200" b="1" dirty="0"/>
              <a:t>Opolu (UO)</a:t>
            </a:r>
          </a:p>
          <a:p>
            <a:pPr marL="531813" indent="-531813" defTabSz="912813" eaLnBrk="1" hangingPunct="1">
              <a:lnSpc>
                <a:spcPct val="80000"/>
              </a:lnSpc>
              <a:buFont typeface="Wingdings" pitchFamily="2" charset="2"/>
              <a:buAutoNum type="arabicPeriod"/>
            </a:pPr>
            <a:r>
              <a:rPr lang="pl-PL" sz="1200" dirty="0"/>
              <a:t>Klinika Prawa </a:t>
            </a:r>
            <a:r>
              <a:rPr lang="pl-PL" sz="1200" dirty="0" err="1"/>
              <a:t>WPiA</a:t>
            </a:r>
            <a:r>
              <a:rPr lang="pl-PL" sz="1200" dirty="0"/>
              <a:t> Uniwersytetu im. Adama Mickiewicza w </a:t>
            </a:r>
            <a:r>
              <a:rPr lang="pl-PL" sz="1200" b="1" dirty="0"/>
              <a:t>Poznaniu (UAM)</a:t>
            </a:r>
            <a:endParaRPr lang="pl-PL" sz="1200" dirty="0"/>
          </a:p>
          <a:p>
            <a:pPr marL="531813" indent="-531813" defTabSz="912813" eaLnBrk="1" hangingPunct="1">
              <a:lnSpc>
                <a:spcPct val="80000"/>
              </a:lnSpc>
              <a:buFont typeface="Wingdings" pitchFamily="2" charset="2"/>
              <a:buAutoNum type="arabicPeriod"/>
            </a:pPr>
            <a:r>
              <a:rPr lang="pl-PL" sz="1200" dirty="0"/>
              <a:t>Uniwersytecka Poradnia Prawna w </a:t>
            </a:r>
            <a:r>
              <a:rPr lang="pl-PL" sz="1200" b="1" dirty="0"/>
              <a:t>Rzeszowie (</a:t>
            </a:r>
            <a:r>
              <a:rPr lang="pl-PL" sz="1200" b="1" dirty="0" err="1"/>
              <a:t>URz</a:t>
            </a:r>
            <a:r>
              <a:rPr lang="pl-PL" sz="1200" b="1" dirty="0"/>
              <a:t>)</a:t>
            </a:r>
          </a:p>
          <a:p>
            <a:pPr marL="531813" indent="-531813" defTabSz="912813" eaLnBrk="1" hangingPunct="1">
              <a:lnSpc>
                <a:spcPct val="80000"/>
              </a:lnSpc>
              <a:buFont typeface="Wingdings" pitchFamily="2" charset="2"/>
              <a:buAutoNum type="arabicPeriod"/>
            </a:pPr>
            <a:r>
              <a:rPr lang="pl-PL" sz="1200" spc="-50" dirty="0"/>
              <a:t>Studenckie Biuro Porad Prawnych „Klinika Prawa” w </a:t>
            </a:r>
            <a:r>
              <a:rPr lang="pl-PL" sz="1200" b="1" spc="-50" dirty="0"/>
              <a:t>Rzeszowie (</a:t>
            </a:r>
            <a:r>
              <a:rPr lang="pl-PL" sz="1200" b="1" spc="-50" dirty="0" err="1"/>
              <a:t>WSPiA</a:t>
            </a:r>
            <a:r>
              <a:rPr lang="pl-PL" sz="1200" b="1" spc="-50" dirty="0"/>
              <a:t> Rzeszowska Szkoła Wyższa)</a:t>
            </a:r>
            <a:r>
              <a:rPr lang="pl-PL" sz="1200" spc="-50" dirty="0"/>
              <a:t> </a:t>
            </a:r>
          </a:p>
          <a:p>
            <a:pPr marL="531813" indent="-531813" defTabSz="912813" eaLnBrk="1" hangingPunct="1">
              <a:lnSpc>
                <a:spcPct val="80000"/>
              </a:lnSpc>
              <a:buFont typeface="Wingdings" pitchFamily="2" charset="2"/>
              <a:buAutoNum type="arabicPeriod"/>
            </a:pPr>
            <a:r>
              <a:rPr lang="pl-PL" sz="1200" dirty="0"/>
              <a:t>Studencka Poradnia Prawa w Collegium Polonicum w </a:t>
            </a:r>
            <a:r>
              <a:rPr lang="pl-PL" sz="1200" b="1" dirty="0"/>
              <a:t>Słubicach</a:t>
            </a:r>
          </a:p>
          <a:p>
            <a:pPr marL="531813" indent="-531813" defTabSz="912813" eaLnBrk="1" hangingPunct="1">
              <a:lnSpc>
                <a:spcPct val="80000"/>
              </a:lnSpc>
              <a:buFont typeface="Wingdings" pitchFamily="2" charset="2"/>
              <a:buAutoNum type="arabicPeriod"/>
            </a:pPr>
            <a:r>
              <a:rPr lang="pl-PL" sz="1200" dirty="0"/>
              <a:t>Klinika Prawa w </a:t>
            </a:r>
            <a:r>
              <a:rPr lang="pl-PL" sz="1200" b="1" dirty="0"/>
              <a:t>Szczecinie (</a:t>
            </a:r>
            <a:r>
              <a:rPr lang="pl-PL" sz="1200" b="1" dirty="0" err="1"/>
              <a:t>USz</a:t>
            </a:r>
            <a:r>
              <a:rPr lang="pl-PL" sz="1200" b="1" dirty="0"/>
              <a:t>)</a:t>
            </a:r>
          </a:p>
          <a:p>
            <a:pPr marL="531813" indent="-531813" defTabSz="912813" eaLnBrk="1" hangingPunct="1">
              <a:lnSpc>
                <a:spcPct val="80000"/>
              </a:lnSpc>
              <a:buFont typeface="Wingdings" pitchFamily="2" charset="2"/>
              <a:buAutoNum type="arabicPeriod"/>
            </a:pPr>
            <a:r>
              <a:rPr lang="pl-PL" sz="1200" dirty="0"/>
              <a:t>Uniwersytecka Poradnia Prawna w </a:t>
            </a:r>
            <a:r>
              <a:rPr lang="pl-PL" sz="1200" b="1" dirty="0"/>
              <a:t>Toruniu (UMK)</a:t>
            </a:r>
          </a:p>
          <a:p>
            <a:pPr marL="531813" indent="-531813" defTabSz="912813" eaLnBrk="1" hangingPunct="1">
              <a:lnSpc>
                <a:spcPct val="80000"/>
              </a:lnSpc>
              <a:buFont typeface="Wingdings" pitchFamily="2" charset="2"/>
              <a:buAutoNum type="arabicPeriod"/>
            </a:pPr>
            <a:r>
              <a:rPr lang="pl-PL" sz="1200" dirty="0"/>
              <a:t>Studencka Poradnia Prawna Akademii Leona Koźmińskiego w </a:t>
            </a:r>
            <a:r>
              <a:rPr lang="pl-PL" sz="1200" b="1" dirty="0"/>
              <a:t>Warszawie (ALK)</a:t>
            </a:r>
          </a:p>
          <a:p>
            <a:pPr marL="531813" indent="-531813" defTabSz="912813" eaLnBrk="1" hangingPunct="1">
              <a:lnSpc>
                <a:spcPct val="80000"/>
              </a:lnSpc>
              <a:buFont typeface="Wingdings" pitchFamily="2" charset="2"/>
              <a:buAutoNum type="arabicPeriod"/>
            </a:pPr>
            <a:r>
              <a:rPr lang="pl-PL" sz="1200" dirty="0"/>
              <a:t>Fundacja </a:t>
            </a:r>
            <a:r>
              <a:rPr lang="pl-PL" sz="1200" dirty="0" err="1"/>
              <a:t>Academia</a:t>
            </a:r>
            <a:r>
              <a:rPr lang="pl-PL" sz="1200" dirty="0"/>
              <a:t> Iuris im. Macieja Bednarkiewicza w </a:t>
            </a:r>
            <a:r>
              <a:rPr lang="pl-PL" sz="1200" b="1" dirty="0"/>
              <a:t>Warszawie (FAI)</a:t>
            </a:r>
          </a:p>
          <a:p>
            <a:pPr marL="531813" indent="-531813" defTabSz="912813" eaLnBrk="1" hangingPunct="1">
              <a:lnSpc>
                <a:spcPct val="80000"/>
              </a:lnSpc>
              <a:buFont typeface="Wingdings" pitchFamily="2" charset="2"/>
              <a:buAutoNum type="arabicPeriod"/>
            </a:pPr>
            <a:r>
              <a:rPr lang="pl-PL" sz="1200" dirty="0"/>
              <a:t>Centrum Dydaktyczne Studencka Poradnia Prawna </a:t>
            </a:r>
            <a:r>
              <a:rPr lang="pl-PL" sz="1200" spc="-50" dirty="0"/>
              <a:t>w </a:t>
            </a:r>
            <a:r>
              <a:rPr lang="pl-PL" sz="1200" b="1" spc="-50" dirty="0"/>
              <a:t>Warszawie (Uniwersytet SWPS</a:t>
            </a:r>
            <a:r>
              <a:rPr lang="pl-PL" sz="1200" spc="-50" dirty="0"/>
              <a:t>)</a:t>
            </a:r>
          </a:p>
          <a:p>
            <a:pPr marL="531813" indent="-531813" defTabSz="912813" eaLnBrk="1" hangingPunct="1">
              <a:lnSpc>
                <a:spcPct val="80000"/>
              </a:lnSpc>
              <a:buFont typeface="Wingdings" pitchFamily="2" charset="2"/>
              <a:buAutoNum type="arabicPeriod"/>
            </a:pPr>
            <a:r>
              <a:rPr lang="pl-PL" sz="1200" dirty="0"/>
              <a:t>Klinika Prawa, Studencki Ośrodek Pomocy Prawnej w </a:t>
            </a:r>
            <a:r>
              <a:rPr lang="pl-PL" sz="1200" b="1" dirty="0"/>
              <a:t>Warszawie (UW)</a:t>
            </a:r>
          </a:p>
          <a:p>
            <a:pPr marL="531813" indent="-531813" defTabSz="912813" eaLnBrk="1" hangingPunct="1">
              <a:lnSpc>
                <a:spcPct val="80000"/>
              </a:lnSpc>
              <a:buFont typeface="Wingdings" pitchFamily="2" charset="2"/>
              <a:buAutoNum type="arabicPeriod"/>
            </a:pPr>
            <a:r>
              <a:rPr lang="pl-PL" sz="1200" dirty="0"/>
              <a:t>Klinika Prawa Uczelni Łazarskiego w </a:t>
            </a:r>
            <a:r>
              <a:rPr lang="pl-PL" sz="1200" b="1" dirty="0"/>
              <a:t>Warszawie (Uczelnia Łazarskiego)</a:t>
            </a:r>
          </a:p>
          <a:p>
            <a:pPr marL="531813" indent="-531813" defTabSz="912813" eaLnBrk="1" hangingPunct="1">
              <a:lnSpc>
                <a:spcPct val="80000"/>
              </a:lnSpc>
              <a:buFont typeface="Wingdings" pitchFamily="2" charset="2"/>
              <a:buAutoNum type="arabicPeriod"/>
            </a:pPr>
            <a:r>
              <a:rPr lang="pl-PL" sz="1200" dirty="0"/>
              <a:t>Uniwersytecka Poradnia Prawna we </a:t>
            </a:r>
            <a:r>
              <a:rPr lang="pl-PL" sz="1200" b="1" dirty="0"/>
              <a:t>Wrocławiu (</a:t>
            </a:r>
            <a:r>
              <a:rPr lang="pl-PL" sz="1200" b="1" dirty="0" err="1"/>
              <a:t>UWr</a:t>
            </a:r>
            <a:r>
              <a:rPr lang="pl-PL" sz="1200" b="1" dirty="0"/>
              <a:t>)</a:t>
            </a:r>
          </a:p>
          <a:p>
            <a:pPr marL="0" indent="0" defTabSz="912813" eaLnBrk="1" hangingPunct="1">
              <a:lnSpc>
                <a:spcPct val="80000"/>
              </a:lnSpc>
              <a:buNone/>
            </a:pPr>
            <a:endParaRPr lang="pl-PL" sz="1200" b="1" dirty="0"/>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914400" y="762000"/>
            <a:ext cx="8001000" cy="1143000"/>
          </a:xfrm>
          <a:noFill/>
        </p:spPr>
        <p:txBody>
          <a:bodyPr/>
          <a:lstStyle/>
          <a:p>
            <a:pPr defTabSz="912813" eaLnBrk="1" hangingPunct="1"/>
            <a:r>
              <a:rPr lang="pl-PL" dirty="0"/>
              <a:t>Rok akademicki 2023/2024 </a:t>
            </a:r>
            <a:br>
              <a:rPr lang="pl-PL" dirty="0"/>
            </a:br>
            <a:r>
              <a:rPr lang="pl-PL" dirty="0"/>
              <a:t>w działalności poradni w liczbach</a:t>
            </a:r>
          </a:p>
        </p:txBody>
      </p:sp>
      <p:sp>
        <p:nvSpPr>
          <p:cNvPr id="7" name="Rectangle 3"/>
          <p:cNvSpPr txBox="1">
            <a:spLocks noChangeArrowheads="1"/>
          </p:cNvSpPr>
          <p:nvPr/>
        </p:nvSpPr>
        <p:spPr bwMode="auto">
          <a:xfrm>
            <a:off x="914400" y="2622376"/>
            <a:ext cx="7848600" cy="419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1313" indent="-341313" algn="l" rtl="0" eaLnBrk="0" fontAlgn="base" hangingPunct="0">
              <a:spcBef>
                <a:spcPct val="20000"/>
              </a:spcBef>
              <a:spcAft>
                <a:spcPct val="0"/>
              </a:spcAft>
              <a:buClr>
                <a:schemeClr val="tx1"/>
              </a:buClr>
              <a:buSzPct val="75000"/>
              <a:buFont typeface="Wingdings" pitchFamily="2" charset="2"/>
              <a:buChar char="l"/>
              <a:defRPr sz="2800">
                <a:solidFill>
                  <a:schemeClr val="tx1"/>
                </a:solidFill>
                <a:latin typeface="+mn-lt"/>
                <a:ea typeface="+mn-ea"/>
                <a:cs typeface="+mn-cs"/>
              </a:defRPr>
            </a:lvl1pPr>
            <a:lvl2pPr marL="741363" indent="-284163" algn="l" rtl="0" eaLnBrk="0" fontAlgn="base" hangingPunct="0">
              <a:spcBef>
                <a:spcPct val="20000"/>
              </a:spcBef>
              <a:spcAft>
                <a:spcPct val="0"/>
              </a:spcAft>
              <a:buClr>
                <a:schemeClr val="tx1"/>
              </a:buClr>
              <a:buSzPct val="75000"/>
              <a:buChar char="–"/>
              <a:defRPr sz="2400">
                <a:solidFill>
                  <a:schemeClr val="tx1"/>
                </a:solidFill>
                <a:latin typeface="+mn-lt"/>
              </a:defRPr>
            </a:lvl2pPr>
            <a:lvl3pPr marL="1141413" indent="-227013" algn="l" rtl="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mn-lt"/>
              </a:defRPr>
            </a:lvl3pPr>
            <a:lvl4pPr marL="1598613" indent="-227013" algn="l" rtl="0" eaLnBrk="0" fontAlgn="base" hangingPunct="0">
              <a:spcBef>
                <a:spcPct val="20000"/>
              </a:spcBef>
              <a:spcAft>
                <a:spcPct val="0"/>
              </a:spcAft>
              <a:buClr>
                <a:schemeClr val="tx1"/>
              </a:buClr>
              <a:buSzPct val="80000"/>
              <a:buChar char="–"/>
              <a:defRPr>
                <a:solidFill>
                  <a:schemeClr val="tx1"/>
                </a:solidFill>
                <a:latin typeface="+mn-lt"/>
              </a:defRPr>
            </a:lvl4pPr>
            <a:lvl5pPr marL="2055813" indent="-227013" algn="l" rtl="0" eaLnBrk="0" fontAlgn="base" hangingPunct="0">
              <a:spcBef>
                <a:spcPct val="20000"/>
              </a:spcBef>
              <a:spcAft>
                <a:spcPct val="0"/>
              </a:spcAft>
              <a:buClr>
                <a:schemeClr val="tx1"/>
              </a:buClr>
              <a:buSzPct val="65000"/>
              <a:buFont typeface="Wingdings" pitchFamily="2" charset="2"/>
              <a:buChar char="l"/>
              <a:defRPr>
                <a:solidFill>
                  <a:schemeClr val="tx1"/>
                </a:solidFill>
                <a:latin typeface="+mn-lt"/>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9pPr>
          </a:lstStyle>
          <a:p>
            <a:pPr defTabSz="912813" eaLnBrk="1" hangingPunct="1">
              <a:lnSpc>
                <a:spcPct val="90000"/>
              </a:lnSpc>
              <a:buFont typeface="Wingdings" pitchFamily="2" charset="2"/>
              <a:buChar char="§"/>
              <a:defRPr/>
            </a:pPr>
            <a:r>
              <a:rPr lang="pl-PL" sz="2000" b="1" kern="0" dirty="0">
                <a:solidFill>
                  <a:schemeClr val="tx1">
                    <a:lumMod val="75000"/>
                  </a:schemeClr>
                </a:solidFill>
              </a:rPr>
              <a:t>2 147 </a:t>
            </a:r>
            <a:r>
              <a:rPr lang="pl-PL" sz="2000" kern="0" dirty="0">
                <a:solidFill>
                  <a:schemeClr val="tx1">
                    <a:lumMod val="75000"/>
                  </a:schemeClr>
                </a:solidFill>
              </a:rPr>
              <a:t>– tyle spraw przyjęły poradnie w okresie </a:t>
            </a:r>
            <a:br>
              <a:rPr lang="pl-PL" sz="2000" kern="0" dirty="0">
                <a:solidFill>
                  <a:schemeClr val="tx1">
                    <a:lumMod val="75000"/>
                  </a:schemeClr>
                </a:solidFill>
              </a:rPr>
            </a:br>
            <a:r>
              <a:rPr lang="pl-PL" sz="2000" kern="0" dirty="0">
                <a:solidFill>
                  <a:schemeClr val="tx1">
                    <a:lumMod val="75000"/>
                  </a:schemeClr>
                </a:solidFill>
              </a:rPr>
              <a:t>od października 2023 do czerwca 2024</a:t>
            </a:r>
            <a:endParaRPr lang="pl-PL" sz="2000" b="1" kern="0" dirty="0">
              <a:solidFill>
                <a:schemeClr val="tx1">
                  <a:lumMod val="75000"/>
                </a:schemeClr>
              </a:solidFill>
            </a:endParaRPr>
          </a:p>
          <a:p>
            <a:pPr defTabSz="912813" eaLnBrk="1" hangingPunct="1">
              <a:lnSpc>
                <a:spcPct val="90000"/>
              </a:lnSpc>
              <a:buFont typeface="Wingdings" pitchFamily="2" charset="2"/>
              <a:buChar char="§"/>
              <a:defRPr/>
            </a:pPr>
            <a:r>
              <a:rPr lang="pl-PL" sz="2000" kern="0" dirty="0">
                <a:solidFill>
                  <a:schemeClr val="tx1">
                    <a:lumMod val="75000"/>
                  </a:schemeClr>
                </a:solidFill>
              </a:rPr>
              <a:t>najwięcej – </a:t>
            </a:r>
            <a:r>
              <a:rPr lang="pl-PL" sz="2000" b="1" kern="0" dirty="0">
                <a:solidFill>
                  <a:schemeClr val="tx1">
                    <a:lumMod val="75000"/>
                  </a:schemeClr>
                </a:solidFill>
              </a:rPr>
              <a:t>268 </a:t>
            </a:r>
            <a:r>
              <a:rPr lang="pl-PL" sz="2000" kern="0" dirty="0">
                <a:solidFill>
                  <a:schemeClr val="tx1">
                    <a:lumMod val="75000"/>
                  </a:schemeClr>
                </a:solidFill>
              </a:rPr>
              <a:t>– spraw przyjęła Klinika Prawa, Studencki Ośrodek Pomocy Prawnej Uniwersytetu Warszawskiego</a:t>
            </a:r>
          </a:p>
          <a:p>
            <a:pPr defTabSz="912813" eaLnBrk="1" hangingPunct="1">
              <a:lnSpc>
                <a:spcPct val="90000"/>
              </a:lnSpc>
              <a:buFont typeface="Wingdings" pitchFamily="2" charset="2"/>
              <a:buChar char="§"/>
              <a:defRPr/>
            </a:pPr>
            <a:r>
              <a:rPr lang="pl-PL" sz="2000" kern="0" dirty="0">
                <a:solidFill>
                  <a:schemeClr val="tx1">
                    <a:lumMod val="75000"/>
                  </a:schemeClr>
                </a:solidFill>
              </a:rPr>
              <a:t>najczęściej – w </a:t>
            </a:r>
            <a:r>
              <a:rPr lang="pl-PL" sz="2000" b="1" kern="0" dirty="0">
                <a:solidFill>
                  <a:schemeClr val="tx1">
                    <a:lumMod val="75000"/>
                  </a:schemeClr>
                </a:solidFill>
              </a:rPr>
              <a:t>26 proc. </a:t>
            </a:r>
            <a:r>
              <a:rPr lang="pl-PL" sz="2000" kern="0" dirty="0">
                <a:solidFill>
                  <a:schemeClr val="tx1">
                    <a:lumMod val="75000"/>
                  </a:schemeClr>
                </a:solidFill>
              </a:rPr>
              <a:t>przypadków (</a:t>
            </a:r>
            <a:r>
              <a:rPr lang="pl-PL" sz="2000" b="1" kern="0" dirty="0">
                <a:solidFill>
                  <a:schemeClr val="tx1">
                    <a:lumMod val="75000"/>
                  </a:schemeClr>
                </a:solidFill>
              </a:rPr>
              <a:t>566 </a:t>
            </a:r>
            <a:r>
              <a:rPr lang="pl-PL" sz="2000" kern="0" dirty="0">
                <a:solidFill>
                  <a:schemeClr val="tx1">
                    <a:lumMod val="75000"/>
                  </a:schemeClr>
                </a:solidFill>
              </a:rPr>
              <a:t>spraw) klienci zgłaszali się do poradni o pomoc w sprawach cywilnych</a:t>
            </a:r>
          </a:p>
          <a:p>
            <a:pPr defTabSz="912813" eaLnBrk="1" hangingPunct="1">
              <a:lnSpc>
                <a:spcPct val="90000"/>
              </a:lnSpc>
              <a:buFont typeface="Wingdings" pitchFamily="2" charset="2"/>
              <a:buChar char="§"/>
              <a:defRPr/>
            </a:pPr>
            <a:r>
              <a:rPr lang="pl-PL" sz="2000" kern="0" dirty="0">
                <a:solidFill>
                  <a:schemeClr val="tx1">
                    <a:lumMod val="75000"/>
                  </a:schemeClr>
                </a:solidFill>
              </a:rPr>
              <a:t>w poradniach działało łącznie </a:t>
            </a:r>
            <a:r>
              <a:rPr lang="pl-PL" sz="2000" b="1" kern="0" dirty="0">
                <a:solidFill>
                  <a:schemeClr val="tx1">
                    <a:lumMod val="75000"/>
                  </a:schemeClr>
                </a:solidFill>
              </a:rPr>
              <a:t>1 087 </a:t>
            </a:r>
            <a:r>
              <a:rPr lang="pl-PL" sz="2000" kern="0" dirty="0">
                <a:solidFill>
                  <a:schemeClr val="tx1">
                    <a:lumMod val="75000"/>
                  </a:schemeClr>
                </a:solidFill>
              </a:rPr>
              <a:t>studentów i </a:t>
            </a:r>
            <a:r>
              <a:rPr lang="pl-PL" sz="2000" b="1" kern="0" dirty="0">
                <a:solidFill>
                  <a:schemeClr val="tx1">
                    <a:lumMod val="75000"/>
                  </a:schemeClr>
                </a:solidFill>
              </a:rPr>
              <a:t>298 </a:t>
            </a:r>
            <a:r>
              <a:rPr lang="pl-PL" sz="2000" kern="0" dirty="0">
                <a:solidFill>
                  <a:schemeClr val="tx1">
                    <a:lumMod val="75000"/>
                  </a:schemeClr>
                </a:solidFill>
              </a:rPr>
              <a:t>pracowników dydaktycznych</a:t>
            </a:r>
          </a:p>
          <a:p>
            <a:pPr defTabSz="912813" eaLnBrk="1" hangingPunct="1">
              <a:lnSpc>
                <a:spcPct val="90000"/>
              </a:lnSpc>
              <a:buFont typeface="Wingdings" pitchFamily="2" charset="2"/>
              <a:buChar char="§"/>
              <a:defRPr/>
            </a:pPr>
            <a:r>
              <a:rPr lang="pl-PL" sz="2000" kern="0" dirty="0">
                <a:solidFill>
                  <a:schemeClr val="tx1">
                    <a:lumMod val="75000"/>
                  </a:schemeClr>
                </a:solidFill>
              </a:rPr>
              <a:t>jeden pracownik dydaktyczny miał pieczę </a:t>
            </a:r>
            <a:br>
              <a:rPr lang="pl-PL" sz="2000" kern="0" dirty="0">
                <a:solidFill>
                  <a:schemeClr val="tx1">
                    <a:lumMod val="75000"/>
                  </a:schemeClr>
                </a:solidFill>
              </a:rPr>
            </a:br>
            <a:r>
              <a:rPr lang="pl-PL" sz="2000" kern="0" dirty="0">
                <a:solidFill>
                  <a:schemeClr val="tx1">
                    <a:lumMod val="75000"/>
                  </a:schemeClr>
                </a:solidFill>
              </a:rPr>
              <a:t>przeciętnie nad </a:t>
            </a:r>
            <a:r>
              <a:rPr lang="pl-PL" sz="2000" b="1" kern="0" dirty="0">
                <a:solidFill>
                  <a:schemeClr val="tx1">
                    <a:lumMod val="75000"/>
                  </a:schemeClr>
                </a:solidFill>
              </a:rPr>
              <a:t>4 </a:t>
            </a:r>
            <a:r>
              <a:rPr lang="pl-PL" sz="2000" kern="0" dirty="0">
                <a:solidFill>
                  <a:schemeClr val="tx1">
                    <a:lumMod val="75000"/>
                  </a:schemeClr>
                </a:solidFill>
              </a:rPr>
              <a:t>studentami</a:t>
            </a:r>
          </a:p>
          <a:p>
            <a:pPr defTabSz="912813" eaLnBrk="1" hangingPunct="1">
              <a:lnSpc>
                <a:spcPct val="90000"/>
              </a:lnSpc>
              <a:buFont typeface="Wingdings" pitchFamily="2" charset="2"/>
              <a:buChar char="§"/>
              <a:defRPr/>
            </a:pPr>
            <a:r>
              <a:rPr lang="pl-PL" sz="2000" kern="0" dirty="0">
                <a:solidFill>
                  <a:schemeClr val="tx1">
                    <a:lumMod val="75000"/>
                  </a:schemeClr>
                </a:solidFill>
              </a:rPr>
              <a:t>na jednego studenta przypadało mniej niż </a:t>
            </a:r>
            <a:r>
              <a:rPr lang="pl-PL" sz="2000" b="1" kern="0" dirty="0">
                <a:solidFill>
                  <a:schemeClr val="tx1">
                    <a:lumMod val="75000"/>
                  </a:schemeClr>
                </a:solidFill>
              </a:rPr>
              <a:t>2 </a:t>
            </a:r>
            <a:r>
              <a:rPr lang="pl-PL" sz="2000" kern="0" dirty="0">
                <a:solidFill>
                  <a:schemeClr val="tx1">
                    <a:lumMod val="75000"/>
                  </a:schemeClr>
                </a:solidFill>
              </a:rPr>
              <a:t>sprawy</a:t>
            </a:r>
          </a:p>
          <a:p>
            <a:pPr defTabSz="912813" eaLnBrk="1" hangingPunct="1">
              <a:lnSpc>
                <a:spcPct val="90000"/>
              </a:lnSpc>
              <a:buFont typeface="Wingdings" pitchFamily="2" charset="2"/>
              <a:buChar char="§"/>
              <a:defRPr/>
            </a:pPr>
            <a:r>
              <a:rPr lang="pl-PL" sz="2000" b="1" kern="0" dirty="0">
                <a:solidFill>
                  <a:schemeClr val="tx1">
                    <a:lumMod val="75000"/>
                  </a:schemeClr>
                </a:solidFill>
              </a:rPr>
              <a:t>4 </a:t>
            </a:r>
            <a:r>
              <a:rPr lang="pl-PL" sz="2000" kern="0" dirty="0">
                <a:solidFill>
                  <a:schemeClr val="tx1">
                    <a:lumMod val="75000"/>
                  </a:schemeClr>
                </a:solidFill>
              </a:rPr>
              <a:t>poradnie nie przedłożyły sprawozdań</a:t>
            </a: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914400" y="762000"/>
            <a:ext cx="8001000" cy="1143000"/>
          </a:xfrm>
          <a:noFill/>
        </p:spPr>
        <p:txBody>
          <a:bodyPr/>
          <a:lstStyle/>
          <a:p>
            <a:pPr defTabSz="912813" eaLnBrk="1" hangingPunct="1"/>
            <a:r>
              <a:rPr lang="pl-PL" dirty="0"/>
              <a:t>W porównaniu z poprzednim rokiem akademickim…</a:t>
            </a:r>
          </a:p>
        </p:txBody>
      </p:sp>
      <p:sp>
        <p:nvSpPr>
          <p:cNvPr id="7" name="Rectangle 3"/>
          <p:cNvSpPr txBox="1">
            <a:spLocks noChangeArrowheads="1"/>
          </p:cNvSpPr>
          <p:nvPr/>
        </p:nvSpPr>
        <p:spPr bwMode="auto">
          <a:xfrm>
            <a:off x="755576" y="2852936"/>
            <a:ext cx="8159824" cy="26508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1313" indent="-341313" algn="l" rtl="0" eaLnBrk="0" fontAlgn="base" hangingPunct="0">
              <a:spcBef>
                <a:spcPct val="20000"/>
              </a:spcBef>
              <a:spcAft>
                <a:spcPct val="0"/>
              </a:spcAft>
              <a:buClr>
                <a:schemeClr val="tx1"/>
              </a:buClr>
              <a:buSzPct val="75000"/>
              <a:buFont typeface="Wingdings" pitchFamily="2" charset="2"/>
              <a:buChar char="l"/>
              <a:defRPr sz="2800">
                <a:solidFill>
                  <a:schemeClr val="tx1"/>
                </a:solidFill>
                <a:latin typeface="+mn-lt"/>
                <a:ea typeface="+mn-ea"/>
                <a:cs typeface="+mn-cs"/>
              </a:defRPr>
            </a:lvl1pPr>
            <a:lvl2pPr marL="741363" indent="-284163" algn="l" rtl="0" eaLnBrk="0" fontAlgn="base" hangingPunct="0">
              <a:spcBef>
                <a:spcPct val="20000"/>
              </a:spcBef>
              <a:spcAft>
                <a:spcPct val="0"/>
              </a:spcAft>
              <a:buClr>
                <a:schemeClr val="tx1"/>
              </a:buClr>
              <a:buSzPct val="75000"/>
              <a:buChar char="–"/>
              <a:defRPr sz="2400">
                <a:solidFill>
                  <a:schemeClr val="tx1"/>
                </a:solidFill>
                <a:latin typeface="+mn-lt"/>
              </a:defRPr>
            </a:lvl2pPr>
            <a:lvl3pPr marL="1141413" indent="-227013" algn="l" rtl="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mn-lt"/>
              </a:defRPr>
            </a:lvl3pPr>
            <a:lvl4pPr marL="1598613" indent="-227013" algn="l" rtl="0" eaLnBrk="0" fontAlgn="base" hangingPunct="0">
              <a:spcBef>
                <a:spcPct val="20000"/>
              </a:spcBef>
              <a:spcAft>
                <a:spcPct val="0"/>
              </a:spcAft>
              <a:buClr>
                <a:schemeClr val="tx1"/>
              </a:buClr>
              <a:buSzPct val="80000"/>
              <a:buChar char="–"/>
              <a:defRPr>
                <a:solidFill>
                  <a:schemeClr val="tx1"/>
                </a:solidFill>
                <a:latin typeface="+mn-lt"/>
              </a:defRPr>
            </a:lvl4pPr>
            <a:lvl5pPr marL="2055813" indent="-227013" algn="l" rtl="0" eaLnBrk="0" fontAlgn="base" hangingPunct="0">
              <a:spcBef>
                <a:spcPct val="20000"/>
              </a:spcBef>
              <a:spcAft>
                <a:spcPct val="0"/>
              </a:spcAft>
              <a:buClr>
                <a:schemeClr val="tx1"/>
              </a:buClr>
              <a:buSzPct val="65000"/>
              <a:buFont typeface="Wingdings" pitchFamily="2" charset="2"/>
              <a:buChar char="l"/>
              <a:defRPr>
                <a:solidFill>
                  <a:schemeClr val="tx1"/>
                </a:solidFill>
                <a:latin typeface="+mn-lt"/>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9pPr>
          </a:lstStyle>
          <a:p>
            <a:pPr defTabSz="912813" eaLnBrk="1" hangingPunct="1">
              <a:lnSpc>
                <a:spcPct val="150000"/>
              </a:lnSpc>
              <a:buFont typeface="Wingdings" pitchFamily="2" charset="2"/>
              <a:buNone/>
            </a:pPr>
            <a:r>
              <a:rPr lang="pl-PL" sz="2350" kern="0" dirty="0"/>
              <a:t>… </a:t>
            </a:r>
            <a:r>
              <a:rPr lang="pl-PL" sz="2350" b="1" kern="0" dirty="0"/>
              <a:t>liczba spraw</a:t>
            </a:r>
            <a:r>
              <a:rPr lang="pl-PL" sz="2350" kern="0" dirty="0"/>
              <a:t> </a:t>
            </a:r>
            <a:r>
              <a:rPr lang="pl-PL" sz="2350" b="1" kern="0" dirty="0"/>
              <a:t>spadła</a:t>
            </a:r>
            <a:r>
              <a:rPr lang="pl-PL" sz="2350" kern="0" dirty="0"/>
              <a:t> </a:t>
            </a:r>
            <a:r>
              <a:rPr lang="pl-PL" sz="2350" b="1" kern="0" dirty="0"/>
              <a:t>o 232 </a:t>
            </a:r>
            <a:r>
              <a:rPr lang="pl-PL" sz="2350" kern="0" dirty="0"/>
              <a:t>(ok. 10 proc.)</a:t>
            </a:r>
          </a:p>
          <a:p>
            <a:pPr defTabSz="912813" eaLnBrk="1" hangingPunct="1">
              <a:lnSpc>
                <a:spcPct val="150000"/>
              </a:lnSpc>
              <a:buFont typeface="Wingdings" pitchFamily="2" charset="2"/>
              <a:buNone/>
            </a:pPr>
            <a:r>
              <a:rPr lang="pl-PL" sz="2350" kern="0" dirty="0"/>
              <a:t>… </a:t>
            </a:r>
            <a:r>
              <a:rPr lang="pl-PL" sz="2350" b="1" kern="0" dirty="0"/>
              <a:t>liczba studentów spadła o 44 </a:t>
            </a:r>
            <a:r>
              <a:rPr lang="pl-PL" sz="2350" kern="0" dirty="0"/>
              <a:t>(ok.</a:t>
            </a:r>
            <a:r>
              <a:rPr lang="pl-PL" sz="2350" b="1" kern="0" dirty="0"/>
              <a:t> </a:t>
            </a:r>
            <a:r>
              <a:rPr lang="pl-PL" sz="2350" kern="0" dirty="0"/>
              <a:t>4 proc.)</a:t>
            </a:r>
          </a:p>
          <a:p>
            <a:pPr defTabSz="912813" eaLnBrk="1" hangingPunct="1">
              <a:lnSpc>
                <a:spcPct val="150000"/>
              </a:lnSpc>
              <a:buFont typeface="Wingdings" pitchFamily="2" charset="2"/>
              <a:buNone/>
            </a:pPr>
            <a:r>
              <a:rPr lang="pl-PL" sz="2350" kern="0" dirty="0"/>
              <a:t>… liczebność </a:t>
            </a:r>
            <a:r>
              <a:rPr lang="pl-PL" sz="2350" b="1" kern="0" dirty="0"/>
              <a:t>personelu dydaktycznego</a:t>
            </a:r>
            <a:r>
              <a:rPr lang="pl-PL" sz="2350" kern="0" dirty="0"/>
              <a:t> </a:t>
            </a:r>
            <a:r>
              <a:rPr lang="pl-PL" sz="2350" b="1" kern="0" dirty="0"/>
              <a:t>wzrosła </a:t>
            </a:r>
            <a:br>
              <a:rPr lang="pl-PL" sz="2350" b="1" kern="0" dirty="0"/>
            </a:br>
            <a:r>
              <a:rPr lang="pl-PL" sz="2350" b="1" kern="0" dirty="0"/>
              <a:t>o 15 </a:t>
            </a:r>
            <a:r>
              <a:rPr lang="pl-PL" sz="2350" kern="0" dirty="0"/>
              <a:t>(ok. 5 proc.)</a:t>
            </a: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2"/>
          <p:cNvSpPr>
            <a:spLocks noGrp="1" noChangeArrowheads="1"/>
          </p:cNvSpPr>
          <p:nvPr>
            <p:ph type="title"/>
          </p:nvPr>
        </p:nvSpPr>
        <p:spPr>
          <a:xfrm>
            <a:off x="914400" y="762000"/>
            <a:ext cx="8001000" cy="1143000"/>
          </a:xfrm>
        </p:spPr>
        <p:txBody>
          <a:bodyPr/>
          <a:lstStyle/>
          <a:p>
            <a:pPr defTabSz="912813" eaLnBrk="1" hangingPunct="1"/>
            <a:r>
              <a:rPr lang="pl-PL" dirty="0"/>
              <a:t>W porównaniu z poprzednimi latami…</a:t>
            </a:r>
          </a:p>
        </p:txBody>
      </p:sp>
      <p:graphicFrame>
        <p:nvGraphicFramePr>
          <p:cNvPr id="12" name="Object 5"/>
          <p:cNvGraphicFramePr>
            <a:graphicFrameLocks noChangeAspect="1"/>
          </p:cNvGraphicFramePr>
          <p:nvPr>
            <p:extLst>
              <p:ext uri="{D42A27DB-BD31-4B8C-83A1-F6EECF244321}">
                <p14:modId xmlns:p14="http://schemas.microsoft.com/office/powerpoint/2010/main" val="140229975"/>
              </p:ext>
            </p:extLst>
          </p:nvPr>
        </p:nvGraphicFramePr>
        <p:xfrm flipH="1">
          <a:off x="4715035" y="6079202"/>
          <a:ext cx="56709" cy="45719"/>
        </p:xfrm>
        <a:graphic>
          <a:graphicData uri="http://schemas.openxmlformats.org/drawingml/2006/chart">
            <c:chart xmlns:c="http://schemas.openxmlformats.org/drawingml/2006/chart" xmlns:r="http://schemas.openxmlformats.org/officeDocument/2006/relationships" r:id="rId2"/>
          </a:graphicData>
        </a:graphic>
      </p:graphicFrame>
      <p:sp>
        <p:nvSpPr>
          <p:cNvPr id="14" name="Text Box 7"/>
          <p:cNvSpPr txBox="1">
            <a:spLocks noChangeArrowheads="1"/>
          </p:cNvSpPr>
          <p:nvPr/>
        </p:nvSpPr>
        <p:spPr bwMode="auto">
          <a:xfrm>
            <a:off x="3367087" y="6124921"/>
            <a:ext cx="3095625" cy="304800"/>
          </a:xfrm>
          <a:prstGeom prst="rect">
            <a:avLst/>
          </a:prstGeom>
          <a:noFill/>
          <a:ln w="9525">
            <a:noFill/>
            <a:miter lim="800000"/>
            <a:headEnd/>
            <a:tailEnd/>
          </a:ln>
        </p:spPr>
        <p:txBody>
          <a:bodyPr>
            <a:spAutoFit/>
          </a:bodyPr>
          <a:lstStyle/>
          <a:p>
            <a:pPr defTabSz="912813">
              <a:spcBef>
                <a:spcPct val="50000"/>
              </a:spcBef>
            </a:pPr>
            <a:r>
              <a:rPr lang="pl-PL" sz="1400" b="1" dirty="0">
                <a:latin typeface="Arial" charset="0"/>
              </a:rPr>
              <a:t>Liczba spraw w latach 2003-2024</a:t>
            </a:r>
          </a:p>
        </p:txBody>
      </p:sp>
      <p:graphicFrame>
        <p:nvGraphicFramePr>
          <p:cNvPr id="4" name="Object 5">
            <a:extLst>
              <a:ext uri="{FF2B5EF4-FFF2-40B4-BE49-F238E27FC236}">
                <a16:creationId xmlns:a16="http://schemas.microsoft.com/office/drawing/2014/main" id="{6CE4DDFC-0A21-53F1-1272-AE50DC41C42B}"/>
              </a:ext>
            </a:extLst>
          </p:cNvPr>
          <p:cNvGraphicFramePr>
            <a:graphicFrameLocks noChangeAspect="1"/>
          </p:cNvGraphicFramePr>
          <p:nvPr>
            <p:extLst>
              <p:ext uri="{D42A27DB-BD31-4B8C-83A1-F6EECF244321}">
                <p14:modId xmlns:p14="http://schemas.microsoft.com/office/powerpoint/2010/main" val="977093348"/>
              </p:ext>
            </p:extLst>
          </p:nvPr>
        </p:nvGraphicFramePr>
        <p:xfrm>
          <a:off x="1062471" y="2642729"/>
          <a:ext cx="7704856" cy="378699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272171F-824C-C835-ECD2-F287B4965FFA}"/>
            </a:ext>
          </a:extLst>
        </p:cNvPr>
        <p:cNvGrpSpPr/>
        <p:nvPr/>
      </p:nvGrpSpPr>
      <p:grpSpPr>
        <a:xfrm>
          <a:off x="0" y="0"/>
          <a:ext cx="0" cy="0"/>
          <a:chOff x="0" y="0"/>
          <a:chExt cx="0" cy="0"/>
        </a:xfrm>
      </p:grpSpPr>
      <p:sp>
        <p:nvSpPr>
          <p:cNvPr id="11" name="Rectangle 2">
            <a:extLst>
              <a:ext uri="{FF2B5EF4-FFF2-40B4-BE49-F238E27FC236}">
                <a16:creationId xmlns:a16="http://schemas.microsoft.com/office/drawing/2014/main" id="{C180208E-F485-D6E8-71E5-385596E55C4F}"/>
              </a:ext>
            </a:extLst>
          </p:cNvPr>
          <p:cNvSpPr>
            <a:spLocks noGrp="1" noChangeArrowheads="1"/>
          </p:cNvSpPr>
          <p:nvPr>
            <p:ph type="title"/>
          </p:nvPr>
        </p:nvSpPr>
        <p:spPr>
          <a:xfrm>
            <a:off x="914400" y="762000"/>
            <a:ext cx="8001000" cy="1143000"/>
          </a:xfrm>
        </p:spPr>
        <p:txBody>
          <a:bodyPr/>
          <a:lstStyle/>
          <a:p>
            <a:pPr defTabSz="912813" eaLnBrk="1" hangingPunct="1"/>
            <a:r>
              <a:rPr lang="pl-PL" dirty="0"/>
              <a:t>W porównaniu z poprzednimi latami…</a:t>
            </a:r>
          </a:p>
        </p:txBody>
      </p:sp>
      <p:graphicFrame>
        <p:nvGraphicFramePr>
          <p:cNvPr id="12" name="Object 5">
            <a:extLst>
              <a:ext uri="{FF2B5EF4-FFF2-40B4-BE49-F238E27FC236}">
                <a16:creationId xmlns:a16="http://schemas.microsoft.com/office/drawing/2014/main" id="{0E0BD589-3B9E-EAFE-8B48-0B75D73C8EFF}"/>
              </a:ext>
            </a:extLst>
          </p:cNvPr>
          <p:cNvGraphicFramePr>
            <a:graphicFrameLocks noChangeAspect="1"/>
          </p:cNvGraphicFramePr>
          <p:nvPr/>
        </p:nvGraphicFramePr>
        <p:xfrm flipH="1">
          <a:off x="4715035" y="6079202"/>
          <a:ext cx="56709" cy="45719"/>
        </p:xfrm>
        <a:graphic>
          <a:graphicData uri="http://schemas.openxmlformats.org/drawingml/2006/chart">
            <c:chart xmlns:c="http://schemas.openxmlformats.org/drawingml/2006/chart" xmlns:r="http://schemas.openxmlformats.org/officeDocument/2006/relationships" r:id="rId2"/>
          </a:graphicData>
        </a:graphic>
      </p:graphicFrame>
      <p:sp>
        <p:nvSpPr>
          <p:cNvPr id="15" name="Text Box 8">
            <a:extLst>
              <a:ext uri="{FF2B5EF4-FFF2-40B4-BE49-F238E27FC236}">
                <a16:creationId xmlns:a16="http://schemas.microsoft.com/office/drawing/2014/main" id="{588FB9FF-581C-42FB-263D-FBEDC9F7039E}"/>
              </a:ext>
            </a:extLst>
          </p:cNvPr>
          <p:cNvSpPr txBox="1">
            <a:spLocks noChangeArrowheads="1"/>
          </p:cNvSpPr>
          <p:nvPr/>
        </p:nvSpPr>
        <p:spPr bwMode="auto">
          <a:xfrm>
            <a:off x="3367087" y="6202304"/>
            <a:ext cx="3095625" cy="461665"/>
          </a:xfrm>
          <a:prstGeom prst="rect">
            <a:avLst/>
          </a:prstGeom>
          <a:noFill/>
          <a:ln w="9525">
            <a:noFill/>
            <a:miter lim="800000"/>
            <a:headEnd/>
            <a:tailEnd/>
          </a:ln>
        </p:spPr>
        <p:txBody>
          <a:bodyPr>
            <a:spAutoFit/>
          </a:bodyPr>
          <a:lstStyle/>
          <a:p>
            <a:pPr algn="ctr" defTabSz="912813">
              <a:spcBef>
                <a:spcPct val="50000"/>
              </a:spcBef>
            </a:pPr>
            <a:r>
              <a:rPr lang="pl-PL" sz="1200" b="1" dirty="0">
                <a:latin typeface="Arial" charset="0"/>
              </a:rPr>
              <a:t>Liczba studentów i </a:t>
            </a:r>
            <a:r>
              <a:rPr lang="pl-PL" sz="1200" b="1" dirty="0">
                <a:solidFill>
                  <a:schemeClr val="bg2"/>
                </a:solidFill>
                <a:latin typeface="Arial" charset="0"/>
              </a:rPr>
              <a:t>personelu dydaktycznego</a:t>
            </a:r>
            <a:r>
              <a:rPr lang="pl-PL" sz="1200" b="1" dirty="0">
                <a:latin typeface="Arial" charset="0"/>
              </a:rPr>
              <a:t> w latach 2003-2023</a:t>
            </a:r>
          </a:p>
        </p:txBody>
      </p:sp>
      <p:graphicFrame>
        <p:nvGraphicFramePr>
          <p:cNvPr id="5" name="Object 6">
            <a:extLst>
              <a:ext uri="{FF2B5EF4-FFF2-40B4-BE49-F238E27FC236}">
                <a16:creationId xmlns:a16="http://schemas.microsoft.com/office/drawing/2014/main" id="{358CDBFF-2787-EE79-F197-97185C49E6FD}"/>
              </a:ext>
            </a:extLst>
          </p:cNvPr>
          <p:cNvGraphicFramePr>
            <a:graphicFrameLocks noChangeAspect="1"/>
          </p:cNvGraphicFramePr>
          <p:nvPr>
            <p:extLst>
              <p:ext uri="{D42A27DB-BD31-4B8C-83A1-F6EECF244321}">
                <p14:modId xmlns:p14="http://schemas.microsoft.com/office/powerpoint/2010/main" val="2160179314"/>
              </p:ext>
            </p:extLst>
          </p:nvPr>
        </p:nvGraphicFramePr>
        <p:xfrm>
          <a:off x="827583" y="2501112"/>
          <a:ext cx="7776865" cy="3690224"/>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 Box 11">
            <a:extLst>
              <a:ext uri="{FF2B5EF4-FFF2-40B4-BE49-F238E27FC236}">
                <a16:creationId xmlns:a16="http://schemas.microsoft.com/office/drawing/2014/main" id="{151D1AC9-4D25-5FE7-E2AA-0AB5C58950F1}"/>
              </a:ext>
            </a:extLst>
          </p:cNvPr>
          <p:cNvSpPr txBox="1">
            <a:spLocks noChangeArrowheads="1"/>
          </p:cNvSpPr>
          <p:nvPr/>
        </p:nvSpPr>
        <p:spPr bwMode="auto">
          <a:xfrm>
            <a:off x="1907704" y="3291681"/>
            <a:ext cx="1150937" cy="274637"/>
          </a:xfrm>
          <a:prstGeom prst="rect">
            <a:avLst/>
          </a:prstGeom>
          <a:noFill/>
          <a:ln w="9525">
            <a:noFill/>
            <a:miter lim="800000"/>
            <a:headEnd/>
            <a:tailEnd/>
          </a:ln>
        </p:spPr>
        <p:txBody>
          <a:bodyPr>
            <a:spAutoFit/>
          </a:bodyPr>
          <a:lstStyle/>
          <a:p>
            <a:pPr defTabSz="912813">
              <a:spcBef>
                <a:spcPct val="50000"/>
              </a:spcBef>
            </a:pPr>
            <a:r>
              <a:rPr lang="pl-PL" sz="1200" b="1" dirty="0">
                <a:latin typeface="Arial" charset="0"/>
              </a:rPr>
              <a:t>studenci</a:t>
            </a:r>
          </a:p>
        </p:txBody>
      </p:sp>
      <p:sp>
        <p:nvSpPr>
          <p:cNvPr id="3" name="Text Box 12">
            <a:extLst>
              <a:ext uri="{FF2B5EF4-FFF2-40B4-BE49-F238E27FC236}">
                <a16:creationId xmlns:a16="http://schemas.microsoft.com/office/drawing/2014/main" id="{FE40EC0D-83B1-F61B-B911-34E25BD50A61}"/>
              </a:ext>
            </a:extLst>
          </p:cNvPr>
          <p:cNvSpPr txBox="1">
            <a:spLocks noChangeArrowheads="1"/>
          </p:cNvSpPr>
          <p:nvPr/>
        </p:nvSpPr>
        <p:spPr bwMode="auto">
          <a:xfrm>
            <a:off x="2279124" y="4463328"/>
            <a:ext cx="2175925" cy="276999"/>
          </a:xfrm>
          <a:prstGeom prst="rect">
            <a:avLst/>
          </a:prstGeom>
          <a:noFill/>
          <a:ln w="9525">
            <a:noFill/>
            <a:miter lim="800000"/>
            <a:headEnd/>
            <a:tailEnd/>
          </a:ln>
        </p:spPr>
        <p:txBody>
          <a:bodyPr wrap="square">
            <a:spAutoFit/>
          </a:bodyPr>
          <a:lstStyle/>
          <a:p>
            <a:pPr defTabSz="912813">
              <a:spcBef>
                <a:spcPct val="50000"/>
              </a:spcBef>
            </a:pPr>
            <a:r>
              <a:rPr lang="pl-PL" sz="1200" b="1" dirty="0">
                <a:latin typeface="Arial" charset="0"/>
              </a:rPr>
              <a:t>personel dydaktyczny</a:t>
            </a:r>
          </a:p>
        </p:txBody>
      </p:sp>
    </p:spTree>
    <p:extLst>
      <p:ext uri="{BB962C8B-B14F-4D97-AF65-F5344CB8AC3E}">
        <p14:creationId xmlns:p14="http://schemas.microsoft.com/office/powerpoint/2010/main" val="2202412413"/>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914400" y="762000"/>
            <a:ext cx="8001000" cy="1143000"/>
          </a:xfrm>
          <a:noFill/>
        </p:spPr>
        <p:txBody>
          <a:bodyPr/>
          <a:lstStyle/>
          <a:p>
            <a:pPr defTabSz="912813" eaLnBrk="1" hangingPunct="1"/>
            <a:r>
              <a:rPr lang="pl-PL" dirty="0"/>
              <a:t>Ile spraw </a:t>
            </a:r>
            <a:br>
              <a:rPr lang="pl-PL" dirty="0"/>
            </a:br>
            <a:r>
              <a:rPr lang="pl-PL" dirty="0"/>
              <a:t>zostało przyjętych przez poradnie?</a:t>
            </a:r>
          </a:p>
        </p:txBody>
      </p:sp>
      <p:graphicFrame>
        <p:nvGraphicFramePr>
          <p:cNvPr id="8" name="Object 5"/>
          <p:cNvGraphicFramePr>
            <a:graphicFrameLocks noChangeAspect="1"/>
          </p:cNvGraphicFramePr>
          <p:nvPr>
            <p:extLst>
              <p:ext uri="{D42A27DB-BD31-4B8C-83A1-F6EECF244321}">
                <p14:modId xmlns:p14="http://schemas.microsoft.com/office/powerpoint/2010/main" val="1917941745"/>
              </p:ext>
            </p:extLst>
          </p:nvPr>
        </p:nvGraphicFramePr>
        <p:xfrm>
          <a:off x="683568" y="1628775"/>
          <a:ext cx="8460431" cy="547263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Object 5">
            <a:extLst>
              <a:ext uri="{FF2B5EF4-FFF2-40B4-BE49-F238E27FC236}">
                <a16:creationId xmlns:a16="http://schemas.microsoft.com/office/drawing/2014/main" id="{077CB802-89F9-1290-2235-BB16A3076324}"/>
              </a:ext>
            </a:extLst>
          </p:cNvPr>
          <p:cNvGraphicFramePr>
            <a:graphicFrameLocks noChangeAspect="1"/>
          </p:cNvGraphicFramePr>
          <p:nvPr>
            <p:extLst>
              <p:ext uri="{D42A27DB-BD31-4B8C-83A1-F6EECF244321}">
                <p14:modId xmlns:p14="http://schemas.microsoft.com/office/powerpoint/2010/main" val="4292095112"/>
              </p:ext>
            </p:extLst>
          </p:nvPr>
        </p:nvGraphicFramePr>
        <p:xfrm>
          <a:off x="755576" y="2121780"/>
          <a:ext cx="8388423" cy="4762847"/>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 Box 6">
            <a:extLst>
              <a:ext uri="{FF2B5EF4-FFF2-40B4-BE49-F238E27FC236}">
                <a16:creationId xmlns:a16="http://schemas.microsoft.com/office/drawing/2014/main" id="{5CD1FF67-0152-3707-9F35-38859985882B}"/>
              </a:ext>
            </a:extLst>
          </p:cNvPr>
          <p:cNvSpPr txBox="1">
            <a:spLocks noChangeArrowheads="1"/>
          </p:cNvSpPr>
          <p:nvPr/>
        </p:nvSpPr>
        <p:spPr bwMode="auto">
          <a:xfrm>
            <a:off x="3419872" y="2466975"/>
            <a:ext cx="3455987" cy="304800"/>
          </a:xfrm>
          <a:prstGeom prst="rect">
            <a:avLst/>
          </a:prstGeom>
          <a:noFill/>
          <a:ln w="9525">
            <a:noFill/>
            <a:miter lim="800000"/>
            <a:headEnd/>
            <a:tailEnd/>
          </a:ln>
        </p:spPr>
        <p:txBody>
          <a:bodyPr>
            <a:spAutoFit/>
          </a:bodyPr>
          <a:lstStyle/>
          <a:p>
            <a:pPr algn="ctr" defTabSz="912813">
              <a:spcBef>
                <a:spcPct val="50000"/>
              </a:spcBef>
            </a:pPr>
            <a:r>
              <a:rPr lang="pl-PL" sz="1400" b="1" dirty="0">
                <a:solidFill>
                  <a:schemeClr val="tx2"/>
                </a:solidFill>
                <a:latin typeface="Arial" charset="0"/>
              </a:rPr>
              <a:t>Łącznie: 2 147</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97"/>
          <p:cNvGrpSpPr>
            <a:grpSpLocks/>
          </p:cNvGrpSpPr>
          <p:nvPr/>
        </p:nvGrpSpPr>
        <p:grpSpPr bwMode="auto">
          <a:xfrm>
            <a:off x="747713" y="2670175"/>
            <a:ext cx="8577262" cy="4194175"/>
            <a:chOff x="471" y="1026"/>
            <a:chExt cx="5403" cy="2642"/>
          </a:xfrm>
        </p:grpSpPr>
        <p:sp useBgFill="1">
          <p:nvSpPr>
            <p:cNvPr id="3" name="Text Box 598"/>
            <p:cNvSpPr txBox="1">
              <a:spLocks noChangeArrowheads="1"/>
            </p:cNvSpPr>
            <p:nvPr/>
          </p:nvSpPr>
          <p:spPr bwMode="auto">
            <a:xfrm>
              <a:off x="3742" y="2058"/>
              <a:ext cx="2132" cy="806"/>
            </a:xfrm>
            <a:prstGeom prst="rect">
              <a:avLst/>
            </a:prstGeom>
            <a:ln w="9525">
              <a:noFill/>
              <a:miter lim="800000"/>
              <a:headEnd/>
              <a:tailEnd/>
            </a:ln>
          </p:spPr>
          <p:txBody>
            <a:bodyPr>
              <a:spAutoFit/>
            </a:bodyPr>
            <a:lstStyle/>
            <a:p>
              <a:pPr defTabSz="912813">
                <a:spcBef>
                  <a:spcPct val="50000"/>
                </a:spcBef>
              </a:pPr>
              <a:r>
                <a:rPr lang="pl-PL">
                  <a:latin typeface="Arial" charset="0"/>
                </a:rPr>
                <a:t>Rok akademicki 2004/2005</a:t>
              </a:r>
            </a:p>
            <a:p>
              <a:pPr defTabSz="912813">
                <a:spcBef>
                  <a:spcPct val="50000"/>
                </a:spcBef>
              </a:pPr>
              <a:r>
                <a:rPr lang="pl-PL" sz="2000">
                  <a:latin typeface="Arial" charset="0"/>
                </a:rPr>
                <a:t>21 poradni w 15 miastach</a:t>
              </a:r>
            </a:p>
          </p:txBody>
        </p:sp>
        <p:grpSp>
          <p:nvGrpSpPr>
            <p:cNvPr id="4" name="Group 599"/>
            <p:cNvGrpSpPr>
              <a:grpSpLocks/>
            </p:cNvGrpSpPr>
            <p:nvPr/>
          </p:nvGrpSpPr>
          <p:grpSpPr bwMode="auto">
            <a:xfrm>
              <a:off x="471" y="1026"/>
              <a:ext cx="2832" cy="2642"/>
              <a:chOff x="432" y="1682"/>
              <a:chExt cx="2832" cy="2642"/>
            </a:xfrm>
          </p:grpSpPr>
          <p:graphicFrame>
            <p:nvGraphicFramePr>
              <p:cNvPr id="6" name="Object 601"/>
              <p:cNvGraphicFramePr>
                <a:graphicFrameLocks noChangeAspect="1"/>
              </p:cNvGraphicFramePr>
              <p:nvPr/>
            </p:nvGraphicFramePr>
            <p:xfrm>
              <a:off x="480" y="1682"/>
              <a:ext cx="2736" cy="2642"/>
            </p:xfrm>
            <a:graphic>
              <a:graphicData uri="http://schemas.openxmlformats.org/presentationml/2006/ole">
                <mc:AlternateContent xmlns:mc="http://schemas.openxmlformats.org/markup-compatibility/2006">
                  <mc:Choice xmlns:v="urn:schemas-microsoft-com:vml" Requires="v">
                    <p:oleObj name="Obraz - mapa bitowa" r:id="rId2" imgW="4420204" imgH="4266595" progId="PBrush">
                      <p:embed/>
                    </p:oleObj>
                  </mc:Choice>
                  <mc:Fallback>
                    <p:oleObj name="Obraz - mapa bitowa" r:id="rId2" imgW="4420204" imgH="4266595" progId="PBrush">
                      <p:embed/>
                      <p:pic>
                        <p:nvPicPr>
                          <p:cNvPr id="6" name="Object 6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 y="1682"/>
                            <a:ext cx="2736" cy="264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7" name="Picture 602" descr="logo-małe"/>
              <p:cNvPicPr>
                <a:picLocks noChangeAspect="1" noChangeArrowheads="1"/>
              </p:cNvPicPr>
              <p:nvPr/>
            </p:nvPicPr>
            <p:blipFill>
              <a:blip r:embed="rId4" cstate="print"/>
              <a:srcRect/>
              <a:stretch>
                <a:fillRect/>
              </a:stretch>
            </p:blipFill>
            <p:spPr bwMode="auto">
              <a:xfrm>
                <a:off x="1130" y="2626"/>
                <a:ext cx="144" cy="216"/>
              </a:xfrm>
              <a:prstGeom prst="rect">
                <a:avLst/>
              </a:prstGeom>
              <a:noFill/>
              <a:ln w="9525">
                <a:noFill/>
                <a:miter lim="800000"/>
                <a:headEnd/>
                <a:tailEnd/>
              </a:ln>
            </p:spPr>
          </p:pic>
          <p:pic>
            <p:nvPicPr>
              <p:cNvPr id="8" name="Picture 603" descr="logo-małe"/>
              <p:cNvPicPr>
                <a:picLocks noChangeAspect="1" noChangeArrowheads="1"/>
              </p:cNvPicPr>
              <p:nvPr/>
            </p:nvPicPr>
            <p:blipFill>
              <a:blip r:embed="rId4" cstate="print"/>
              <a:srcRect/>
              <a:stretch>
                <a:fillRect/>
              </a:stretch>
            </p:blipFill>
            <p:spPr bwMode="auto">
              <a:xfrm>
                <a:off x="568" y="2305"/>
                <a:ext cx="145" cy="216"/>
              </a:xfrm>
              <a:prstGeom prst="rect">
                <a:avLst/>
              </a:prstGeom>
              <a:noFill/>
              <a:ln w="9525">
                <a:noFill/>
                <a:miter lim="800000"/>
                <a:headEnd/>
                <a:tailEnd/>
              </a:ln>
            </p:spPr>
          </p:pic>
          <p:pic>
            <p:nvPicPr>
              <p:cNvPr id="9" name="Picture 604" descr="logo-małe"/>
              <p:cNvPicPr>
                <a:picLocks noChangeAspect="1" noChangeArrowheads="1"/>
              </p:cNvPicPr>
              <p:nvPr/>
            </p:nvPicPr>
            <p:blipFill>
              <a:blip r:embed="rId4" cstate="print"/>
              <a:srcRect/>
              <a:stretch>
                <a:fillRect/>
              </a:stretch>
            </p:blipFill>
            <p:spPr bwMode="auto">
              <a:xfrm>
                <a:off x="1627" y="1891"/>
                <a:ext cx="145" cy="217"/>
              </a:xfrm>
              <a:prstGeom prst="rect">
                <a:avLst/>
              </a:prstGeom>
              <a:noFill/>
              <a:ln w="9525">
                <a:noFill/>
                <a:miter lim="800000"/>
                <a:headEnd/>
                <a:tailEnd/>
              </a:ln>
            </p:spPr>
          </p:pic>
          <p:pic>
            <p:nvPicPr>
              <p:cNvPr id="10" name="Picture 605" descr="logo-małe"/>
              <p:cNvPicPr>
                <a:picLocks noChangeAspect="1" noChangeArrowheads="1"/>
              </p:cNvPicPr>
              <p:nvPr/>
            </p:nvPicPr>
            <p:blipFill>
              <a:blip r:embed="rId4" cstate="print"/>
              <a:srcRect/>
              <a:stretch>
                <a:fillRect/>
              </a:stretch>
            </p:blipFill>
            <p:spPr bwMode="auto">
              <a:xfrm>
                <a:off x="1671" y="2442"/>
                <a:ext cx="145" cy="216"/>
              </a:xfrm>
              <a:prstGeom prst="rect">
                <a:avLst/>
              </a:prstGeom>
              <a:noFill/>
              <a:ln w="9525">
                <a:noFill/>
                <a:miter lim="800000"/>
                <a:headEnd/>
                <a:tailEnd/>
              </a:ln>
            </p:spPr>
          </p:pic>
          <p:pic>
            <p:nvPicPr>
              <p:cNvPr id="11" name="Picture 606" descr="logo-małe"/>
              <p:cNvPicPr>
                <a:picLocks noChangeAspect="1" noChangeArrowheads="1"/>
              </p:cNvPicPr>
              <p:nvPr/>
            </p:nvPicPr>
            <p:blipFill>
              <a:blip r:embed="rId4" cstate="print"/>
              <a:srcRect/>
              <a:stretch>
                <a:fillRect/>
              </a:stretch>
            </p:blipFill>
            <p:spPr bwMode="auto">
              <a:xfrm>
                <a:off x="2907" y="2318"/>
                <a:ext cx="144" cy="216"/>
              </a:xfrm>
              <a:prstGeom prst="rect">
                <a:avLst/>
              </a:prstGeom>
              <a:noFill/>
              <a:ln w="9525">
                <a:noFill/>
                <a:miter lim="800000"/>
                <a:headEnd/>
                <a:tailEnd/>
              </a:ln>
            </p:spPr>
          </p:pic>
          <p:pic>
            <p:nvPicPr>
              <p:cNvPr id="12" name="Picture 607" descr="logo-małe"/>
              <p:cNvPicPr>
                <a:picLocks noChangeAspect="1" noChangeArrowheads="1"/>
              </p:cNvPicPr>
              <p:nvPr/>
            </p:nvPicPr>
            <p:blipFill>
              <a:blip r:embed="rId4" cstate="print"/>
              <a:srcRect/>
              <a:stretch>
                <a:fillRect/>
              </a:stretch>
            </p:blipFill>
            <p:spPr bwMode="auto">
              <a:xfrm>
                <a:off x="2731" y="2318"/>
                <a:ext cx="144" cy="216"/>
              </a:xfrm>
              <a:prstGeom prst="rect">
                <a:avLst/>
              </a:prstGeom>
              <a:noFill/>
              <a:ln w="9525">
                <a:noFill/>
                <a:miter lim="800000"/>
                <a:headEnd/>
                <a:tailEnd/>
              </a:ln>
            </p:spPr>
          </p:pic>
          <p:pic>
            <p:nvPicPr>
              <p:cNvPr id="13" name="Picture 608" descr="logo-małe"/>
              <p:cNvPicPr>
                <a:picLocks noChangeAspect="1" noChangeArrowheads="1"/>
              </p:cNvPicPr>
              <p:nvPr/>
            </p:nvPicPr>
            <p:blipFill>
              <a:blip r:embed="rId4" cstate="print"/>
              <a:srcRect/>
              <a:stretch>
                <a:fillRect/>
              </a:stretch>
            </p:blipFill>
            <p:spPr bwMode="auto">
              <a:xfrm>
                <a:off x="2775" y="3222"/>
                <a:ext cx="144" cy="217"/>
              </a:xfrm>
              <a:prstGeom prst="rect">
                <a:avLst/>
              </a:prstGeom>
              <a:noFill/>
              <a:ln w="9525">
                <a:noFill/>
                <a:miter lim="800000"/>
                <a:headEnd/>
                <a:tailEnd/>
              </a:ln>
            </p:spPr>
          </p:pic>
          <p:pic>
            <p:nvPicPr>
              <p:cNvPr id="14" name="Picture 609" descr="logo-małe"/>
              <p:cNvPicPr>
                <a:picLocks noChangeAspect="1" noChangeArrowheads="1"/>
              </p:cNvPicPr>
              <p:nvPr/>
            </p:nvPicPr>
            <p:blipFill>
              <a:blip r:embed="rId4" cstate="print"/>
              <a:srcRect/>
              <a:stretch>
                <a:fillRect/>
              </a:stretch>
            </p:blipFill>
            <p:spPr bwMode="auto">
              <a:xfrm>
                <a:off x="2592" y="3748"/>
                <a:ext cx="144" cy="216"/>
              </a:xfrm>
              <a:prstGeom prst="rect">
                <a:avLst/>
              </a:prstGeom>
              <a:noFill/>
              <a:ln w="9525">
                <a:noFill/>
                <a:miter lim="800000"/>
                <a:headEnd/>
                <a:tailEnd/>
              </a:ln>
            </p:spPr>
          </p:pic>
          <p:pic>
            <p:nvPicPr>
              <p:cNvPr id="15" name="Picture 610" descr="logo-małe"/>
              <p:cNvPicPr>
                <a:picLocks noChangeAspect="1" noChangeArrowheads="1"/>
              </p:cNvPicPr>
              <p:nvPr/>
            </p:nvPicPr>
            <p:blipFill>
              <a:blip r:embed="rId4" cstate="print"/>
              <a:srcRect/>
              <a:stretch>
                <a:fillRect/>
              </a:stretch>
            </p:blipFill>
            <p:spPr bwMode="auto">
              <a:xfrm>
                <a:off x="2112" y="3748"/>
                <a:ext cx="144" cy="216"/>
              </a:xfrm>
              <a:prstGeom prst="rect">
                <a:avLst/>
              </a:prstGeom>
              <a:noFill/>
              <a:ln w="9525">
                <a:noFill/>
                <a:miter lim="800000"/>
                <a:headEnd/>
                <a:tailEnd/>
              </a:ln>
            </p:spPr>
          </p:pic>
          <p:pic>
            <p:nvPicPr>
              <p:cNvPr id="16" name="Picture 611" descr="logo-małe"/>
              <p:cNvPicPr>
                <a:picLocks noChangeAspect="1" noChangeArrowheads="1"/>
              </p:cNvPicPr>
              <p:nvPr/>
            </p:nvPicPr>
            <p:blipFill>
              <a:blip r:embed="rId4" cstate="print"/>
              <a:srcRect/>
              <a:stretch>
                <a:fillRect/>
              </a:stretch>
            </p:blipFill>
            <p:spPr bwMode="auto">
              <a:xfrm>
                <a:off x="1716" y="3590"/>
                <a:ext cx="144" cy="216"/>
              </a:xfrm>
              <a:prstGeom prst="rect">
                <a:avLst/>
              </a:prstGeom>
              <a:noFill/>
              <a:ln w="9525">
                <a:noFill/>
                <a:miter lim="800000"/>
                <a:headEnd/>
                <a:tailEnd/>
              </a:ln>
            </p:spPr>
          </p:pic>
          <p:pic>
            <p:nvPicPr>
              <p:cNvPr id="17" name="Picture 612" descr="logo-małe"/>
              <p:cNvPicPr>
                <a:picLocks noChangeAspect="1" noChangeArrowheads="1"/>
              </p:cNvPicPr>
              <p:nvPr/>
            </p:nvPicPr>
            <p:blipFill>
              <a:blip r:embed="rId4" cstate="print"/>
              <a:srcRect/>
              <a:stretch>
                <a:fillRect/>
              </a:stretch>
            </p:blipFill>
            <p:spPr bwMode="auto">
              <a:xfrm>
                <a:off x="1451" y="3388"/>
                <a:ext cx="144" cy="216"/>
              </a:xfrm>
              <a:prstGeom prst="rect">
                <a:avLst/>
              </a:prstGeom>
              <a:noFill/>
              <a:ln w="9525">
                <a:noFill/>
                <a:miter lim="800000"/>
                <a:headEnd/>
                <a:tailEnd/>
              </a:ln>
            </p:spPr>
          </p:pic>
          <p:pic>
            <p:nvPicPr>
              <p:cNvPr id="18" name="Picture 613" descr="logo-małe"/>
              <p:cNvPicPr>
                <a:picLocks noChangeAspect="1" noChangeArrowheads="1"/>
              </p:cNvPicPr>
              <p:nvPr/>
            </p:nvPicPr>
            <p:blipFill>
              <a:blip r:embed="rId4" cstate="print"/>
              <a:srcRect/>
              <a:stretch>
                <a:fillRect/>
              </a:stretch>
            </p:blipFill>
            <p:spPr bwMode="auto">
              <a:xfrm>
                <a:off x="1848" y="3039"/>
                <a:ext cx="144" cy="216"/>
              </a:xfrm>
              <a:prstGeom prst="rect">
                <a:avLst/>
              </a:prstGeom>
              <a:noFill/>
              <a:ln w="9525">
                <a:noFill/>
                <a:miter lim="800000"/>
                <a:headEnd/>
                <a:tailEnd/>
              </a:ln>
            </p:spPr>
          </p:pic>
          <p:pic>
            <p:nvPicPr>
              <p:cNvPr id="19" name="Picture 614" descr="logo-małe"/>
              <p:cNvPicPr>
                <a:picLocks noChangeAspect="1" noChangeArrowheads="1"/>
              </p:cNvPicPr>
              <p:nvPr/>
            </p:nvPicPr>
            <p:blipFill>
              <a:blip r:embed="rId4" cstate="print"/>
              <a:srcRect/>
              <a:stretch>
                <a:fillRect/>
              </a:stretch>
            </p:blipFill>
            <p:spPr bwMode="auto">
              <a:xfrm>
                <a:off x="1054" y="3220"/>
                <a:ext cx="144" cy="216"/>
              </a:xfrm>
              <a:prstGeom prst="rect">
                <a:avLst/>
              </a:prstGeom>
              <a:noFill/>
              <a:ln w="9525">
                <a:noFill/>
                <a:miter lim="800000"/>
                <a:headEnd/>
                <a:tailEnd/>
              </a:ln>
            </p:spPr>
          </p:pic>
          <p:pic>
            <p:nvPicPr>
              <p:cNvPr id="20" name="Picture 615" descr="logo-małe"/>
              <p:cNvPicPr>
                <a:picLocks noChangeAspect="1" noChangeArrowheads="1"/>
              </p:cNvPicPr>
              <p:nvPr/>
            </p:nvPicPr>
            <p:blipFill>
              <a:blip r:embed="rId4" cstate="print"/>
              <a:srcRect/>
              <a:stretch>
                <a:fillRect/>
              </a:stretch>
            </p:blipFill>
            <p:spPr bwMode="auto">
              <a:xfrm>
                <a:off x="2951" y="3222"/>
                <a:ext cx="145" cy="217"/>
              </a:xfrm>
              <a:prstGeom prst="rect">
                <a:avLst/>
              </a:prstGeom>
              <a:noFill/>
              <a:ln w="9525">
                <a:noFill/>
                <a:miter lim="800000"/>
                <a:headEnd/>
                <a:tailEnd/>
              </a:ln>
            </p:spPr>
          </p:pic>
          <p:pic>
            <p:nvPicPr>
              <p:cNvPr id="21" name="Picture 616" descr="logo-małe"/>
              <p:cNvPicPr>
                <a:picLocks noChangeAspect="1" noChangeArrowheads="1"/>
              </p:cNvPicPr>
              <p:nvPr/>
            </p:nvPicPr>
            <p:blipFill>
              <a:blip r:embed="rId4" cstate="print"/>
              <a:srcRect/>
              <a:stretch>
                <a:fillRect/>
              </a:stretch>
            </p:blipFill>
            <p:spPr bwMode="auto">
              <a:xfrm>
                <a:off x="657" y="2764"/>
                <a:ext cx="144" cy="216"/>
              </a:xfrm>
              <a:prstGeom prst="rect">
                <a:avLst/>
              </a:prstGeom>
              <a:noFill/>
              <a:ln w="9525">
                <a:noFill/>
                <a:miter lim="800000"/>
                <a:headEnd/>
                <a:tailEnd/>
              </a:ln>
            </p:spPr>
          </p:pic>
          <p:sp>
            <p:nvSpPr>
              <p:cNvPr id="22" name="Text Box 617"/>
              <p:cNvSpPr txBox="1">
                <a:spLocks noChangeArrowheads="1"/>
              </p:cNvSpPr>
              <p:nvPr/>
            </p:nvSpPr>
            <p:spPr bwMode="auto">
              <a:xfrm>
                <a:off x="2544" y="2500"/>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Białystok</a:t>
                </a:r>
              </a:p>
            </p:txBody>
          </p:sp>
          <p:sp>
            <p:nvSpPr>
              <p:cNvPr id="23" name="Text Box 618"/>
              <p:cNvSpPr txBox="1">
                <a:spLocks noChangeArrowheads="1"/>
              </p:cNvSpPr>
              <p:nvPr/>
            </p:nvSpPr>
            <p:spPr bwMode="auto">
              <a:xfrm>
                <a:off x="2112" y="2903"/>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Warszawa</a:t>
                </a:r>
              </a:p>
            </p:txBody>
          </p:sp>
          <p:sp>
            <p:nvSpPr>
              <p:cNvPr id="24" name="Text Box 619"/>
              <p:cNvSpPr txBox="1">
                <a:spLocks noChangeArrowheads="1"/>
              </p:cNvSpPr>
              <p:nvPr/>
            </p:nvSpPr>
            <p:spPr bwMode="auto">
              <a:xfrm>
                <a:off x="2592" y="3412"/>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Lublin</a:t>
                </a:r>
              </a:p>
            </p:txBody>
          </p:sp>
          <p:sp>
            <p:nvSpPr>
              <p:cNvPr id="25" name="Text Box 620"/>
              <p:cNvSpPr txBox="1">
                <a:spLocks noChangeArrowheads="1"/>
              </p:cNvSpPr>
              <p:nvPr/>
            </p:nvSpPr>
            <p:spPr bwMode="auto">
              <a:xfrm>
                <a:off x="2304" y="3911"/>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Rzeszów</a:t>
                </a:r>
              </a:p>
            </p:txBody>
          </p:sp>
          <p:sp>
            <p:nvSpPr>
              <p:cNvPr id="26" name="Text Box 621"/>
              <p:cNvSpPr txBox="1">
                <a:spLocks noChangeArrowheads="1"/>
              </p:cNvSpPr>
              <p:nvPr/>
            </p:nvSpPr>
            <p:spPr bwMode="auto">
              <a:xfrm>
                <a:off x="1824" y="3911"/>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Kraków</a:t>
                </a:r>
              </a:p>
            </p:txBody>
          </p:sp>
          <p:sp>
            <p:nvSpPr>
              <p:cNvPr id="27" name="Text Box 622"/>
              <p:cNvSpPr txBox="1">
                <a:spLocks noChangeArrowheads="1"/>
              </p:cNvSpPr>
              <p:nvPr/>
            </p:nvSpPr>
            <p:spPr bwMode="auto">
              <a:xfrm>
                <a:off x="1488" y="3748"/>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Katowice</a:t>
                </a:r>
              </a:p>
            </p:txBody>
          </p:sp>
          <p:sp>
            <p:nvSpPr>
              <p:cNvPr id="28" name="Text Box 623"/>
              <p:cNvSpPr txBox="1">
                <a:spLocks noChangeArrowheads="1"/>
              </p:cNvSpPr>
              <p:nvPr/>
            </p:nvSpPr>
            <p:spPr bwMode="auto">
              <a:xfrm>
                <a:off x="1152" y="3556"/>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Opole</a:t>
                </a:r>
              </a:p>
            </p:txBody>
          </p:sp>
          <p:sp>
            <p:nvSpPr>
              <p:cNvPr id="29" name="Text Box 624"/>
              <p:cNvSpPr txBox="1">
                <a:spLocks noChangeArrowheads="1"/>
              </p:cNvSpPr>
              <p:nvPr/>
            </p:nvSpPr>
            <p:spPr bwMode="auto">
              <a:xfrm>
                <a:off x="816" y="3383"/>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Wrocław</a:t>
                </a:r>
              </a:p>
            </p:txBody>
          </p:sp>
          <p:sp>
            <p:nvSpPr>
              <p:cNvPr id="30" name="Text Box 625"/>
              <p:cNvSpPr txBox="1">
                <a:spLocks noChangeArrowheads="1"/>
              </p:cNvSpPr>
              <p:nvPr/>
            </p:nvSpPr>
            <p:spPr bwMode="auto">
              <a:xfrm>
                <a:off x="1584" y="3220"/>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Łódź</a:t>
                </a:r>
              </a:p>
            </p:txBody>
          </p:sp>
          <p:sp>
            <p:nvSpPr>
              <p:cNvPr id="31" name="Text Box 626"/>
              <p:cNvSpPr txBox="1">
                <a:spLocks noChangeArrowheads="1"/>
              </p:cNvSpPr>
              <p:nvPr/>
            </p:nvSpPr>
            <p:spPr bwMode="auto">
              <a:xfrm>
                <a:off x="864" y="2788"/>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Poznań</a:t>
                </a:r>
              </a:p>
            </p:txBody>
          </p:sp>
          <p:sp>
            <p:nvSpPr>
              <p:cNvPr id="32" name="Text Box 627"/>
              <p:cNvSpPr txBox="1">
                <a:spLocks noChangeArrowheads="1"/>
              </p:cNvSpPr>
              <p:nvPr/>
            </p:nvSpPr>
            <p:spPr bwMode="auto">
              <a:xfrm>
                <a:off x="1392" y="2615"/>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Toruń</a:t>
                </a:r>
              </a:p>
            </p:txBody>
          </p:sp>
          <p:sp>
            <p:nvSpPr>
              <p:cNvPr id="33" name="Text Box 628"/>
              <p:cNvSpPr txBox="1">
                <a:spLocks noChangeArrowheads="1"/>
              </p:cNvSpPr>
              <p:nvPr/>
            </p:nvSpPr>
            <p:spPr bwMode="auto">
              <a:xfrm>
                <a:off x="1392" y="2068"/>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Gdańsk</a:t>
                </a:r>
              </a:p>
            </p:txBody>
          </p:sp>
          <p:sp>
            <p:nvSpPr>
              <p:cNvPr id="34" name="Text Box 629"/>
              <p:cNvSpPr txBox="1">
                <a:spLocks noChangeArrowheads="1"/>
              </p:cNvSpPr>
              <p:nvPr/>
            </p:nvSpPr>
            <p:spPr bwMode="auto">
              <a:xfrm>
                <a:off x="432" y="2471"/>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Szczecin</a:t>
                </a:r>
              </a:p>
            </p:txBody>
          </p:sp>
          <p:sp>
            <p:nvSpPr>
              <p:cNvPr id="35" name="Text Box 630"/>
              <p:cNvSpPr txBox="1">
                <a:spLocks noChangeArrowheads="1"/>
              </p:cNvSpPr>
              <p:nvPr/>
            </p:nvSpPr>
            <p:spPr bwMode="auto">
              <a:xfrm>
                <a:off x="528" y="2951"/>
                <a:ext cx="672" cy="173"/>
              </a:xfrm>
              <a:prstGeom prst="rect">
                <a:avLst/>
              </a:prstGeom>
              <a:noFill/>
              <a:ln w="9525">
                <a:noFill/>
                <a:miter lim="800000"/>
                <a:headEnd/>
                <a:tailEnd/>
              </a:ln>
            </p:spPr>
            <p:txBody>
              <a:bodyPr>
                <a:spAutoFit/>
              </a:bodyPr>
              <a:lstStyle/>
              <a:p>
                <a:pPr algn="ctr" defTabSz="912813">
                  <a:spcBef>
                    <a:spcPct val="50000"/>
                  </a:spcBef>
                </a:pPr>
                <a:r>
                  <a:rPr lang="pl-PL" sz="1200" b="1" dirty="0">
                    <a:solidFill>
                      <a:schemeClr val="bg1"/>
                    </a:solidFill>
                    <a:latin typeface="Arial" charset="0"/>
                  </a:rPr>
                  <a:t>Słubice</a:t>
                </a:r>
              </a:p>
            </p:txBody>
          </p:sp>
          <p:pic>
            <p:nvPicPr>
              <p:cNvPr id="36" name="Picture 631" descr="logo-małe"/>
              <p:cNvPicPr>
                <a:picLocks noChangeAspect="1" noChangeArrowheads="1"/>
              </p:cNvPicPr>
              <p:nvPr/>
            </p:nvPicPr>
            <p:blipFill>
              <a:blip r:embed="rId4" cstate="print"/>
              <a:srcRect/>
              <a:stretch>
                <a:fillRect/>
              </a:stretch>
            </p:blipFill>
            <p:spPr bwMode="auto">
              <a:xfrm>
                <a:off x="2435" y="2081"/>
                <a:ext cx="144" cy="216"/>
              </a:xfrm>
              <a:prstGeom prst="rect">
                <a:avLst/>
              </a:prstGeom>
              <a:noFill/>
              <a:ln w="9525">
                <a:noFill/>
                <a:miter lim="800000"/>
                <a:headEnd/>
                <a:tailEnd/>
              </a:ln>
            </p:spPr>
          </p:pic>
          <p:pic>
            <p:nvPicPr>
              <p:cNvPr id="37" name="Picture 632" descr="logo-małe"/>
              <p:cNvPicPr>
                <a:picLocks noChangeAspect="1" noChangeArrowheads="1"/>
              </p:cNvPicPr>
              <p:nvPr/>
            </p:nvPicPr>
            <p:blipFill>
              <a:blip r:embed="rId4" cstate="print"/>
              <a:srcRect/>
              <a:stretch>
                <a:fillRect/>
              </a:stretch>
            </p:blipFill>
            <p:spPr bwMode="auto">
              <a:xfrm>
                <a:off x="2259" y="2081"/>
                <a:ext cx="144" cy="216"/>
              </a:xfrm>
              <a:prstGeom prst="rect">
                <a:avLst/>
              </a:prstGeom>
              <a:noFill/>
              <a:ln w="9525">
                <a:noFill/>
                <a:miter lim="800000"/>
                <a:headEnd/>
                <a:tailEnd/>
              </a:ln>
            </p:spPr>
          </p:pic>
          <p:sp>
            <p:nvSpPr>
              <p:cNvPr id="38" name="Text Box 633"/>
              <p:cNvSpPr txBox="1">
                <a:spLocks noChangeArrowheads="1"/>
              </p:cNvSpPr>
              <p:nvPr/>
            </p:nvSpPr>
            <p:spPr bwMode="auto">
              <a:xfrm>
                <a:off x="2072" y="2263"/>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Olsztyn</a:t>
                </a:r>
              </a:p>
            </p:txBody>
          </p:sp>
          <p:pic>
            <p:nvPicPr>
              <p:cNvPr id="39" name="Picture 634" descr="logo-małe"/>
              <p:cNvPicPr>
                <a:picLocks noChangeAspect="1" noChangeArrowheads="1"/>
              </p:cNvPicPr>
              <p:nvPr/>
            </p:nvPicPr>
            <p:blipFill>
              <a:blip r:embed="rId4" cstate="print"/>
              <a:srcRect/>
              <a:stretch>
                <a:fillRect/>
              </a:stretch>
            </p:blipFill>
            <p:spPr bwMode="auto">
              <a:xfrm>
                <a:off x="2471" y="2719"/>
                <a:ext cx="144" cy="216"/>
              </a:xfrm>
              <a:prstGeom prst="rect">
                <a:avLst/>
              </a:prstGeom>
              <a:noFill/>
              <a:ln w="9525">
                <a:noFill/>
                <a:miter lim="800000"/>
                <a:headEnd/>
                <a:tailEnd/>
              </a:ln>
            </p:spPr>
          </p:pic>
          <p:pic>
            <p:nvPicPr>
              <p:cNvPr id="40" name="Picture 635" descr="logo-małe"/>
              <p:cNvPicPr>
                <a:picLocks noChangeAspect="1" noChangeArrowheads="1"/>
              </p:cNvPicPr>
              <p:nvPr/>
            </p:nvPicPr>
            <p:blipFill>
              <a:blip r:embed="rId4" cstate="print"/>
              <a:srcRect/>
              <a:stretch>
                <a:fillRect/>
              </a:stretch>
            </p:blipFill>
            <p:spPr bwMode="auto">
              <a:xfrm>
                <a:off x="2645" y="2719"/>
                <a:ext cx="144" cy="216"/>
              </a:xfrm>
              <a:prstGeom prst="rect">
                <a:avLst/>
              </a:prstGeom>
              <a:noFill/>
              <a:ln w="9525">
                <a:noFill/>
                <a:miter lim="800000"/>
                <a:headEnd/>
                <a:tailEnd/>
              </a:ln>
            </p:spPr>
          </p:pic>
          <p:pic>
            <p:nvPicPr>
              <p:cNvPr id="41" name="Picture 636" descr="logo-małe"/>
              <p:cNvPicPr>
                <a:picLocks noChangeAspect="1" noChangeArrowheads="1"/>
              </p:cNvPicPr>
              <p:nvPr/>
            </p:nvPicPr>
            <p:blipFill>
              <a:blip r:embed="rId4" cstate="print"/>
              <a:srcRect/>
              <a:stretch>
                <a:fillRect/>
              </a:stretch>
            </p:blipFill>
            <p:spPr bwMode="auto">
              <a:xfrm>
                <a:off x="2290" y="2719"/>
                <a:ext cx="144" cy="216"/>
              </a:xfrm>
              <a:prstGeom prst="rect">
                <a:avLst/>
              </a:prstGeom>
              <a:noFill/>
              <a:ln w="9525">
                <a:noFill/>
                <a:miter lim="800000"/>
                <a:headEnd/>
                <a:tailEnd/>
              </a:ln>
            </p:spPr>
          </p:pic>
          <p:pic>
            <p:nvPicPr>
              <p:cNvPr id="42" name="Picture 637" descr="logo-małe"/>
              <p:cNvPicPr>
                <a:picLocks noChangeAspect="1" noChangeArrowheads="1"/>
              </p:cNvPicPr>
              <p:nvPr/>
            </p:nvPicPr>
            <p:blipFill>
              <a:blip r:embed="rId4" cstate="print"/>
              <a:srcRect/>
              <a:stretch>
                <a:fillRect/>
              </a:stretch>
            </p:blipFill>
            <p:spPr bwMode="auto">
              <a:xfrm>
                <a:off x="2114" y="2719"/>
                <a:ext cx="144" cy="216"/>
              </a:xfrm>
              <a:prstGeom prst="rect">
                <a:avLst/>
              </a:prstGeom>
              <a:noFill/>
              <a:ln w="9525">
                <a:noFill/>
                <a:miter lim="800000"/>
                <a:headEnd/>
                <a:tailEnd/>
              </a:ln>
            </p:spPr>
          </p:pic>
        </p:grpSp>
      </p:grpSp>
      <p:sp>
        <p:nvSpPr>
          <p:cNvPr id="43" name="Rectangle 560"/>
          <p:cNvSpPr txBox="1">
            <a:spLocks noChangeArrowheads="1"/>
          </p:cNvSpPr>
          <p:nvPr/>
        </p:nvSpPr>
        <p:spPr bwMode="auto">
          <a:xfrm>
            <a:off x="914400" y="762000"/>
            <a:ext cx="80010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lnSpc>
                <a:spcPct val="90000"/>
              </a:lnSpc>
              <a:spcBef>
                <a:spcPct val="0"/>
              </a:spcBef>
              <a:spcAft>
                <a:spcPct val="0"/>
              </a:spcAft>
              <a:defRPr sz="3600" b="1">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Arial" charset="0"/>
              </a:defRPr>
            </a:lvl2pPr>
            <a:lvl3pPr algn="l" rtl="0" eaLnBrk="0" fontAlgn="base" hangingPunct="0">
              <a:lnSpc>
                <a:spcPct val="90000"/>
              </a:lnSpc>
              <a:spcBef>
                <a:spcPct val="0"/>
              </a:spcBef>
              <a:spcAft>
                <a:spcPct val="0"/>
              </a:spcAft>
              <a:defRPr sz="3600" b="1">
                <a:solidFill>
                  <a:schemeClr val="tx2"/>
                </a:solidFill>
                <a:latin typeface="Arial" charset="0"/>
              </a:defRPr>
            </a:lvl3pPr>
            <a:lvl4pPr algn="l" rtl="0" eaLnBrk="0" fontAlgn="base" hangingPunct="0">
              <a:lnSpc>
                <a:spcPct val="90000"/>
              </a:lnSpc>
              <a:spcBef>
                <a:spcPct val="0"/>
              </a:spcBef>
              <a:spcAft>
                <a:spcPct val="0"/>
              </a:spcAft>
              <a:defRPr sz="3600" b="1">
                <a:solidFill>
                  <a:schemeClr val="tx2"/>
                </a:solidFill>
                <a:latin typeface="Arial" charset="0"/>
              </a:defRPr>
            </a:lvl4pPr>
            <a:lvl5pPr algn="l" rtl="0" eaLnBrk="0" fontAlgn="base" hangingPunct="0">
              <a:lnSpc>
                <a:spcPct val="90000"/>
              </a:lnSpc>
              <a:spcBef>
                <a:spcPct val="0"/>
              </a:spcBef>
              <a:spcAft>
                <a:spcPct val="0"/>
              </a:spcAft>
              <a:defRPr sz="3600" b="1">
                <a:solidFill>
                  <a:schemeClr val="tx2"/>
                </a:solidFill>
                <a:latin typeface="Arial" charset="0"/>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a:lstStyle>
          <a:p>
            <a:pPr defTabSz="912813" eaLnBrk="1" hangingPunct="1"/>
            <a:r>
              <a:rPr lang="pl-PL" kern="0" dirty="0"/>
              <a:t>Poradnie w Polsce 2003-2024</a:t>
            </a:r>
          </a:p>
        </p:txBody>
      </p:sp>
    </p:spTree>
    <p:extLst>
      <p:ext uri="{BB962C8B-B14F-4D97-AF65-F5344CB8AC3E}">
        <p14:creationId xmlns:p14="http://schemas.microsoft.com/office/powerpoint/2010/main" val="187251683"/>
      </p:ext>
    </p:extLst>
  </p:cSld>
  <p:clrMapOvr>
    <a:masterClrMapping/>
  </p:clrMapOvr>
  <mc:AlternateContent xmlns:mc="http://schemas.openxmlformats.org/markup-compatibility/2006" xmlns:p14="http://schemas.microsoft.com/office/powerpoint/2010/main">
    <mc:Choice Requires="p14">
      <p:transition spd="med" p14:dur="700" advClick="0" advTm="1000">
        <p:fade/>
      </p:transition>
    </mc:Choice>
    <mc:Fallback xmlns="">
      <p:transition spd="med" advClick="0" advTm="1000">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914400" y="762000"/>
            <a:ext cx="8001000" cy="1143000"/>
          </a:xfrm>
          <a:noFill/>
        </p:spPr>
        <p:txBody>
          <a:bodyPr/>
          <a:lstStyle/>
          <a:p>
            <a:pPr defTabSz="912813" eaLnBrk="1" hangingPunct="1">
              <a:tabLst>
                <a:tab pos="6196013" algn="l"/>
              </a:tabLst>
            </a:pPr>
            <a:r>
              <a:rPr lang="pl-PL" dirty="0"/>
              <a:t>Ilu studentów </a:t>
            </a:r>
            <a:br>
              <a:rPr lang="pl-PL" dirty="0"/>
            </a:br>
            <a:r>
              <a:rPr lang="pl-PL" dirty="0"/>
              <a:t>działało w poradniach?</a:t>
            </a:r>
          </a:p>
        </p:txBody>
      </p:sp>
      <p:graphicFrame>
        <p:nvGraphicFramePr>
          <p:cNvPr id="3" name="Object 11">
            <a:extLst>
              <a:ext uri="{FF2B5EF4-FFF2-40B4-BE49-F238E27FC236}">
                <a16:creationId xmlns:a16="http://schemas.microsoft.com/office/drawing/2014/main" id="{47F6C4DF-CDA2-896E-263B-2531296FD89D}"/>
              </a:ext>
            </a:extLst>
          </p:cNvPr>
          <p:cNvGraphicFramePr>
            <a:graphicFrameLocks noChangeAspect="1"/>
          </p:cNvGraphicFramePr>
          <p:nvPr>
            <p:extLst>
              <p:ext uri="{D42A27DB-BD31-4B8C-83A1-F6EECF244321}">
                <p14:modId xmlns:p14="http://schemas.microsoft.com/office/powerpoint/2010/main" val="3517026850"/>
              </p:ext>
            </p:extLst>
          </p:nvPr>
        </p:nvGraphicFramePr>
        <p:xfrm>
          <a:off x="710467" y="1876620"/>
          <a:ext cx="8460432" cy="4972050"/>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 Box 6">
            <a:extLst>
              <a:ext uri="{FF2B5EF4-FFF2-40B4-BE49-F238E27FC236}">
                <a16:creationId xmlns:a16="http://schemas.microsoft.com/office/drawing/2014/main" id="{3EC2E829-9CB9-0CA5-3198-D6EB94ADA8B1}"/>
              </a:ext>
            </a:extLst>
          </p:cNvPr>
          <p:cNvSpPr txBox="1">
            <a:spLocks noChangeArrowheads="1"/>
          </p:cNvSpPr>
          <p:nvPr/>
        </p:nvSpPr>
        <p:spPr bwMode="auto">
          <a:xfrm>
            <a:off x="3419872" y="2466975"/>
            <a:ext cx="3455987" cy="304800"/>
          </a:xfrm>
          <a:prstGeom prst="rect">
            <a:avLst/>
          </a:prstGeom>
          <a:noFill/>
          <a:ln w="9525">
            <a:noFill/>
            <a:miter lim="800000"/>
            <a:headEnd/>
            <a:tailEnd/>
          </a:ln>
        </p:spPr>
        <p:txBody>
          <a:bodyPr>
            <a:spAutoFit/>
          </a:bodyPr>
          <a:lstStyle/>
          <a:p>
            <a:pPr algn="ctr" defTabSz="912813">
              <a:spcBef>
                <a:spcPct val="50000"/>
              </a:spcBef>
            </a:pPr>
            <a:r>
              <a:rPr lang="pl-PL" sz="1400" b="1" dirty="0">
                <a:solidFill>
                  <a:schemeClr val="tx2"/>
                </a:solidFill>
                <a:latin typeface="Arial" charset="0"/>
              </a:rPr>
              <a:t>Łącznie: 1 087</a:t>
            </a: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914400" y="762000"/>
            <a:ext cx="8001000" cy="1143000"/>
          </a:xfrm>
          <a:noFill/>
        </p:spPr>
        <p:txBody>
          <a:bodyPr/>
          <a:lstStyle/>
          <a:p>
            <a:pPr defTabSz="912813" eaLnBrk="1" hangingPunct="1">
              <a:tabLst>
                <a:tab pos="6196013" algn="l"/>
              </a:tabLst>
            </a:pPr>
            <a:r>
              <a:rPr lang="pl-PL" dirty="0"/>
              <a:t>Ilu pracowników dydaktycznych </a:t>
            </a:r>
            <a:br>
              <a:rPr lang="pl-PL" dirty="0"/>
            </a:br>
            <a:r>
              <a:rPr lang="pl-PL" dirty="0"/>
              <a:t>działało w poradniach?</a:t>
            </a:r>
          </a:p>
        </p:txBody>
      </p:sp>
      <p:graphicFrame>
        <p:nvGraphicFramePr>
          <p:cNvPr id="8" name="Object 8"/>
          <p:cNvGraphicFramePr>
            <a:graphicFrameLocks noChangeAspect="1"/>
          </p:cNvGraphicFramePr>
          <p:nvPr>
            <p:extLst>
              <p:ext uri="{D42A27DB-BD31-4B8C-83A1-F6EECF244321}">
                <p14:modId xmlns:p14="http://schemas.microsoft.com/office/powerpoint/2010/main" val="3314851896"/>
              </p:ext>
            </p:extLst>
          </p:nvPr>
        </p:nvGraphicFramePr>
        <p:xfrm>
          <a:off x="755576" y="1636713"/>
          <a:ext cx="8388423" cy="50958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Object 8">
            <a:extLst>
              <a:ext uri="{FF2B5EF4-FFF2-40B4-BE49-F238E27FC236}">
                <a16:creationId xmlns:a16="http://schemas.microsoft.com/office/drawing/2014/main" id="{A6EA3CBB-1893-B1A0-0DC1-2EAE76ACC236}"/>
              </a:ext>
            </a:extLst>
          </p:cNvPr>
          <p:cNvGraphicFramePr>
            <a:graphicFrameLocks noChangeAspect="1"/>
          </p:cNvGraphicFramePr>
          <p:nvPr>
            <p:extLst>
              <p:ext uri="{D42A27DB-BD31-4B8C-83A1-F6EECF244321}">
                <p14:modId xmlns:p14="http://schemas.microsoft.com/office/powerpoint/2010/main" val="3326558136"/>
              </p:ext>
            </p:extLst>
          </p:nvPr>
        </p:nvGraphicFramePr>
        <p:xfrm>
          <a:off x="513683" y="1865610"/>
          <a:ext cx="8388423" cy="499239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 Box 6">
            <a:extLst>
              <a:ext uri="{FF2B5EF4-FFF2-40B4-BE49-F238E27FC236}">
                <a16:creationId xmlns:a16="http://schemas.microsoft.com/office/drawing/2014/main" id="{01A52073-B223-614A-FDBF-78EB9FA00239}"/>
              </a:ext>
            </a:extLst>
          </p:cNvPr>
          <p:cNvSpPr txBox="1">
            <a:spLocks noChangeArrowheads="1"/>
          </p:cNvSpPr>
          <p:nvPr/>
        </p:nvSpPr>
        <p:spPr bwMode="auto">
          <a:xfrm>
            <a:off x="3419872" y="2466975"/>
            <a:ext cx="3455987" cy="304800"/>
          </a:xfrm>
          <a:prstGeom prst="rect">
            <a:avLst/>
          </a:prstGeom>
          <a:noFill/>
          <a:ln w="9525">
            <a:noFill/>
            <a:miter lim="800000"/>
            <a:headEnd/>
            <a:tailEnd/>
          </a:ln>
        </p:spPr>
        <p:txBody>
          <a:bodyPr>
            <a:spAutoFit/>
          </a:bodyPr>
          <a:lstStyle/>
          <a:p>
            <a:pPr algn="ctr" defTabSz="912813">
              <a:spcBef>
                <a:spcPct val="50000"/>
              </a:spcBef>
            </a:pPr>
            <a:r>
              <a:rPr lang="pl-PL" sz="1400" b="1" dirty="0">
                <a:solidFill>
                  <a:schemeClr val="tx2"/>
                </a:solidFill>
                <a:latin typeface="Arial" charset="0"/>
              </a:rPr>
              <a:t>Łącznie: 298</a:t>
            </a: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defTabSz="912813" eaLnBrk="1" hangingPunct="1"/>
            <a:r>
              <a:rPr lang="pl-PL"/>
              <a:t>Rodzaje spraw rozpatrywanych przez poradnie</a:t>
            </a:r>
          </a:p>
        </p:txBody>
      </p:sp>
      <p:sp>
        <p:nvSpPr>
          <p:cNvPr id="84995" name="Rectangle 3"/>
          <p:cNvSpPr>
            <a:spLocks noGrp="1" noChangeArrowheads="1"/>
          </p:cNvSpPr>
          <p:nvPr>
            <p:ph type="body" idx="1"/>
          </p:nvPr>
        </p:nvSpPr>
        <p:spPr>
          <a:xfrm>
            <a:off x="891353" y="2420888"/>
            <a:ext cx="8243887" cy="4230688"/>
          </a:xfrm>
        </p:spPr>
        <p:txBody>
          <a:bodyPr/>
          <a:lstStyle/>
          <a:p>
            <a:pPr defTabSz="912813" eaLnBrk="1" hangingPunct="1">
              <a:lnSpc>
                <a:spcPct val="90000"/>
              </a:lnSpc>
              <a:buFont typeface="Wingdings" pitchFamily="2" charset="2"/>
              <a:buChar char="§"/>
            </a:pPr>
            <a:r>
              <a:rPr lang="pl-PL" sz="1600" dirty="0"/>
              <a:t>Karne (tymczasowo aresztowani, wykroczenia, wyrok łączny)</a:t>
            </a:r>
          </a:p>
          <a:p>
            <a:pPr defTabSz="912813" eaLnBrk="1" hangingPunct="1">
              <a:lnSpc>
                <a:spcPct val="90000"/>
              </a:lnSpc>
              <a:buFont typeface="Wingdings" pitchFamily="2" charset="2"/>
              <a:buChar char="§"/>
            </a:pPr>
            <a:r>
              <a:rPr lang="pl-PL" sz="1600" dirty="0"/>
              <a:t>Ogólne z zakresu prawa cywilnego (w tym prawa zobowiązań i rzeczowego)</a:t>
            </a:r>
          </a:p>
          <a:p>
            <a:pPr defTabSz="912813" eaLnBrk="1" hangingPunct="1">
              <a:lnSpc>
                <a:spcPct val="90000"/>
              </a:lnSpc>
              <a:buFont typeface="Wingdings" pitchFamily="2" charset="2"/>
              <a:buChar char="§"/>
            </a:pPr>
            <a:r>
              <a:rPr lang="pl-PL" sz="1600" dirty="0"/>
              <a:t>Rodzinne (rozwody, alimenty, opieka nad dzieckiem itp.)</a:t>
            </a:r>
          </a:p>
          <a:p>
            <a:pPr defTabSz="912813" eaLnBrk="1" hangingPunct="1">
              <a:lnSpc>
                <a:spcPct val="90000"/>
              </a:lnSpc>
              <a:buFont typeface="Wingdings" pitchFamily="2" charset="2"/>
              <a:buChar char="§"/>
            </a:pPr>
            <a:r>
              <a:rPr lang="pl-PL" sz="1600" dirty="0"/>
              <a:t>Spadkowe</a:t>
            </a:r>
          </a:p>
          <a:p>
            <a:pPr defTabSz="912813" eaLnBrk="1" hangingPunct="1">
              <a:lnSpc>
                <a:spcPct val="90000"/>
              </a:lnSpc>
              <a:buFont typeface="Wingdings" pitchFamily="2" charset="2"/>
              <a:buChar char="§"/>
            </a:pPr>
            <a:r>
              <a:rPr lang="pl-PL" sz="1600" dirty="0"/>
              <a:t>Związane z pracą, ubezpieczeniami społecznymi i bezrobociem</a:t>
            </a:r>
          </a:p>
          <a:p>
            <a:pPr defTabSz="912813" eaLnBrk="1" hangingPunct="1">
              <a:lnSpc>
                <a:spcPct val="90000"/>
              </a:lnSpc>
              <a:buFont typeface="Wingdings" pitchFamily="2" charset="2"/>
              <a:buChar char="§"/>
            </a:pPr>
            <a:r>
              <a:rPr lang="pl-PL" sz="1600" dirty="0"/>
              <a:t>Związane ze świadczeniami z pomocy społecznej</a:t>
            </a:r>
          </a:p>
          <a:p>
            <a:pPr defTabSz="912813" eaLnBrk="1" hangingPunct="1">
              <a:lnSpc>
                <a:spcPct val="90000"/>
              </a:lnSpc>
              <a:buFont typeface="Wingdings" pitchFamily="2" charset="2"/>
              <a:buChar char="§"/>
            </a:pPr>
            <a:r>
              <a:rPr lang="pl-PL" sz="1600" dirty="0"/>
              <a:t>Dotyczące prawa i postępowania administracyjnego</a:t>
            </a:r>
          </a:p>
          <a:p>
            <a:pPr defTabSz="912813" eaLnBrk="1" hangingPunct="1">
              <a:lnSpc>
                <a:spcPct val="90000"/>
              </a:lnSpc>
              <a:buFont typeface="Wingdings" pitchFamily="2" charset="2"/>
              <a:buChar char="§"/>
            </a:pPr>
            <a:r>
              <a:rPr lang="pl-PL" sz="1600" dirty="0"/>
              <a:t>Z zakresu prawa lokalowego i spółdzielczego (w tym: eksmisje, sprawy bezdomnych)</a:t>
            </a:r>
          </a:p>
          <a:p>
            <a:pPr defTabSz="912813" eaLnBrk="1" hangingPunct="1">
              <a:lnSpc>
                <a:spcPct val="90000"/>
              </a:lnSpc>
              <a:buFont typeface="Wingdings" pitchFamily="2" charset="2"/>
              <a:buChar char="§"/>
            </a:pPr>
            <a:r>
              <a:rPr lang="pl-PL" sz="1600" dirty="0"/>
              <a:t>Z dziedziny prawa finansowego (podatki, zadłużenia, kredyty itp.)</a:t>
            </a:r>
          </a:p>
          <a:p>
            <a:pPr defTabSz="912813" eaLnBrk="1" hangingPunct="1">
              <a:lnSpc>
                <a:spcPct val="90000"/>
              </a:lnSpc>
              <a:buFont typeface="Wingdings" pitchFamily="2" charset="2"/>
              <a:buChar char="§"/>
            </a:pPr>
            <a:r>
              <a:rPr lang="pl-PL" sz="1600" dirty="0"/>
              <a:t>Związane z przemocą wobec kobiet</a:t>
            </a:r>
          </a:p>
          <a:p>
            <a:pPr defTabSz="912813" eaLnBrk="1" hangingPunct="1">
              <a:lnSpc>
                <a:spcPct val="90000"/>
              </a:lnSpc>
              <a:buFont typeface="Wingdings" pitchFamily="2" charset="2"/>
              <a:buChar char="§"/>
            </a:pPr>
            <a:r>
              <a:rPr lang="pl-PL" sz="1600" dirty="0"/>
              <a:t>Z dziedziny praw uchodźców i cudzoziemców</a:t>
            </a:r>
          </a:p>
          <a:p>
            <a:pPr defTabSz="912813" eaLnBrk="1" hangingPunct="1">
              <a:lnSpc>
                <a:spcPct val="90000"/>
              </a:lnSpc>
              <a:buFont typeface="Wingdings" pitchFamily="2" charset="2"/>
              <a:buChar char="§"/>
            </a:pPr>
            <a:r>
              <a:rPr lang="pl-PL" sz="1600" dirty="0"/>
              <a:t>Związane z prawami osób z niepełnosprawnościami</a:t>
            </a:r>
          </a:p>
          <a:p>
            <a:pPr defTabSz="912813" eaLnBrk="1" hangingPunct="1">
              <a:lnSpc>
                <a:spcPct val="90000"/>
              </a:lnSpc>
              <a:buFont typeface="Wingdings" pitchFamily="2" charset="2"/>
              <a:buChar char="§"/>
            </a:pPr>
            <a:r>
              <a:rPr lang="pl-PL" sz="1600" dirty="0"/>
              <a:t>Dotyczące kontaktów ze służbą zdrowia (w tym błędy w sztuce itp.)</a:t>
            </a:r>
          </a:p>
          <a:p>
            <a:pPr defTabSz="912813" eaLnBrk="1" hangingPunct="1">
              <a:lnSpc>
                <a:spcPct val="90000"/>
              </a:lnSpc>
              <a:buFont typeface="Wingdings" pitchFamily="2" charset="2"/>
              <a:buChar char="§"/>
            </a:pPr>
            <a:r>
              <a:rPr lang="pl-PL" sz="1600" dirty="0"/>
              <a:t>Z zakresu pomocy organizacjom pozarządowym (NGO – szeroko rozumiana pomoc ekspercka i poradnicza)</a:t>
            </a:r>
          </a:p>
          <a:p>
            <a:pPr defTabSz="912813" eaLnBrk="1" hangingPunct="1">
              <a:lnSpc>
                <a:spcPct val="90000"/>
              </a:lnSpc>
              <a:buFont typeface="Wingdings" pitchFamily="2" charset="2"/>
              <a:buChar char="§"/>
            </a:pPr>
            <a:r>
              <a:rPr lang="pl-PL" sz="1600" dirty="0"/>
              <a:t>Inne</a:t>
            </a: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914400" y="762000"/>
            <a:ext cx="8001000" cy="1143000"/>
          </a:xfrm>
          <a:noFill/>
        </p:spPr>
        <p:txBody>
          <a:bodyPr/>
          <a:lstStyle/>
          <a:p>
            <a:pPr defTabSz="912813" eaLnBrk="1" hangingPunct="1"/>
            <a:r>
              <a:rPr lang="pl-PL" dirty="0"/>
              <a:t>Podział spraw ze względu na rodzaje</a:t>
            </a:r>
          </a:p>
        </p:txBody>
      </p:sp>
      <p:graphicFrame>
        <p:nvGraphicFramePr>
          <p:cNvPr id="2" name="Object 4">
            <a:extLst>
              <a:ext uri="{FF2B5EF4-FFF2-40B4-BE49-F238E27FC236}">
                <a16:creationId xmlns:a16="http://schemas.microsoft.com/office/drawing/2014/main" id="{C3EFB9E5-0682-29DE-9882-C7ED03A982F6}"/>
              </a:ext>
            </a:extLst>
          </p:cNvPr>
          <p:cNvGraphicFramePr>
            <a:graphicFrameLocks noChangeAspect="1"/>
          </p:cNvGraphicFramePr>
          <p:nvPr>
            <p:extLst>
              <p:ext uri="{D42A27DB-BD31-4B8C-83A1-F6EECF244321}">
                <p14:modId xmlns:p14="http://schemas.microsoft.com/office/powerpoint/2010/main" val="3358918100"/>
              </p:ext>
            </p:extLst>
          </p:nvPr>
        </p:nvGraphicFramePr>
        <p:xfrm>
          <a:off x="727769" y="2132856"/>
          <a:ext cx="8374261" cy="512021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2"/>
          <p:cNvSpPr>
            <a:spLocks noGrp="1" noChangeArrowheads="1"/>
          </p:cNvSpPr>
          <p:nvPr>
            <p:ph type="title"/>
          </p:nvPr>
        </p:nvSpPr>
        <p:spPr>
          <a:xfrm>
            <a:off x="900113" y="836613"/>
            <a:ext cx="8001000" cy="1143000"/>
          </a:xfrm>
          <a:noFill/>
        </p:spPr>
        <p:txBody>
          <a:bodyPr/>
          <a:lstStyle/>
          <a:p>
            <a:pPr defTabSz="912813" eaLnBrk="1" hangingPunct="1"/>
            <a:r>
              <a:rPr lang="pl-PL" dirty="0"/>
              <a:t>Sprawy karne</a:t>
            </a:r>
          </a:p>
        </p:txBody>
      </p:sp>
      <p:sp>
        <p:nvSpPr>
          <p:cNvPr id="8197" name="Text Box 9"/>
          <p:cNvSpPr txBox="1">
            <a:spLocks noChangeArrowheads="1"/>
          </p:cNvSpPr>
          <p:nvPr/>
        </p:nvSpPr>
        <p:spPr bwMode="auto">
          <a:xfrm>
            <a:off x="4932040" y="2276872"/>
            <a:ext cx="4211960" cy="4616648"/>
          </a:xfrm>
          <a:prstGeom prst="rect">
            <a:avLst/>
          </a:prstGeom>
          <a:noFill/>
          <a:ln w="9525">
            <a:noFill/>
            <a:miter lim="800000"/>
            <a:headEnd/>
            <a:tailEnd/>
          </a:ln>
        </p:spPr>
        <p:txBody>
          <a:bodyPr wrap="square">
            <a:spAutoFit/>
          </a:bodyPr>
          <a:lstStyle/>
          <a:p>
            <a:pPr defTabSz="912813">
              <a:spcBef>
                <a:spcPct val="50000"/>
              </a:spcBef>
            </a:pPr>
            <a:r>
              <a:rPr lang="pl-PL" sz="1200" b="1" dirty="0">
                <a:solidFill>
                  <a:schemeClr val="bg2">
                    <a:lumMod val="75000"/>
                  </a:schemeClr>
                </a:solidFill>
                <a:latin typeface="Arial" charset="0"/>
              </a:rPr>
              <a:t>Przykładowe sprawy:</a:t>
            </a:r>
          </a:p>
          <a:p>
            <a:pPr marL="171450" indent="-171450" defTabSz="912813">
              <a:spcBef>
                <a:spcPct val="50000"/>
              </a:spcBef>
              <a:buFont typeface="Wingdings" panose="05000000000000000000" pitchFamily="2" charset="2"/>
              <a:buChar char="§"/>
            </a:pPr>
            <a:r>
              <a:rPr lang="pl-PL" sz="1200" dirty="0">
                <a:solidFill>
                  <a:schemeClr val="bg2">
                    <a:lumMod val="75000"/>
                  </a:schemeClr>
                </a:solidFill>
                <a:latin typeface="Arial" charset="0"/>
              </a:rPr>
              <a:t>znamiona czynów zabronionych: m.in. oszustwo przez „szarlatana” dokonującego zabiegów „leczniczych” </a:t>
            </a:r>
          </a:p>
          <a:p>
            <a:pPr marL="171450" indent="-171450" defTabSz="912813">
              <a:spcBef>
                <a:spcPct val="50000"/>
              </a:spcBef>
              <a:buFont typeface="Wingdings" panose="05000000000000000000" pitchFamily="2" charset="2"/>
              <a:buChar char="§"/>
            </a:pPr>
            <a:r>
              <a:rPr lang="pl-PL" sz="1200" dirty="0">
                <a:solidFill>
                  <a:schemeClr val="bg2">
                    <a:lumMod val="75000"/>
                  </a:schemeClr>
                </a:solidFill>
                <a:latin typeface="Arial" charset="0"/>
              </a:rPr>
              <a:t>zawiadomienia o możliwości popełnienia przestępstwa, zbieg przestępstw, recydywa</a:t>
            </a:r>
          </a:p>
          <a:p>
            <a:pPr marL="171450" indent="-171450" defTabSz="912813">
              <a:spcBef>
                <a:spcPct val="50000"/>
              </a:spcBef>
              <a:buFont typeface="Wingdings" panose="05000000000000000000" pitchFamily="2" charset="2"/>
              <a:buChar char="§"/>
            </a:pPr>
            <a:r>
              <a:rPr lang="pl-PL" sz="1200" dirty="0">
                <a:solidFill>
                  <a:schemeClr val="bg2">
                    <a:lumMod val="75000"/>
                  </a:schemeClr>
                </a:solidFill>
                <a:latin typeface="Arial" charset="0"/>
              </a:rPr>
              <a:t>pomoc prawna z urzędu</a:t>
            </a:r>
          </a:p>
          <a:p>
            <a:pPr marL="171450" indent="-171450" defTabSz="912813">
              <a:spcBef>
                <a:spcPct val="50000"/>
              </a:spcBef>
              <a:buFont typeface="Wingdings" panose="05000000000000000000" pitchFamily="2" charset="2"/>
              <a:buChar char="§"/>
            </a:pPr>
            <a:r>
              <a:rPr lang="pl-PL" sz="1200" dirty="0">
                <a:solidFill>
                  <a:schemeClr val="bg2">
                    <a:lumMod val="75000"/>
                  </a:schemeClr>
                </a:solidFill>
                <a:latin typeface="Arial" charset="0"/>
              </a:rPr>
              <a:t>pisma w toku postępowania: wznowienie postępowania, zmiana wyroku, kasacja, skarga nadzwyczajna</a:t>
            </a:r>
          </a:p>
          <a:p>
            <a:pPr marL="171450" indent="-171450" defTabSz="912813">
              <a:spcBef>
                <a:spcPct val="50000"/>
              </a:spcBef>
              <a:buFont typeface="Wingdings" panose="05000000000000000000" pitchFamily="2" charset="2"/>
              <a:buChar char="§"/>
            </a:pPr>
            <a:r>
              <a:rPr lang="pl-PL" sz="1200" dirty="0">
                <a:solidFill>
                  <a:schemeClr val="bg2">
                    <a:lumMod val="75000"/>
                  </a:schemeClr>
                </a:solidFill>
                <a:latin typeface="Arial" charset="0"/>
              </a:rPr>
              <a:t>problematyka funkcjonowania tzw. „</a:t>
            </a:r>
            <a:r>
              <a:rPr lang="pl-PL" sz="1200" dirty="0" err="1">
                <a:solidFill>
                  <a:schemeClr val="bg2">
                    <a:lumMod val="75000"/>
                  </a:schemeClr>
                </a:solidFill>
                <a:latin typeface="Arial" charset="0"/>
              </a:rPr>
              <a:t>neo</a:t>
            </a:r>
            <a:r>
              <a:rPr lang="pl-PL" sz="1200" dirty="0">
                <a:solidFill>
                  <a:schemeClr val="bg2">
                    <a:lumMod val="75000"/>
                  </a:schemeClr>
                </a:solidFill>
                <a:latin typeface="Arial" charset="0"/>
              </a:rPr>
              <a:t>-sędziów”</a:t>
            </a:r>
          </a:p>
          <a:p>
            <a:pPr marL="171450" indent="-171450" defTabSz="912813">
              <a:spcBef>
                <a:spcPct val="50000"/>
              </a:spcBef>
              <a:buFont typeface="Wingdings" panose="05000000000000000000" pitchFamily="2" charset="2"/>
              <a:buChar char="§"/>
            </a:pPr>
            <a:r>
              <a:rPr lang="pl-PL" sz="1200" dirty="0">
                <a:solidFill>
                  <a:schemeClr val="bg2">
                    <a:lumMod val="75000"/>
                  </a:schemeClr>
                </a:solidFill>
                <a:latin typeface="Arial" charset="0"/>
              </a:rPr>
              <a:t>Europejski Nakaz Aresztowania, wyroki zagraniczne</a:t>
            </a:r>
          </a:p>
          <a:p>
            <a:pPr marL="171450" indent="-171450" defTabSz="912813">
              <a:spcBef>
                <a:spcPct val="50000"/>
              </a:spcBef>
              <a:buFont typeface="Wingdings" panose="05000000000000000000" pitchFamily="2" charset="2"/>
              <a:buChar char="§"/>
            </a:pPr>
            <a:r>
              <a:rPr lang="pl-PL" sz="1200" dirty="0">
                <a:solidFill>
                  <a:schemeClr val="bg2">
                    <a:lumMod val="75000"/>
                  </a:schemeClr>
                </a:solidFill>
                <a:latin typeface="Arial" charset="0"/>
              </a:rPr>
              <a:t>wyrok łączny, kara łączna </a:t>
            </a:r>
          </a:p>
          <a:p>
            <a:pPr marL="171450" indent="-171450" defTabSz="912813">
              <a:spcBef>
                <a:spcPct val="50000"/>
              </a:spcBef>
              <a:buFont typeface="Wingdings" panose="05000000000000000000" pitchFamily="2" charset="2"/>
              <a:buChar char="§"/>
            </a:pPr>
            <a:r>
              <a:rPr lang="pl-PL" sz="1200" dirty="0">
                <a:solidFill>
                  <a:schemeClr val="bg2">
                    <a:lumMod val="75000"/>
                  </a:schemeClr>
                </a:solidFill>
                <a:latin typeface="Arial" charset="0"/>
              </a:rPr>
              <a:t>okresy przedawnienia (szczególnie w zw. z COVID)</a:t>
            </a:r>
          </a:p>
          <a:p>
            <a:pPr marL="171450" indent="-171450" defTabSz="912813">
              <a:spcBef>
                <a:spcPct val="50000"/>
              </a:spcBef>
              <a:buFont typeface="Wingdings" panose="05000000000000000000" pitchFamily="2" charset="2"/>
              <a:buChar char="§"/>
            </a:pPr>
            <a:r>
              <a:rPr lang="pl-PL" sz="1200" dirty="0">
                <a:solidFill>
                  <a:schemeClr val="bg2">
                    <a:lumMod val="75000"/>
                  </a:schemeClr>
                </a:solidFill>
                <a:latin typeface="Arial" charset="0"/>
              </a:rPr>
              <a:t>wykonywanie kar (aresztów) – wnioski o: odbywanie kary w systemie terapeutycznym, wstrzymanie, skrócenie i przerwa w wykonaniu kary, warunkowe zwolnienie, wyrok zamienny, widzenia z osadzonymi, skargi na Służbę Więzienną, dozór elektroniczny</a:t>
            </a:r>
          </a:p>
          <a:p>
            <a:pPr marL="171450" indent="-171450" defTabSz="912813">
              <a:spcBef>
                <a:spcPct val="50000"/>
              </a:spcBef>
              <a:buFont typeface="Wingdings" panose="05000000000000000000" pitchFamily="2" charset="2"/>
              <a:buChar char="§"/>
            </a:pPr>
            <a:r>
              <a:rPr lang="pl-PL" sz="1200" dirty="0">
                <a:solidFill>
                  <a:schemeClr val="bg2">
                    <a:lumMod val="75000"/>
                  </a:schemeClr>
                </a:solidFill>
                <a:latin typeface="Arial" charset="0"/>
              </a:rPr>
              <a:t>prawo łaski</a:t>
            </a:r>
          </a:p>
          <a:p>
            <a:pPr marL="171450" indent="-171450" defTabSz="912813">
              <a:spcBef>
                <a:spcPct val="50000"/>
              </a:spcBef>
              <a:buFont typeface="Wingdings" panose="05000000000000000000" pitchFamily="2" charset="2"/>
              <a:buChar char="§"/>
            </a:pPr>
            <a:r>
              <a:rPr lang="pl-PL" sz="1200" dirty="0">
                <a:solidFill>
                  <a:schemeClr val="bg2">
                    <a:lumMod val="75000"/>
                  </a:schemeClr>
                </a:solidFill>
                <a:latin typeface="Arial" charset="0"/>
              </a:rPr>
              <a:t>pomoc postpenitencjarna</a:t>
            </a:r>
          </a:p>
        </p:txBody>
      </p:sp>
      <p:sp>
        <p:nvSpPr>
          <p:cNvPr id="8198" name="Text Box 13"/>
          <p:cNvSpPr txBox="1">
            <a:spLocks noChangeArrowheads="1"/>
          </p:cNvSpPr>
          <p:nvPr/>
        </p:nvSpPr>
        <p:spPr bwMode="auto">
          <a:xfrm>
            <a:off x="900114" y="6453336"/>
            <a:ext cx="2843262" cy="400110"/>
          </a:xfrm>
          <a:prstGeom prst="rect">
            <a:avLst/>
          </a:prstGeom>
          <a:noFill/>
          <a:ln w="9525">
            <a:noFill/>
            <a:miter lim="800000"/>
            <a:headEnd/>
            <a:tailEnd/>
          </a:ln>
        </p:spPr>
        <p:txBody>
          <a:bodyPr wrap="square">
            <a:spAutoFit/>
          </a:bodyPr>
          <a:lstStyle/>
          <a:p>
            <a:pPr algn="ctr" defTabSz="912813">
              <a:spcBef>
                <a:spcPct val="50000"/>
              </a:spcBef>
            </a:pPr>
            <a:r>
              <a:rPr lang="pl-PL" sz="1000" dirty="0">
                <a:latin typeface="Arial" charset="0"/>
              </a:rPr>
              <a:t>Podział spraw ze względu na płeć klientów (dane za rok akademicki 2023/2024)</a:t>
            </a:r>
          </a:p>
        </p:txBody>
      </p:sp>
      <p:graphicFrame>
        <p:nvGraphicFramePr>
          <p:cNvPr id="4" name="Object 12">
            <a:extLst>
              <a:ext uri="{FF2B5EF4-FFF2-40B4-BE49-F238E27FC236}">
                <a16:creationId xmlns:a16="http://schemas.microsoft.com/office/drawing/2014/main" id="{ED18AFCA-BCD3-E690-531E-98BF936ED501}"/>
              </a:ext>
            </a:extLst>
          </p:cNvPr>
          <p:cNvGraphicFramePr>
            <a:graphicFrameLocks/>
          </p:cNvGraphicFramePr>
          <p:nvPr>
            <p:extLst>
              <p:ext uri="{D42A27DB-BD31-4B8C-83A1-F6EECF244321}">
                <p14:modId xmlns:p14="http://schemas.microsoft.com/office/powerpoint/2010/main" val="1853959354"/>
              </p:ext>
            </p:extLst>
          </p:nvPr>
        </p:nvGraphicFramePr>
        <p:xfrm>
          <a:off x="756016" y="2210090"/>
          <a:ext cx="3960000" cy="342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Wykres 10">
            <a:extLst>
              <a:ext uri="{FF2B5EF4-FFF2-40B4-BE49-F238E27FC236}">
                <a16:creationId xmlns:a16="http://schemas.microsoft.com/office/drawing/2014/main" id="{A8C34D81-A24B-FF95-7E4E-02E16ABEF15C}"/>
              </a:ext>
            </a:extLst>
          </p:cNvPr>
          <p:cNvGraphicFramePr>
            <a:graphicFrameLocks/>
          </p:cNvGraphicFramePr>
          <p:nvPr>
            <p:extLst>
              <p:ext uri="{D42A27DB-BD31-4B8C-83A1-F6EECF244321}">
                <p14:modId xmlns:p14="http://schemas.microsoft.com/office/powerpoint/2010/main" val="3564898872"/>
              </p:ext>
            </p:extLst>
          </p:nvPr>
        </p:nvGraphicFramePr>
        <p:xfrm>
          <a:off x="377080" y="5517352"/>
          <a:ext cx="3960813" cy="1080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2"/>
          <p:cNvSpPr>
            <a:spLocks noGrp="1" noChangeArrowheads="1"/>
          </p:cNvSpPr>
          <p:nvPr>
            <p:ph type="title"/>
          </p:nvPr>
        </p:nvSpPr>
        <p:spPr/>
        <p:txBody>
          <a:bodyPr/>
          <a:lstStyle/>
          <a:p>
            <a:pPr defTabSz="912813" eaLnBrk="1" hangingPunct="1"/>
            <a:r>
              <a:rPr lang="pl-PL" dirty="0"/>
              <a:t>Sprawy z zakresu ogólnej problematyki prawa cywilnego</a:t>
            </a:r>
          </a:p>
        </p:txBody>
      </p:sp>
      <p:sp>
        <p:nvSpPr>
          <p:cNvPr id="9221" name="Text Box 7"/>
          <p:cNvSpPr txBox="1">
            <a:spLocks noChangeArrowheads="1"/>
          </p:cNvSpPr>
          <p:nvPr/>
        </p:nvSpPr>
        <p:spPr bwMode="auto">
          <a:xfrm>
            <a:off x="4932000" y="2261185"/>
            <a:ext cx="4104496" cy="4616648"/>
          </a:xfrm>
          <a:prstGeom prst="rect">
            <a:avLst/>
          </a:prstGeom>
          <a:noFill/>
          <a:ln w="9525">
            <a:noFill/>
            <a:miter lim="800000"/>
            <a:headEnd/>
            <a:tailEnd/>
          </a:ln>
        </p:spPr>
        <p:txBody>
          <a:bodyPr wrap="square">
            <a:spAutoFit/>
          </a:bodyPr>
          <a:lstStyle/>
          <a:p>
            <a:pPr defTabSz="912813">
              <a:spcBef>
                <a:spcPct val="50000"/>
              </a:spcBef>
            </a:pPr>
            <a:r>
              <a:rPr lang="pl-PL" sz="1200" b="1" dirty="0">
                <a:solidFill>
                  <a:schemeClr val="bg2">
                    <a:lumMod val="75000"/>
                  </a:schemeClr>
                </a:solidFill>
                <a:latin typeface="Arial" charset="0"/>
              </a:rPr>
              <a:t>Przykładowe sprawy:</a:t>
            </a:r>
          </a:p>
          <a:p>
            <a:pPr marL="90488" indent="-90488" defTabSz="912813">
              <a:spcBef>
                <a:spcPct val="50000"/>
              </a:spcBef>
              <a:buFontTx/>
              <a:buChar char="•"/>
            </a:pPr>
            <a:r>
              <a:rPr lang="pl-PL" sz="1200" dirty="0">
                <a:latin typeface="Arial" charset="0"/>
              </a:rPr>
              <a:t>umowy cywilnoprawne: analizy i interpretacja treści umów zawartych przez klientów poradni, sporządzanie umów, prawa i obowiązki stron, wady oświadczenia woli, wypowiedzenia, niewykonanie i nienależyte wykonanie</a:t>
            </a:r>
          </a:p>
          <a:p>
            <a:pPr marL="90488" indent="-90488" defTabSz="912813">
              <a:spcBef>
                <a:spcPct val="50000"/>
              </a:spcBef>
              <a:buFontTx/>
              <a:buChar char="•"/>
            </a:pPr>
            <a:r>
              <a:rPr lang="pl-PL" sz="1200" dirty="0">
                <a:solidFill>
                  <a:schemeClr val="bg2">
                    <a:lumMod val="75000"/>
                  </a:schemeClr>
                </a:solidFill>
                <a:latin typeface="Arial" charset="0"/>
              </a:rPr>
              <a:t>pomoc prawna z urzędu</a:t>
            </a:r>
          </a:p>
          <a:p>
            <a:pPr marL="90488" indent="-90488" defTabSz="912813">
              <a:spcBef>
                <a:spcPct val="50000"/>
              </a:spcBef>
              <a:buFontTx/>
              <a:buChar char="•"/>
            </a:pPr>
            <a:r>
              <a:rPr lang="pl-PL" sz="1200" dirty="0">
                <a:latin typeface="Arial" charset="0"/>
              </a:rPr>
              <a:t>pisma w toku postępowań: wezwania do wykonania umowy / zapłaty (np. ubezpieczenia), pozwy</a:t>
            </a:r>
          </a:p>
          <a:p>
            <a:pPr marL="90488" indent="-90488" defTabSz="912813">
              <a:spcBef>
                <a:spcPct val="50000"/>
              </a:spcBef>
              <a:buFontTx/>
              <a:buChar char="•"/>
            </a:pPr>
            <a:r>
              <a:rPr lang="pl-PL" sz="1200" dirty="0">
                <a:solidFill>
                  <a:schemeClr val="bg2">
                    <a:lumMod val="75000"/>
                  </a:schemeClr>
                </a:solidFill>
                <a:latin typeface="Arial" charset="0"/>
              </a:rPr>
              <a:t>spory cywilne (m.in. odzyskanie przywłaszczonego psa)</a:t>
            </a:r>
          </a:p>
          <a:p>
            <a:pPr marL="90488" indent="-90488" defTabSz="912813">
              <a:spcBef>
                <a:spcPct val="50000"/>
              </a:spcBef>
              <a:buFontTx/>
              <a:buChar char="•"/>
            </a:pPr>
            <a:r>
              <a:rPr lang="pl-PL" sz="1200" dirty="0">
                <a:solidFill>
                  <a:schemeClr val="bg2">
                    <a:lumMod val="75000"/>
                  </a:schemeClr>
                </a:solidFill>
                <a:latin typeface="Arial" charset="0"/>
              </a:rPr>
              <a:t>pozew o uzgodnienie płci</a:t>
            </a:r>
          </a:p>
          <a:p>
            <a:pPr marL="90488" indent="-90488" defTabSz="912813">
              <a:spcBef>
                <a:spcPct val="50000"/>
              </a:spcBef>
              <a:buFontTx/>
              <a:buChar char="•"/>
            </a:pPr>
            <a:r>
              <a:rPr lang="pl-PL" sz="1200" dirty="0">
                <a:latin typeface="Arial" charset="0"/>
              </a:rPr>
              <a:t>prawo rzeczowe: współwłasność, służebności, przekształcenia praw rzeczowych, hipoteki</a:t>
            </a:r>
          </a:p>
          <a:p>
            <a:pPr marL="90488" indent="-90488" defTabSz="912813">
              <a:spcBef>
                <a:spcPct val="50000"/>
              </a:spcBef>
              <a:buFontTx/>
              <a:buChar char="•"/>
            </a:pPr>
            <a:r>
              <a:rPr lang="pl-PL" sz="1200" dirty="0">
                <a:latin typeface="Arial" charset="0"/>
              </a:rPr>
              <a:t>problematyka konsumencka: uprawnienia z tytułu niezgodności z umową i gwarancji, klauzule abuzywne</a:t>
            </a:r>
          </a:p>
          <a:p>
            <a:pPr marL="90488" indent="-90488" defTabSz="912813">
              <a:spcBef>
                <a:spcPct val="50000"/>
              </a:spcBef>
              <a:buFontTx/>
              <a:buChar char="•"/>
            </a:pPr>
            <a:r>
              <a:rPr lang="pl-PL" sz="1200" dirty="0">
                <a:solidFill>
                  <a:schemeClr val="bg2">
                    <a:lumMod val="75000"/>
                  </a:schemeClr>
                </a:solidFill>
                <a:latin typeface="Arial" charset="0"/>
              </a:rPr>
              <a:t>odpowiedzialność za szkodę (np. odpowiedzialność klubu fitness za kradzież butów), dobra osobiste</a:t>
            </a:r>
          </a:p>
          <a:p>
            <a:pPr marL="90488" indent="-90488" defTabSz="912813">
              <a:spcBef>
                <a:spcPct val="50000"/>
              </a:spcBef>
              <a:buFontTx/>
              <a:buChar char="•"/>
            </a:pPr>
            <a:r>
              <a:rPr lang="pl-PL" sz="1200" dirty="0">
                <a:solidFill>
                  <a:schemeClr val="bg2">
                    <a:lumMod val="75000"/>
                  </a:schemeClr>
                </a:solidFill>
                <a:latin typeface="Arial" charset="0"/>
              </a:rPr>
              <a:t>odpowiedzialność kontraktowa i deliktowa</a:t>
            </a:r>
          </a:p>
          <a:p>
            <a:pPr marL="90488" indent="-90488" defTabSz="912813">
              <a:spcBef>
                <a:spcPct val="50000"/>
              </a:spcBef>
              <a:buFontTx/>
              <a:buChar char="•"/>
            </a:pPr>
            <a:r>
              <a:rPr lang="pl-PL" sz="1200" dirty="0">
                <a:solidFill>
                  <a:schemeClr val="bg2">
                    <a:lumMod val="75000"/>
                  </a:schemeClr>
                </a:solidFill>
                <a:latin typeface="Arial" charset="0"/>
              </a:rPr>
              <a:t>przedawnienia wierzytelności</a:t>
            </a:r>
          </a:p>
          <a:p>
            <a:pPr marL="90488" indent="-90488" defTabSz="912813">
              <a:spcBef>
                <a:spcPct val="50000"/>
              </a:spcBef>
              <a:buFontTx/>
              <a:buChar char="•"/>
            </a:pPr>
            <a:r>
              <a:rPr lang="pl-PL" sz="1200" dirty="0">
                <a:solidFill>
                  <a:schemeClr val="bg2">
                    <a:lumMod val="75000"/>
                  </a:schemeClr>
                </a:solidFill>
                <a:latin typeface="Arial" charset="0"/>
              </a:rPr>
              <a:t>windykacja</a:t>
            </a:r>
          </a:p>
        </p:txBody>
      </p:sp>
      <p:graphicFrame>
        <p:nvGraphicFramePr>
          <p:cNvPr id="4" name="Object 9">
            <a:extLst>
              <a:ext uri="{FF2B5EF4-FFF2-40B4-BE49-F238E27FC236}">
                <a16:creationId xmlns:a16="http://schemas.microsoft.com/office/drawing/2014/main" id="{61B851A9-EE81-B840-D36A-DF6ED311D5B2}"/>
              </a:ext>
            </a:extLst>
          </p:cNvPr>
          <p:cNvGraphicFramePr>
            <a:graphicFrameLocks/>
          </p:cNvGraphicFramePr>
          <p:nvPr>
            <p:extLst>
              <p:ext uri="{D42A27DB-BD31-4B8C-83A1-F6EECF244321}">
                <p14:modId xmlns:p14="http://schemas.microsoft.com/office/powerpoint/2010/main" val="491143900"/>
              </p:ext>
            </p:extLst>
          </p:nvPr>
        </p:nvGraphicFramePr>
        <p:xfrm>
          <a:off x="756016" y="2221982"/>
          <a:ext cx="3960000" cy="342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Wykres 4">
            <a:extLst>
              <a:ext uri="{FF2B5EF4-FFF2-40B4-BE49-F238E27FC236}">
                <a16:creationId xmlns:a16="http://schemas.microsoft.com/office/drawing/2014/main" id="{5D3D4C2D-F15B-05E8-19E6-2408DBEC3205}"/>
              </a:ext>
            </a:extLst>
          </p:cNvPr>
          <p:cNvGraphicFramePr>
            <a:graphicFrameLocks/>
          </p:cNvGraphicFramePr>
          <p:nvPr>
            <p:extLst>
              <p:ext uri="{D42A27DB-BD31-4B8C-83A1-F6EECF244321}">
                <p14:modId xmlns:p14="http://schemas.microsoft.com/office/powerpoint/2010/main" val="149082488"/>
              </p:ext>
            </p:extLst>
          </p:nvPr>
        </p:nvGraphicFramePr>
        <p:xfrm>
          <a:off x="377080" y="5517352"/>
          <a:ext cx="3960813" cy="10800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Box 13">
            <a:extLst>
              <a:ext uri="{FF2B5EF4-FFF2-40B4-BE49-F238E27FC236}">
                <a16:creationId xmlns:a16="http://schemas.microsoft.com/office/drawing/2014/main" id="{BEC61CA6-D18F-5AF3-6922-0354F11C3428}"/>
              </a:ext>
            </a:extLst>
          </p:cNvPr>
          <p:cNvSpPr txBox="1">
            <a:spLocks noChangeArrowheads="1"/>
          </p:cNvSpPr>
          <p:nvPr/>
        </p:nvSpPr>
        <p:spPr bwMode="auto">
          <a:xfrm>
            <a:off x="900114" y="6453336"/>
            <a:ext cx="2843262" cy="400110"/>
          </a:xfrm>
          <a:prstGeom prst="rect">
            <a:avLst/>
          </a:prstGeom>
          <a:noFill/>
          <a:ln w="9525">
            <a:noFill/>
            <a:miter lim="800000"/>
            <a:headEnd/>
            <a:tailEnd/>
          </a:ln>
        </p:spPr>
        <p:txBody>
          <a:bodyPr wrap="square">
            <a:spAutoFit/>
          </a:bodyPr>
          <a:lstStyle/>
          <a:p>
            <a:pPr algn="ctr" defTabSz="912813">
              <a:spcBef>
                <a:spcPct val="50000"/>
              </a:spcBef>
            </a:pPr>
            <a:r>
              <a:rPr lang="pl-PL" sz="1000" dirty="0">
                <a:latin typeface="Arial" charset="0"/>
              </a:rPr>
              <a:t>Podział spraw ze względu na płeć klientów (dane za rok akademicki 2023/2024)</a:t>
            </a: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2"/>
          <p:cNvSpPr>
            <a:spLocks noGrp="1" noChangeArrowheads="1"/>
          </p:cNvSpPr>
          <p:nvPr>
            <p:ph type="title"/>
          </p:nvPr>
        </p:nvSpPr>
        <p:spPr/>
        <p:txBody>
          <a:bodyPr/>
          <a:lstStyle/>
          <a:p>
            <a:pPr defTabSz="912813" eaLnBrk="1" hangingPunct="1"/>
            <a:r>
              <a:rPr lang="pl-PL" dirty="0"/>
              <a:t>Sprawy rodzinne</a:t>
            </a:r>
          </a:p>
        </p:txBody>
      </p:sp>
      <p:sp>
        <p:nvSpPr>
          <p:cNvPr id="10245" name="Text Box 8"/>
          <p:cNvSpPr txBox="1">
            <a:spLocks noChangeArrowheads="1"/>
          </p:cNvSpPr>
          <p:nvPr/>
        </p:nvSpPr>
        <p:spPr bwMode="auto">
          <a:xfrm>
            <a:off x="4932000" y="2503343"/>
            <a:ext cx="4104496" cy="3693319"/>
          </a:xfrm>
          <a:prstGeom prst="rect">
            <a:avLst/>
          </a:prstGeom>
          <a:noFill/>
          <a:ln w="9525">
            <a:noFill/>
            <a:miter lim="800000"/>
            <a:headEnd/>
            <a:tailEnd/>
          </a:ln>
        </p:spPr>
        <p:txBody>
          <a:bodyPr wrap="square">
            <a:spAutoFit/>
          </a:bodyPr>
          <a:lstStyle/>
          <a:p>
            <a:pPr defTabSz="912813">
              <a:spcBef>
                <a:spcPct val="50000"/>
              </a:spcBef>
            </a:pPr>
            <a:r>
              <a:rPr lang="pl-PL" sz="1200" b="1" dirty="0">
                <a:latin typeface="Arial" charset="0"/>
              </a:rPr>
              <a:t>Przykładowe sprawy:</a:t>
            </a:r>
          </a:p>
          <a:p>
            <a:pPr marL="90488" indent="-90488" defTabSz="912813">
              <a:spcBef>
                <a:spcPct val="50000"/>
              </a:spcBef>
              <a:buFontTx/>
              <a:buChar char="•"/>
            </a:pPr>
            <a:r>
              <a:rPr lang="pl-PL" sz="1200" dirty="0">
                <a:latin typeface="Arial" charset="0"/>
              </a:rPr>
              <a:t>r</a:t>
            </a:r>
            <a:r>
              <a:rPr lang="pl-PL" sz="1200" dirty="0">
                <a:latin typeface="Arial" charset="0"/>
                <a:cs typeface="Times New Roman" pitchFamily="18" charset="0"/>
              </a:rPr>
              <a:t>ozwodowe</a:t>
            </a:r>
            <a:r>
              <a:rPr lang="pl-PL" sz="1200" dirty="0">
                <a:latin typeface="Arial" charset="0"/>
              </a:rPr>
              <a:t> i dotyczące separacji: przede wszystkim pozwy w tym zakresie oraz małżeńskie zagadnienia majątkowe po ustaniu małżeństwa</a:t>
            </a:r>
          </a:p>
          <a:p>
            <a:pPr marL="90488" indent="-90488" defTabSz="912813">
              <a:spcBef>
                <a:spcPct val="50000"/>
              </a:spcBef>
              <a:buFontTx/>
              <a:buChar char="•"/>
            </a:pPr>
            <a:r>
              <a:rPr lang="pl-PL" sz="1200" dirty="0">
                <a:latin typeface="Arial" charset="0"/>
              </a:rPr>
              <a:t>ubezwłasnowolnienia</a:t>
            </a:r>
          </a:p>
          <a:p>
            <a:pPr marL="90488" indent="-90488" defTabSz="912813">
              <a:spcBef>
                <a:spcPct val="50000"/>
              </a:spcBef>
              <a:buFontTx/>
              <a:buChar char="•"/>
            </a:pPr>
            <a:r>
              <a:rPr lang="pl-PL" sz="1200" dirty="0">
                <a:latin typeface="Arial" charset="0"/>
              </a:rPr>
              <a:t>ustanowienie, ograniczenie, pozbawianie i przywracanie władzy rodzicielskiej, kontakty z dzieckiem, piecza naprzemienna</a:t>
            </a:r>
          </a:p>
          <a:p>
            <a:pPr marL="90488" indent="-90488" defTabSz="912813">
              <a:spcBef>
                <a:spcPct val="50000"/>
              </a:spcBef>
              <a:buFontTx/>
              <a:buChar char="•"/>
            </a:pPr>
            <a:r>
              <a:rPr lang="pl-PL" sz="1200" dirty="0">
                <a:latin typeface="Arial" charset="0"/>
              </a:rPr>
              <a:t>ustalanie, zaprzeczanie ojcostwa</a:t>
            </a:r>
          </a:p>
          <a:p>
            <a:pPr marL="90488" indent="-90488" defTabSz="912813">
              <a:spcBef>
                <a:spcPct val="50000"/>
              </a:spcBef>
              <a:buFontTx/>
              <a:buChar char="•"/>
            </a:pPr>
            <a:r>
              <a:rPr lang="pl-PL" sz="1200" dirty="0">
                <a:latin typeface="Arial" charset="0"/>
              </a:rPr>
              <a:t>tematyka przysposobienia, opieki i kurateli </a:t>
            </a:r>
            <a:br>
              <a:rPr lang="pl-PL" sz="1200" dirty="0">
                <a:latin typeface="Arial" charset="0"/>
              </a:rPr>
            </a:br>
            <a:r>
              <a:rPr lang="pl-PL" sz="1200" dirty="0">
                <a:latin typeface="Arial" charset="0"/>
              </a:rPr>
              <a:t>(w tym także w odniesieniu do cudzoziemców)</a:t>
            </a:r>
          </a:p>
          <a:p>
            <a:pPr marL="90488" indent="-90488" defTabSz="912813">
              <a:spcBef>
                <a:spcPct val="50000"/>
              </a:spcBef>
              <a:buFontTx/>
              <a:buChar char="•"/>
            </a:pPr>
            <a:r>
              <a:rPr lang="pl-PL" sz="1200" dirty="0">
                <a:latin typeface="Arial" charset="0"/>
              </a:rPr>
              <a:t>alimentacja: przesłanki, osoby zobowiązane, ustalanie, podwyższanie, obniżanie, dokumentowanie świadczeń, na rzecz dorosłych dzieci, wstrzymanie świadczeń na okres aresztowania, umorzenie egzekucji</a:t>
            </a:r>
          </a:p>
          <a:p>
            <a:pPr marL="90488" indent="-90488" defTabSz="912813">
              <a:spcBef>
                <a:spcPct val="50000"/>
              </a:spcBef>
              <a:buFontTx/>
              <a:buChar char="•"/>
            </a:pPr>
            <a:r>
              <a:rPr lang="pl-PL" sz="1200" dirty="0">
                <a:latin typeface="Arial" charset="0"/>
              </a:rPr>
              <a:t>postępowania przed sądami rodzinnymi</a:t>
            </a:r>
          </a:p>
        </p:txBody>
      </p:sp>
      <p:graphicFrame>
        <p:nvGraphicFramePr>
          <p:cNvPr id="8" name="Wykres 7"/>
          <p:cNvGraphicFramePr>
            <a:graphicFrameLocks/>
          </p:cNvGraphicFramePr>
          <p:nvPr>
            <p:extLst>
              <p:ext uri="{D42A27DB-BD31-4B8C-83A1-F6EECF244321}">
                <p14:modId xmlns:p14="http://schemas.microsoft.com/office/powerpoint/2010/main" val="1581237814"/>
              </p:ext>
            </p:extLst>
          </p:nvPr>
        </p:nvGraphicFramePr>
        <p:xfrm>
          <a:off x="858838" y="4869159"/>
          <a:ext cx="3352800" cy="147131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Object 10">
            <a:extLst>
              <a:ext uri="{FF2B5EF4-FFF2-40B4-BE49-F238E27FC236}">
                <a16:creationId xmlns:a16="http://schemas.microsoft.com/office/drawing/2014/main" id="{6E388F9E-4888-D7DC-BDA0-F7DBB15BF03C}"/>
              </a:ext>
            </a:extLst>
          </p:cNvPr>
          <p:cNvGraphicFramePr>
            <a:graphicFrameLocks/>
          </p:cNvGraphicFramePr>
          <p:nvPr>
            <p:extLst>
              <p:ext uri="{D42A27DB-BD31-4B8C-83A1-F6EECF244321}">
                <p14:modId xmlns:p14="http://schemas.microsoft.com/office/powerpoint/2010/main" val="2514580512"/>
              </p:ext>
            </p:extLst>
          </p:nvPr>
        </p:nvGraphicFramePr>
        <p:xfrm>
          <a:off x="756016" y="2238326"/>
          <a:ext cx="3960000" cy="342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Wykres 4">
            <a:extLst>
              <a:ext uri="{FF2B5EF4-FFF2-40B4-BE49-F238E27FC236}">
                <a16:creationId xmlns:a16="http://schemas.microsoft.com/office/drawing/2014/main" id="{6A92B364-E22A-98D3-AD74-38676B355F1A}"/>
              </a:ext>
            </a:extLst>
          </p:cNvPr>
          <p:cNvGraphicFramePr>
            <a:graphicFrameLocks/>
          </p:cNvGraphicFramePr>
          <p:nvPr>
            <p:extLst>
              <p:ext uri="{D42A27DB-BD31-4B8C-83A1-F6EECF244321}">
                <p14:modId xmlns:p14="http://schemas.microsoft.com/office/powerpoint/2010/main" val="3640063866"/>
              </p:ext>
            </p:extLst>
          </p:nvPr>
        </p:nvGraphicFramePr>
        <p:xfrm>
          <a:off x="377080" y="5517352"/>
          <a:ext cx="3960813" cy="1080000"/>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 Box 13">
            <a:extLst>
              <a:ext uri="{FF2B5EF4-FFF2-40B4-BE49-F238E27FC236}">
                <a16:creationId xmlns:a16="http://schemas.microsoft.com/office/drawing/2014/main" id="{946398BB-89DF-B9E3-9E26-E83A3A173BE3}"/>
              </a:ext>
            </a:extLst>
          </p:cNvPr>
          <p:cNvSpPr txBox="1">
            <a:spLocks noChangeArrowheads="1"/>
          </p:cNvSpPr>
          <p:nvPr/>
        </p:nvSpPr>
        <p:spPr bwMode="auto">
          <a:xfrm>
            <a:off x="900114" y="6453336"/>
            <a:ext cx="2843262" cy="400110"/>
          </a:xfrm>
          <a:prstGeom prst="rect">
            <a:avLst/>
          </a:prstGeom>
          <a:noFill/>
          <a:ln w="9525">
            <a:noFill/>
            <a:miter lim="800000"/>
            <a:headEnd/>
            <a:tailEnd/>
          </a:ln>
        </p:spPr>
        <p:txBody>
          <a:bodyPr wrap="square">
            <a:spAutoFit/>
          </a:bodyPr>
          <a:lstStyle/>
          <a:p>
            <a:pPr algn="ctr" defTabSz="912813">
              <a:spcBef>
                <a:spcPct val="50000"/>
              </a:spcBef>
            </a:pPr>
            <a:r>
              <a:rPr lang="pl-PL" sz="1000" dirty="0">
                <a:latin typeface="Arial" charset="0"/>
              </a:rPr>
              <a:t>Podział spraw ze względu na płeć klientów (dane za rok akademicki 2023/2024)</a:t>
            </a: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9"/>
          <p:cNvSpPr>
            <a:spLocks noGrp="1" noChangeArrowheads="1"/>
          </p:cNvSpPr>
          <p:nvPr>
            <p:ph type="title"/>
          </p:nvPr>
        </p:nvSpPr>
        <p:spPr>
          <a:noFill/>
        </p:spPr>
        <p:txBody>
          <a:bodyPr/>
          <a:lstStyle/>
          <a:p>
            <a:pPr defTabSz="912813" eaLnBrk="1" hangingPunct="1"/>
            <a:r>
              <a:rPr lang="pl-PL" dirty="0"/>
              <a:t>Sprawy spadkowe</a:t>
            </a:r>
          </a:p>
        </p:txBody>
      </p:sp>
      <p:sp>
        <p:nvSpPr>
          <p:cNvPr id="11269" name="Text Box 14"/>
          <p:cNvSpPr txBox="1">
            <a:spLocks noChangeArrowheads="1"/>
          </p:cNvSpPr>
          <p:nvPr/>
        </p:nvSpPr>
        <p:spPr bwMode="auto">
          <a:xfrm>
            <a:off x="4932000" y="2747243"/>
            <a:ext cx="3960440" cy="2769989"/>
          </a:xfrm>
          <a:prstGeom prst="rect">
            <a:avLst/>
          </a:prstGeom>
          <a:noFill/>
          <a:ln w="9525">
            <a:noFill/>
            <a:miter lim="800000"/>
            <a:headEnd/>
            <a:tailEnd/>
          </a:ln>
        </p:spPr>
        <p:txBody>
          <a:bodyPr wrap="square">
            <a:spAutoFit/>
          </a:bodyPr>
          <a:lstStyle/>
          <a:p>
            <a:pPr defTabSz="912813">
              <a:spcBef>
                <a:spcPct val="50000"/>
              </a:spcBef>
            </a:pPr>
            <a:r>
              <a:rPr lang="pl-PL" sz="1200" b="1" dirty="0">
                <a:latin typeface="Arial" charset="0"/>
              </a:rPr>
              <a:t>Przykładowe sprawy:</a:t>
            </a:r>
          </a:p>
          <a:p>
            <a:pPr marL="171450" indent="-171450" defTabSz="912813">
              <a:spcBef>
                <a:spcPct val="50000"/>
              </a:spcBef>
              <a:buFont typeface="Wingdings" panose="05000000000000000000" pitchFamily="2" charset="2"/>
              <a:buChar char="§"/>
            </a:pPr>
            <a:r>
              <a:rPr lang="pl-PL" sz="1200" dirty="0">
                <a:latin typeface="Arial" charset="0"/>
              </a:rPr>
              <a:t>zasady i warunki dziedziczenia ustawowego </a:t>
            </a:r>
            <a:br>
              <a:rPr lang="pl-PL" sz="1200" dirty="0">
                <a:latin typeface="Arial" charset="0"/>
              </a:rPr>
            </a:br>
            <a:r>
              <a:rPr lang="pl-PL" sz="1200" dirty="0">
                <a:latin typeface="Arial" charset="0"/>
              </a:rPr>
              <a:t>(w szczególności kwestie zachowku) </a:t>
            </a:r>
            <a:br>
              <a:rPr lang="pl-PL" sz="1200" dirty="0">
                <a:latin typeface="Arial" charset="0"/>
              </a:rPr>
            </a:br>
            <a:r>
              <a:rPr lang="pl-PL" sz="1200" dirty="0">
                <a:latin typeface="Arial" charset="0"/>
              </a:rPr>
              <a:t>oraz testamentowego (otwarcie, kolejność dziedziczenia, odrzucenie, unieważnienie testamentu)</a:t>
            </a:r>
          </a:p>
          <a:p>
            <a:pPr marL="171450" indent="-171450" defTabSz="912813">
              <a:spcBef>
                <a:spcPct val="50000"/>
              </a:spcBef>
              <a:buFont typeface="Wingdings" panose="05000000000000000000" pitchFamily="2" charset="2"/>
              <a:buChar char="§"/>
            </a:pPr>
            <a:r>
              <a:rPr lang="pl-PL" sz="1200" dirty="0">
                <a:latin typeface="Arial" charset="0"/>
              </a:rPr>
              <a:t>zabezpieczenie majątku spadkodawcy</a:t>
            </a:r>
          </a:p>
          <a:p>
            <a:pPr marL="171450" indent="-171450" defTabSz="912813">
              <a:spcBef>
                <a:spcPct val="50000"/>
              </a:spcBef>
              <a:buFont typeface="Wingdings" panose="05000000000000000000" pitchFamily="2" charset="2"/>
              <a:buChar char="§"/>
            </a:pPr>
            <a:r>
              <a:rPr lang="pl-PL" sz="1200" dirty="0">
                <a:latin typeface="Arial" charset="0"/>
              </a:rPr>
              <a:t>dziedziczenie z dobrodziejstwem inwentarza, skuteczne zrzeczenie się spadku</a:t>
            </a:r>
          </a:p>
          <a:p>
            <a:pPr marL="171450" indent="-171450" defTabSz="912813">
              <a:spcBef>
                <a:spcPct val="50000"/>
              </a:spcBef>
              <a:buFont typeface="Wingdings" panose="05000000000000000000" pitchFamily="2" charset="2"/>
              <a:buChar char="§"/>
            </a:pPr>
            <a:r>
              <a:rPr lang="pl-PL" sz="1200" dirty="0">
                <a:latin typeface="Arial" charset="0"/>
              </a:rPr>
              <a:t>wydziedziczenie, odwołanie darowizny, dożywocia </a:t>
            </a:r>
          </a:p>
          <a:p>
            <a:pPr marL="171450" indent="-171450" defTabSz="912813">
              <a:spcBef>
                <a:spcPct val="50000"/>
              </a:spcBef>
              <a:buFont typeface="Wingdings" panose="05000000000000000000" pitchFamily="2" charset="2"/>
              <a:buChar char="§"/>
            </a:pPr>
            <a:r>
              <a:rPr lang="pl-PL" sz="1200" dirty="0">
                <a:latin typeface="Arial" charset="0"/>
              </a:rPr>
              <a:t>postępowanie spadkowe: przygotowanie odpowiedzi na pytania kierowane przez sąd</a:t>
            </a:r>
          </a:p>
        </p:txBody>
      </p:sp>
      <p:graphicFrame>
        <p:nvGraphicFramePr>
          <p:cNvPr id="2" name="Object 16">
            <a:extLst>
              <a:ext uri="{FF2B5EF4-FFF2-40B4-BE49-F238E27FC236}">
                <a16:creationId xmlns:a16="http://schemas.microsoft.com/office/drawing/2014/main" id="{7A655177-45A9-72AC-6B13-A3E85DFE13E2}"/>
              </a:ext>
            </a:extLst>
          </p:cNvPr>
          <p:cNvGraphicFramePr>
            <a:graphicFrameLocks/>
          </p:cNvGraphicFramePr>
          <p:nvPr>
            <p:extLst>
              <p:ext uri="{D42A27DB-BD31-4B8C-83A1-F6EECF244321}">
                <p14:modId xmlns:p14="http://schemas.microsoft.com/office/powerpoint/2010/main" val="2704571553"/>
              </p:ext>
            </p:extLst>
          </p:nvPr>
        </p:nvGraphicFramePr>
        <p:xfrm>
          <a:off x="756016" y="2204863"/>
          <a:ext cx="3960000" cy="342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Wykres 4">
            <a:extLst>
              <a:ext uri="{FF2B5EF4-FFF2-40B4-BE49-F238E27FC236}">
                <a16:creationId xmlns:a16="http://schemas.microsoft.com/office/drawing/2014/main" id="{6E691AA8-1D28-3C4F-C54F-D1ADAC70AE14}"/>
              </a:ext>
            </a:extLst>
          </p:cNvPr>
          <p:cNvGraphicFramePr>
            <a:graphicFrameLocks/>
          </p:cNvGraphicFramePr>
          <p:nvPr>
            <p:extLst>
              <p:ext uri="{D42A27DB-BD31-4B8C-83A1-F6EECF244321}">
                <p14:modId xmlns:p14="http://schemas.microsoft.com/office/powerpoint/2010/main" val="3761921637"/>
              </p:ext>
            </p:extLst>
          </p:nvPr>
        </p:nvGraphicFramePr>
        <p:xfrm>
          <a:off x="377080" y="5517352"/>
          <a:ext cx="3960813" cy="10800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Box 13">
            <a:extLst>
              <a:ext uri="{FF2B5EF4-FFF2-40B4-BE49-F238E27FC236}">
                <a16:creationId xmlns:a16="http://schemas.microsoft.com/office/drawing/2014/main" id="{0E1CEC98-6011-7A3C-E0C6-70DBF40E55C0}"/>
              </a:ext>
            </a:extLst>
          </p:cNvPr>
          <p:cNvSpPr txBox="1">
            <a:spLocks noChangeArrowheads="1"/>
          </p:cNvSpPr>
          <p:nvPr/>
        </p:nvSpPr>
        <p:spPr bwMode="auto">
          <a:xfrm>
            <a:off x="900114" y="6453336"/>
            <a:ext cx="2843262" cy="400110"/>
          </a:xfrm>
          <a:prstGeom prst="rect">
            <a:avLst/>
          </a:prstGeom>
          <a:noFill/>
          <a:ln w="9525">
            <a:noFill/>
            <a:miter lim="800000"/>
            <a:headEnd/>
            <a:tailEnd/>
          </a:ln>
        </p:spPr>
        <p:txBody>
          <a:bodyPr wrap="square">
            <a:spAutoFit/>
          </a:bodyPr>
          <a:lstStyle/>
          <a:p>
            <a:pPr algn="ctr" defTabSz="912813">
              <a:spcBef>
                <a:spcPct val="50000"/>
              </a:spcBef>
            </a:pPr>
            <a:r>
              <a:rPr lang="pl-PL" sz="1000" dirty="0">
                <a:latin typeface="Arial" charset="0"/>
              </a:rPr>
              <a:t>Podział spraw ze względu na płeć klientów (dane za rok akademicki 2023/2024)</a:t>
            </a: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2"/>
          <p:cNvSpPr>
            <a:spLocks noGrp="1" noChangeArrowheads="1"/>
          </p:cNvSpPr>
          <p:nvPr>
            <p:ph type="title"/>
          </p:nvPr>
        </p:nvSpPr>
        <p:spPr/>
        <p:txBody>
          <a:bodyPr/>
          <a:lstStyle/>
          <a:p>
            <a:pPr defTabSz="912813" eaLnBrk="1" hangingPunct="1"/>
            <a:r>
              <a:rPr lang="pl-PL" sz="3200" dirty="0"/>
              <a:t>Sprawy związane z pracą, </a:t>
            </a:r>
            <a:r>
              <a:rPr lang="pl-PL" sz="3200" dirty="0" err="1"/>
              <a:t>ubezpiecze-niami</a:t>
            </a:r>
            <a:r>
              <a:rPr lang="pl-PL" sz="3200" dirty="0"/>
              <a:t> społecznymi i bezrobociem</a:t>
            </a:r>
          </a:p>
        </p:txBody>
      </p:sp>
      <p:sp>
        <p:nvSpPr>
          <p:cNvPr id="12293" name="Text Box 7"/>
          <p:cNvSpPr txBox="1">
            <a:spLocks noChangeArrowheads="1"/>
          </p:cNvSpPr>
          <p:nvPr/>
        </p:nvSpPr>
        <p:spPr bwMode="auto">
          <a:xfrm>
            <a:off x="4932000" y="2381393"/>
            <a:ext cx="4212000" cy="4431983"/>
          </a:xfrm>
          <a:prstGeom prst="rect">
            <a:avLst/>
          </a:prstGeom>
          <a:noFill/>
          <a:ln w="9525">
            <a:noFill/>
            <a:miter lim="800000"/>
            <a:headEnd/>
            <a:tailEnd/>
          </a:ln>
        </p:spPr>
        <p:txBody>
          <a:bodyPr wrap="square">
            <a:spAutoFit/>
          </a:bodyPr>
          <a:lstStyle/>
          <a:p>
            <a:pPr defTabSz="912813">
              <a:spcBef>
                <a:spcPct val="50000"/>
              </a:spcBef>
            </a:pPr>
            <a:r>
              <a:rPr lang="pl-PL" sz="1200" b="1" dirty="0">
                <a:latin typeface="Arial" charset="0"/>
              </a:rPr>
              <a:t>Przykładowe sprawy:</a:t>
            </a:r>
            <a:endParaRPr lang="pl-PL" sz="1200" dirty="0">
              <a:latin typeface="Arial" charset="0"/>
            </a:endParaRPr>
          </a:p>
          <a:p>
            <a:pPr marL="90488" indent="-90488" defTabSz="912813">
              <a:spcBef>
                <a:spcPct val="50000"/>
              </a:spcBef>
              <a:buFontTx/>
              <a:buChar char="•"/>
            </a:pPr>
            <a:r>
              <a:rPr lang="pl-PL" sz="1200" dirty="0">
                <a:latin typeface="Arial" charset="0"/>
              </a:rPr>
              <a:t>umowy o pracę: zawieranie oraz analiza treści, relacje między stosunkiem pracy a umowami cywilnoprawnymi, przymuszanie do zawierania umów B2B</a:t>
            </a:r>
          </a:p>
          <a:p>
            <a:pPr marL="90488" indent="-90488" defTabSz="912813">
              <a:spcBef>
                <a:spcPct val="50000"/>
              </a:spcBef>
              <a:buFontTx/>
              <a:buChar char="•"/>
            </a:pPr>
            <a:r>
              <a:rPr lang="pl-PL" sz="1200" dirty="0">
                <a:latin typeface="Arial" charset="0"/>
              </a:rPr>
              <a:t>świadczenia pracownicze: zasady wynagradzania, niewypłacenie i opóźnienia w wypłatach, premie i dodatki</a:t>
            </a:r>
          </a:p>
          <a:p>
            <a:pPr marL="90488" indent="-90488" defTabSz="912813">
              <a:spcBef>
                <a:spcPct val="50000"/>
              </a:spcBef>
              <a:buFontTx/>
              <a:buChar char="•"/>
            </a:pPr>
            <a:r>
              <a:rPr lang="pl-PL" sz="1200" dirty="0">
                <a:latin typeface="Arial" charset="0"/>
              </a:rPr>
              <a:t>dokumentacja w ramach stosunków pracy (świadectwa pracy, dostęp do dokumentacji)</a:t>
            </a:r>
          </a:p>
          <a:p>
            <a:pPr marL="90488" indent="-90488" defTabSz="912813">
              <a:spcBef>
                <a:spcPct val="50000"/>
              </a:spcBef>
              <a:buFontTx/>
              <a:buChar char="•"/>
            </a:pPr>
            <a:r>
              <a:rPr lang="pl-PL" sz="1200" dirty="0">
                <a:latin typeface="Arial" charset="0"/>
              </a:rPr>
              <a:t>warunki zatrudnienia: BHP, wypadki pracownicze</a:t>
            </a:r>
          </a:p>
          <a:p>
            <a:pPr marL="90488" indent="-90488" defTabSz="912813">
              <a:spcBef>
                <a:spcPct val="50000"/>
              </a:spcBef>
              <a:buFontTx/>
              <a:buChar char="•"/>
            </a:pPr>
            <a:r>
              <a:rPr lang="pl-PL" sz="1200" dirty="0">
                <a:latin typeface="Arial" charset="0"/>
              </a:rPr>
              <a:t>spory pracownicze: pozwy o zapłatę wynagrodzenia, wypadki, </a:t>
            </a:r>
            <a:r>
              <a:rPr lang="pl-PL" sz="1200" dirty="0" err="1">
                <a:latin typeface="Arial" charset="0"/>
              </a:rPr>
              <a:t>mobbing</a:t>
            </a:r>
            <a:r>
              <a:rPr lang="pl-PL" sz="1200" dirty="0">
                <a:latin typeface="Arial" charset="0"/>
              </a:rPr>
              <a:t> i dyskryminacja, sprawy dyscyplinarne</a:t>
            </a:r>
          </a:p>
          <a:p>
            <a:pPr marL="90488" indent="-90488" defTabSz="912813">
              <a:spcBef>
                <a:spcPct val="50000"/>
              </a:spcBef>
              <a:buFontTx/>
              <a:buChar char="•"/>
            </a:pPr>
            <a:r>
              <a:rPr lang="pl-PL" sz="1200" dirty="0">
                <a:latin typeface="Arial" charset="0"/>
              </a:rPr>
              <a:t>zakazy konkurencji</a:t>
            </a:r>
          </a:p>
          <a:p>
            <a:pPr marL="90488" indent="-90488" defTabSz="912813">
              <a:spcBef>
                <a:spcPct val="50000"/>
              </a:spcBef>
              <a:buFontTx/>
              <a:buChar char="•"/>
            </a:pPr>
            <a:r>
              <a:rPr lang="pl-PL" sz="1200" dirty="0">
                <a:latin typeface="Arial" charset="0"/>
              </a:rPr>
              <a:t>rozwiązanie stosunku pracy: przyczyny wypowiedzenia z powodu negatywnego orzeczenia lekarskiego albo utraty zaufania i niską efektywność pracy, ochrona pracowników przebywających na zwolnieniach lekarskich</a:t>
            </a:r>
          </a:p>
          <a:p>
            <a:pPr marL="90488" indent="-90488" defTabSz="912813">
              <a:spcBef>
                <a:spcPct val="50000"/>
              </a:spcBef>
              <a:buFontTx/>
              <a:buChar char="•"/>
            </a:pPr>
            <a:r>
              <a:rPr lang="pl-PL" sz="1200" dirty="0">
                <a:latin typeface="Arial" charset="0"/>
              </a:rPr>
              <a:t>kwestie emerytalne: ustalenia warunków uzyskania świadczeń i ich wysokości, OFE, relacje z ZUS</a:t>
            </a:r>
          </a:p>
          <a:p>
            <a:pPr marL="90488" indent="-90488" defTabSz="912813">
              <a:spcBef>
                <a:spcPct val="50000"/>
              </a:spcBef>
              <a:buFontTx/>
              <a:buChar char="•"/>
            </a:pPr>
            <a:r>
              <a:rPr lang="pl-PL" sz="1200" dirty="0">
                <a:latin typeface="Arial" charset="0"/>
              </a:rPr>
              <a:t>świadczenia zagraniczne</a:t>
            </a:r>
          </a:p>
        </p:txBody>
      </p:sp>
      <mc:AlternateContent xmlns:mc="http://schemas.openxmlformats.org/markup-compatibility/2006" xmlns:cx1="http://schemas.microsoft.com/office/drawing/2015/9/8/chartex">
        <mc:Choice Requires="cx1">
          <p:graphicFrame>
            <p:nvGraphicFramePr>
              <p:cNvPr id="3" name="Wykres 2">
                <a:extLst>
                  <a:ext uri="{FF2B5EF4-FFF2-40B4-BE49-F238E27FC236}">
                    <a16:creationId xmlns:a16="http://schemas.microsoft.com/office/drawing/2014/main" id="{9C4FEDD6-FFF6-890D-7308-C7F55814479B}"/>
                  </a:ext>
                </a:extLst>
              </p:cNvPr>
              <p:cNvGraphicFramePr/>
              <p:nvPr>
                <p:extLst>
                  <p:ext uri="{D42A27DB-BD31-4B8C-83A1-F6EECF244321}">
                    <p14:modId xmlns:p14="http://schemas.microsoft.com/office/powerpoint/2010/main" val="899538291"/>
                  </p:ext>
                </p:extLst>
              </p:nvPr>
            </p:nvGraphicFramePr>
            <p:xfrm>
              <a:off x="6635393" y="4996501"/>
              <a:ext cx="45719" cy="56841"/>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3" name="Wykres 2">
                <a:extLst>
                  <a:ext uri="{FF2B5EF4-FFF2-40B4-BE49-F238E27FC236}">
                    <a16:creationId xmlns:a16="http://schemas.microsoft.com/office/drawing/2014/main" id="{9C4FEDD6-FFF6-890D-7308-C7F55814479B}"/>
                  </a:ext>
                </a:extLst>
              </p:cNvPr>
              <p:cNvPicPr>
                <a:picLocks noGrp="1" noRot="1" noChangeAspect="1" noMove="1" noResize="1" noEditPoints="1" noAdjustHandles="1" noChangeArrowheads="1" noChangeShapeType="1"/>
              </p:cNvPicPr>
              <p:nvPr/>
            </p:nvPicPr>
            <p:blipFill>
              <a:blip r:embed="rId3"/>
              <a:stretch>
                <a:fillRect/>
              </a:stretch>
            </p:blipFill>
            <p:spPr>
              <a:xfrm>
                <a:off x="6635393" y="4996501"/>
                <a:ext cx="45719" cy="56841"/>
              </a:xfrm>
              <a:prstGeom prst="rect">
                <a:avLst/>
              </a:prstGeom>
            </p:spPr>
          </p:pic>
        </mc:Fallback>
      </mc:AlternateContent>
      <p:graphicFrame>
        <p:nvGraphicFramePr>
          <p:cNvPr id="4" name="Wykres 3">
            <a:extLst>
              <a:ext uri="{FF2B5EF4-FFF2-40B4-BE49-F238E27FC236}">
                <a16:creationId xmlns:a16="http://schemas.microsoft.com/office/drawing/2014/main" id="{24901C72-03E3-0DB3-60F9-5134E296377C}"/>
              </a:ext>
            </a:extLst>
          </p:cNvPr>
          <p:cNvGraphicFramePr>
            <a:graphicFrameLocks/>
          </p:cNvGraphicFramePr>
          <p:nvPr>
            <p:extLst>
              <p:ext uri="{D42A27DB-BD31-4B8C-83A1-F6EECF244321}">
                <p14:modId xmlns:p14="http://schemas.microsoft.com/office/powerpoint/2010/main" val="3719912326"/>
              </p:ext>
            </p:extLst>
          </p:nvPr>
        </p:nvGraphicFramePr>
        <p:xfrm>
          <a:off x="6984829" y="4951313"/>
          <a:ext cx="62407" cy="13752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Object 9">
            <a:extLst>
              <a:ext uri="{FF2B5EF4-FFF2-40B4-BE49-F238E27FC236}">
                <a16:creationId xmlns:a16="http://schemas.microsoft.com/office/drawing/2014/main" id="{BEFC202A-371D-6686-C32B-00C1A357A6FC}"/>
              </a:ext>
            </a:extLst>
          </p:cNvPr>
          <p:cNvGraphicFramePr>
            <a:graphicFrameLocks/>
          </p:cNvGraphicFramePr>
          <p:nvPr>
            <p:extLst>
              <p:ext uri="{D42A27DB-BD31-4B8C-83A1-F6EECF244321}">
                <p14:modId xmlns:p14="http://schemas.microsoft.com/office/powerpoint/2010/main" val="3534306773"/>
              </p:ext>
            </p:extLst>
          </p:nvPr>
        </p:nvGraphicFramePr>
        <p:xfrm>
          <a:off x="756016" y="2204864"/>
          <a:ext cx="3960000" cy="3420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 name="Wykres 6">
            <a:extLst>
              <a:ext uri="{FF2B5EF4-FFF2-40B4-BE49-F238E27FC236}">
                <a16:creationId xmlns:a16="http://schemas.microsoft.com/office/drawing/2014/main" id="{B2DDD2AA-976A-F990-69B4-C0D2AC59CC46}"/>
              </a:ext>
            </a:extLst>
          </p:cNvPr>
          <p:cNvGraphicFramePr>
            <a:graphicFrameLocks/>
          </p:cNvGraphicFramePr>
          <p:nvPr>
            <p:extLst>
              <p:ext uri="{D42A27DB-BD31-4B8C-83A1-F6EECF244321}">
                <p14:modId xmlns:p14="http://schemas.microsoft.com/office/powerpoint/2010/main" val="3956984460"/>
              </p:ext>
            </p:extLst>
          </p:nvPr>
        </p:nvGraphicFramePr>
        <p:xfrm>
          <a:off x="377080" y="5589360"/>
          <a:ext cx="3960813" cy="1080000"/>
        </p:xfrm>
        <a:graphic>
          <a:graphicData uri="http://schemas.openxmlformats.org/drawingml/2006/chart">
            <c:chart xmlns:c="http://schemas.openxmlformats.org/drawingml/2006/chart" xmlns:r="http://schemas.openxmlformats.org/officeDocument/2006/relationships" r:id="rId6"/>
          </a:graphicData>
        </a:graphic>
      </p:graphicFrame>
      <p:sp>
        <p:nvSpPr>
          <p:cNvPr id="8" name="Text Box 13">
            <a:extLst>
              <a:ext uri="{FF2B5EF4-FFF2-40B4-BE49-F238E27FC236}">
                <a16:creationId xmlns:a16="http://schemas.microsoft.com/office/drawing/2014/main" id="{8838BC8D-3DDC-D83C-366E-FC9CD73E03D0}"/>
              </a:ext>
            </a:extLst>
          </p:cNvPr>
          <p:cNvSpPr txBox="1">
            <a:spLocks noChangeArrowheads="1"/>
          </p:cNvSpPr>
          <p:nvPr/>
        </p:nvSpPr>
        <p:spPr bwMode="auto">
          <a:xfrm>
            <a:off x="900114" y="6453336"/>
            <a:ext cx="2843262" cy="400110"/>
          </a:xfrm>
          <a:prstGeom prst="rect">
            <a:avLst/>
          </a:prstGeom>
          <a:noFill/>
          <a:ln w="9525">
            <a:noFill/>
            <a:miter lim="800000"/>
            <a:headEnd/>
            <a:tailEnd/>
          </a:ln>
        </p:spPr>
        <p:txBody>
          <a:bodyPr wrap="square">
            <a:spAutoFit/>
          </a:bodyPr>
          <a:lstStyle/>
          <a:p>
            <a:pPr algn="ctr" defTabSz="912813">
              <a:spcBef>
                <a:spcPct val="50000"/>
              </a:spcBef>
            </a:pPr>
            <a:r>
              <a:rPr lang="pl-PL" sz="1000" dirty="0">
                <a:latin typeface="Arial" charset="0"/>
              </a:rPr>
              <a:t>Podział spraw ze względu na płeć klientów (dane za rok akademicki 2023/2024)</a:t>
            </a: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4"/>
          <p:cNvSpPr>
            <a:spLocks noChangeArrowheads="1"/>
          </p:cNvSpPr>
          <p:nvPr/>
        </p:nvSpPr>
        <p:spPr bwMode="auto">
          <a:xfrm>
            <a:off x="914400" y="838200"/>
            <a:ext cx="8001000" cy="1143000"/>
          </a:xfrm>
          <a:prstGeom prst="rect">
            <a:avLst/>
          </a:prstGeom>
          <a:noFill/>
          <a:ln w="9525">
            <a:noFill/>
            <a:miter lim="800000"/>
            <a:headEnd/>
            <a:tailEnd/>
          </a:ln>
        </p:spPr>
        <p:txBody>
          <a:bodyPr anchor="b"/>
          <a:lstStyle/>
          <a:p>
            <a:pPr defTabSz="912813">
              <a:lnSpc>
                <a:spcPct val="90000"/>
              </a:lnSpc>
            </a:pPr>
            <a:r>
              <a:rPr lang="pl-PL" sz="3600" b="1">
                <a:solidFill>
                  <a:schemeClr val="tx2"/>
                </a:solidFill>
                <a:latin typeface="Arial" charset="0"/>
              </a:rPr>
              <a:t>Sprawy związane ze  świadczeniami z pomocy społecznej</a:t>
            </a:r>
          </a:p>
        </p:txBody>
      </p:sp>
      <p:sp>
        <p:nvSpPr>
          <p:cNvPr id="13317" name="Text Box 11"/>
          <p:cNvSpPr txBox="1">
            <a:spLocks noChangeArrowheads="1"/>
          </p:cNvSpPr>
          <p:nvPr/>
        </p:nvSpPr>
        <p:spPr bwMode="auto">
          <a:xfrm>
            <a:off x="4932412" y="2492896"/>
            <a:ext cx="3959999" cy="3877985"/>
          </a:xfrm>
          <a:prstGeom prst="rect">
            <a:avLst/>
          </a:prstGeom>
          <a:noFill/>
          <a:ln w="9525">
            <a:noFill/>
            <a:miter lim="800000"/>
            <a:headEnd/>
            <a:tailEnd/>
          </a:ln>
        </p:spPr>
        <p:txBody>
          <a:bodyPr wrap="square">
            <a:spAutoFit/>
          </a:bodyPr>
          <a:lstStyle/>
          <a:p>
            <a:pPr defTabSz="912813">
              <a:spcBef>
                <a:spcPct val="50000"/>
              </a:spcBef>
            </a:pPr>
            <a:r>
              <a:rPr lang="pl-PL" sz="1200" b="1" dirty="0">
                <a:latin typeface="Arial" charset="0"/>
              </a:rPr>
              <a:t>Przykładowe sprawy:</a:t>
            </a:r>
          </a:p>
          <a:p>
            <a:pPr marL="90488" indent="-90488" defTabSz="912813">
              <a:spcBef>
                <a:spcPct val="50000"/>
              </a:spcBef>
              <a:buFontTx/>
              <a:buChar char="•"/>
            </a:pPr>
            <a:r>
              <a:rPr lang="pl-PL" sz="1200" dirty="0">
                <a:latin typeface="Arial" charset="0"/>
              </a:rPr>
              <a:t>zasady przyznawania zasiłków z pomocy społecznej (opiekuńcze, mieszkaniowe, celowe, za opiekę nad dzieckiem, pielęgnacyjne, świadczenia pobierane nienależnie)</a:t>
            </a:r>
          </a:p>
          <a:p>
            <a:pPr marL="90488" indent="-90488" defTabSz="912813">
              <a:spcBef>
                <a:spcPct val="50000"/>
              </a:spcBef>
              <a:buFontTx/>
              <a:buChar char="•"/>
            </a:pPr>
            <a:r>
              <a:rPr lang="pl-PL" sz="1200" dirty="0">
                <a:latin typeface="Arial" charset="0"/>
              </a:rPr>
              <a:t>mieszkania socjalne</a:t>
            </a:r>
          </a:p>
          <a:p>
            <a:pPr marL="90488" indent="-90488" defTabSz="912813">
              <a:spcBef>
                <a:spcPct val="50000"/>
              </a:spcBef>
              <a:buFontTx/>
              <a:buChar char="•"/>
            </a:pPr>
            <a:r>
              <a:rPr lang="pl-PL" sz="1200" dirty="0">
                <a:latin typeface="Arial" charset="0"/>
              </a:rPr>
              <a:t>kontakty klientów poradni z ośrodkami pomocy społecznej w tym: odwołania od decyzji </a:t>
            </a:r>
            <a:br>
              <a:rPr lang="pl-PL" sz="1200" dirty="0">
                <a:latin typeface="Arial" charset="0"/>
              </a:rPr>
            </a:br>
            <a:r>
              <a:rPr lang="pl-PL" sz="1200" dirty="0">
                <a:latin typeface="Arial" charset="0"/>
              </a:rPr>
              <a:t>o odmowie przyznania zasiłków i dodatków, warunki przebywania w OPS</a:t>
            </a:r>
          </a:p>
          <a:p>
            <a:pPr marL="90488" indent="-90488" defTabSz="912813">
              <a:spcBef>
                <a:spcPct val="50000"/>
              </a:spcBef>
              <a:buFontTx/>
              <a:buChar char="•"/>
            </a:pPr>
            <a:r>
              <a:rPr lang="pl-PL" sz="1200" dirty="0">
                <a:latin typeface="Arial" charset="0"/>
              </a:rPr>
              <a:t>spory na tle świadczeń socjalnych: renty (w tym renta wdowia), zasiłki (w tym dla kombatantów), dodatki, świadczenia wspierające i uzupełniające dla osób niezdolnych do samodzielnej egzystencji, wypłaty zaległych świadczeń, dziedziczenie świadczeń po zmarłych osobach uprawnionych</a:t>
            </a:r>
          </a:p>
          <a:p>
            <a:pPr marL="90488" indent="-90488" defTabSz="912813">
              <a:spcBef>
                <a:spcPct val="50000"/>
              </a:spcBef>
              <a:buFontTx/>
              <a:buChar char="•"/>
            </a:pPr>
            <a:r>
              <a:rPr lang="pl-PL" sz="1200" dirty="0">
                <a:latin typeface="Arial" charset="0"/>
              </a:rPr>
              <a:t>świadczenia z pomocy społecznej dla osób opuszczających zakłady karne</a:t>
            </a:r>
          </a:p>
        </p:txBody>
      </p:sp>
      <p:graphicFrame>
        <p:nvGraphicFramePr>
          <p:cNvPr id="3" name="Wykres 2">
            <a:extLst>
              <a:ext uri="{FF2B5EF4-FFF2-40B4-BE49-F238E27FC236}">
                <a16:creationId xmlns:a16="http://schemas.microsoft.com/office/drawing/2014/main" id="{4DDF322D-4B84-EAD4-F34C-D7561D43E6BE}"/>
              </a:ext>
            </a:extLst>
          </p:cNvPr>
          <p:cNvGraphicFramePr>
            <a:graphicFrameLocks/>
          </p:cNvGraphicFramePr>
          <p:nvPr>
            <p:extLst>
              <p:ext uri="{D42A27DB-BD31-4B8C-83A1-F6EECF244321}">
                <p14:modId xmlns:p14="http://schemas.microsoft.com/office/powerpoint/2010/main" val="1588606735"/>
              </p:ext>
            </p:extLst>
          </p:nvPr>
        </p:nvGraphicFramePr>
        <p:xfrm>
          <a:off x="1187624" y="5301208"/>
          <a:ext cx="2088232" cy="108012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Object 16">
            <a:extLst>
              <a:ext uri="{FF2B5EF4-FFF2-40B4-BE49-F238E27FC236}">
                <a16:creationId xmlns:a16="http://schemas.microsoft.com/office/drawing/2014/main" id="{F0ABC54C-9DF6-B2A5-182D-F8BF8DB8672B}"/>
              </a:ext>
            </a:extLst>
          </p:cNvPr>
          <p:cNvGraphicFramePr>
            <a:graphicFrameLocks/>
          </p:cNvGraphicFramePr>
          <p:nvPr>
            <p:extLst>
              <p:ext uri="{D42A27DB-BD31-4B8C-83A1-F6EECF244321}">
                <p14:modId xmlns:p14="http://schemas.microsoft.com/office/powerpoint/2010/main" val="3568244750"/>
              </p:ext>
            </p:extLst>
          </p:nvPr>
        </p:nvGraphicFramePr>
        <p:xfrm>
          <a:off x="756016" y="2204864"/>
          <a:ext cx="3960000" cy="342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Wykres 5">
            <a:extLst>
              <a:ext uri="{FF2B5EF4-FFF2-40B4-BE49-F238E27FC236}">
                <a16:creationId xmlns:a16="http://schemas.microsoft.com/office/drawing/2014/main" id="{59A10BFB-BB10-F9AF-8C40-A6CFA5876361}"/>
              </a:ext>
            </a:extLst>
          </p:cNvPr>
          <p:cNvGraphicFramePr>
            <a:graphicFrameLocks/>
          </p:cNvGraphicFramePr>
          <p:nvPr>
            <p:extLst>
              <p:ext uri="{D42A27DB-BD31-4B8C-83A1-F6EECF244321}">
                <p14:modId xmlns:p14="http://schemas.microsoft.com/office/powerpoint/2010/main" val="4088268522"/>
              </p:ext>
            </p:extLst>
          </p:nvPr>
        </p:nvGraphicFramePr>
        <p:xfrm>
          <a:off x="377080" y="5589360"/>
          <a:ext cx="3960813" cy="1080000"/>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 Box 13">
            <a:extLst>
              <a:ext uri="{FF2B5EF4-FFF2-40B4-BE49-F238E27FC236}">
                <a16:creationId xmlns:a16="http://schemas.microsoft.com/office/drawing/2014/main" id="{8113A191-5AB6-97D2-3755-77B81E30A34A}"/>
              </a:ext>
            </a:extLst>
          </p:cNvPr>
          <p:cNvSpPr txBox="1">
            <a:spLocks noChangeArrowheads="1"/>
          </p:cNvSpPr>
          <p:nvPr/>
        </p:nvSpPr>
        <p:spPr bwMode="auto">
          <a:xfrm>
            <a:off x="900114" y="6453336"/>
            <a:ext cx="2843262" cy="400110"/>
          </a:xfrm>
          <a:prstGeom prst="rect">
            <a:avLst/>
          </a:prstGeom>
          <a:noFill/>
          <a:ln w="9525">
            <a:noFill/>
            <a:miter lim="800000"/>
            <a:headEnd/>
            <a:tailEnd/>
          </a:ln>
        </p:spPr>
        <p:txBody>
          <a:bodyPr wrap="square">
            <a:spAutoFit/>
          </a:bodyPr>
          <a:lstStyle/>
          <a:p>
            <a:pPr algn="ctr" defTabSz="912813">
              <a:spcBef>
                <a:spcPct val="50000"/>
              </a:spcBef>
            </a:pPr>
            <a:r>
              <a:rPr lang="pl-PL" sz="1000" dirty="0">
                <a:latin typeface="Arial" charset="0"/>
              </a:rPr>
              <a:t>Podział spraw ze względu na płeć klientów (dane za rok akademicki 2023/2024)</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38"/>
          <p:cNvGrpSpPr>
            <a:grpSpLocks/>
          </p:cNvGrpSpPr>
          <p:nvPr/>
        </p:nvGrpSpPr>
        <p:grpSpPr bwMode="auto">
          <a:xfrm>
            <a:off x="746125" y="2670175"/>
            <a:ext cx="8578851" cy="4194175"/>
            <a:chOff x="470" y="1138"/>
            <a:chExt cx="5404" cy="2642"/>
          </a:xfrm>
        </p:grpSpPr>
        <p:sp useBgFill="1">
          <p:nvSpPr>
            <p:cNvPr id="3" name="Text Box 639"/>
            <p:cNvSpPr txBox="1">
              <a:spLocks noChangeArrowheads="1"/>
            </p:cNvSpPr>
            <p:nvPr/>
          </p:nvSpPr>
          <p:spPr bwMode="auto">
            <a:xfrm>
              <a:off x="3742" y="2170"/>
              <a:ext cx="2132" cy="806"/>
            </a:xfrm>
            <a:prstGeom prst="rect">
              <a:avLst/>
            </a:prstGeom>
            <a:ln w="9525">
              <a:noFill/>
              <a:miter lim="800000"/>
              <a:headEnd/>
              <a:tailEnd/>
            </a:ln>
          </p:spPr>
          <p:txBody>
            <a:bodyPr>
              <a:spAutoFit/>
            </a:bodyPr>
            <a:lstStyle/>
            <a:p>
              <a:pPr defTabSz="912813">
                <a:spcBef>
                  <a:spcPct val="50000"/>
                </a:spcBef>
              </a:pPr>
              <a:r>
                <a:rPr lang="pl-PL" dirty="0">
                  <a:solidFill>
                    <a:srgbClr val="003366"/>
                  </a:solidFill>
                  <a:latin typeface="Arial" charset="0"/>
                </a:rPr>
                <a:t>Rok akademicki 2005/2006</a:t>
              </a:r>
            </a:p>
            <a:p>
              <a:pPr defTabSz="912813">
                <a:spcBef>
                  <a:spcPct val="50000"/>
                </a:spcBef>
              </a:pPr>
              <a:r>
                <a:rPr lang="pl-PL" sz="2000" dirty="0">
                  <a:solidFill>
                    <a:srgbClr val="003366"/>
                  </a:solidFill>
                  <a:latin typeface="Arial" charset="0"/>
                </a:rPr>
                <a:t>23 poradnie w 15 miastach</a:t>
              </a:r>
            </a:p>
          </p:txBody>
        </p:sp>
        <p:grpSp>
          <p:nvGrpSpPr>
            <p:cNvPr id="4" name="Group 640"/>
            <p:cNvGrpSpPr>
              <a:grpSpLocks/>
            </p:cNvGrpSpPr>
            <p:nvPr/>
          </p:nvGrpSpPr>
          <p:grpSpPr bwMode="auto">
            <a:xfrm>
              <a:off x="470" y="1138"/>
              <a:ext cx="2832" cy="2642"/>
              <a:chOff x="432" y="1682"/>
              <a:chExt cx="2832" cy="2642"/>
            </a:xfrm>
          </p:grpSpPr>
          <p:graphicFrame>
            <p:nvGraphicFramePr>
              <p:cNvPr id="6" name="Object 642"/>
              <p:cNvGraphicFramePr>
                <a:graphicFrameLocks noChangeAspect="1"/>
              </p:cNvGraphicFramePr>
              <p:nvPr/>
            </p:nvGraphicFramePr>
            <p:xfrm>
              <a:off x="480" y="1682"/>
              <a:ext cx="2736" cy="2642"/>
            </p:xfrm>
            <a:graphic>
              <a:graphicData uri="http://schemas.openxmlformats.org/presentationml/2006/ole">
                <mc:AlternateContent xmlns:mc="http://schemas.openxmlformats.org/markup-compatibility/2006">
                  <mc:Choice xmlns:v="urn:schemas-microsoft-com:vml" Requires="v">
                    <p:oleObj name="Obraz - mapa bitowa" r:id="rId2" imgW="4420204" imgH="4266595" progId="PBrush">
                      <p:embed/>
                    </p:oleObj>
                  </mc:Choice>
                  <mc:Fallback>
                    <p:oleObj name="Obraz - mapa bitowa" r:id="rId2" imgW="4420204" imgH="4266595" progId="PBrush">
                      <p:embed/>
                      <p:pic>
                        <p:nvPicPr>
                          <p:cNvPr id="6" name="Object 64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 y="1682"/>
                            <a:ext cx="2736" cy="264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7" name="Picture 643" descr="logo-małe"/>
              <p:cNvPicPr>
                <a:picLocks noChangeAspect="1" noChangeArrowheads="1"/>
              </p:cNvPicPr>
              <p:nvPr/>
            </p:nvPicPr>
            <p:blipFill>
              <a:blip r:embed="rId4" cstate="print"/>
              <a:srcRect/>
              <a:stretch>
                <a:fillRect/>
              </a:stretch>
            </p:blipFill>
            <p:spPr bwMode="auto">
              <a:xfrm>
                <a:off x="1130" y="2626"/>
                <a:ext cx="144" cy="216"/>
              </a:xfrm>
              <a:prstGeom prst="rect">
                <a:avLst/>
              </a:prstGeom>
              <a:noFill/>
              <a:ln w="9525">
                <a:noFill/>
                <a:miter lim="800000"/>
                <a:headEnd/>
                <a:tailEnd/>
              </a:ln>
            </p:spPr>
          </p:pic>
          <p:pic>
            <p:nvPicPr>
              <p:cNvPr id="8" name="Picture 644" descr="logo-małe"/>
              <p:cNvPicPr>
                <a:picLocks noChangeAspect="1" noChangeArrowheads="1"/>
              </p:cNvPicPr>
              <p:nvPr/>
            </p:nvPicPr>
            <p:blipFill>
              <a:blip r:embed="rId4" cstate="print"/>
              <a:srcRect/>
              <a:stretch>
                <a:fillRect/>
              </a:stretch>
            </p:blipFill>
            <p:spPr bwMode="auto">
              <a:xfrm>
                <a:off x="568" y="2305"/>
                <a:ext cx="145" cy="216"/>
              </a:xfrm>
              <a:prstGeom prst="rect">
                <a:avLst/>
              </a:prstGeom>
              <a:noFill/>
              <a:ln w="9525">
                <a:noFill/>
                <a:miter lim="800000"/>
                <a:headEnd/>
                <a:tailEnd/>
              </a:ln>
            </p:spPr>
          </p:pic>
          <p:pic>
            <p:nvPicPr>
              <p:cNvPr id="9" name="Picture 645" descr="logo-małe"/>
              <p:cNvPicPr>
                <a:picLocks noChangeAspect="1" noChangeArrowheads="1"/>
              </p:cNvPicPr>
              <p:nvPr/>
            </p:nvPicPr>
            <p:blipFill>
              <a:blip r:embed="rId4" cstate="print"/>
              <a:srcRect/>
              <a:stretch>
                <a:fillRect/>
              </a:stretch>
            </p:blipFill>
            <p:spPr bwMode="auto">
              <a:xfrm>
                <a:off x="1627" y="1891"/>
                <a:ext cx="145" cy="217"/>
              </a:xfrm>
              <a:prstGeom prst="rect">
                <a:avLst/>
              </a:prstGeom>
              <a:noFill/>
              <a:ln w="9525">
                <a:noFill/>
                <a:miter lim="800000"/>
                <a:headEnd/>
                <a:tailEnd/>
              </a:ln>
            </p:spPr>
          </p:pic>
          <p:pic>
            <p:nvPicPr>
              <p:cNvPr id="10" name="Picture 646" descr="logo-małe"/>
              <p:cNvPicPr>
                <a:picLocks noChangeAspect="1" noChangeArrowheads="1"/>
              </p:cNvPicPr>
              <p:nvPr/>
            </p:nvPicPr>
            <p:blipFill>
              <a:blip r:embed="rId4" cstate="print"/>
              <a:srcRect/>
              <a:stretch>
                <a:fillRect/>
              </a:stretch>
            </p:blipFill>
            <p:spPr bwMode="auto">
              <a:xfrm>
                <a:off x="1671" y="2442"/>
                <a:ext cx="145" cy="216"/>
              </a:xfrm>
              <a:prstGeom prst="rect">
                <a:avLst/>
              </a:prstGeom>
              <a:noFill/>
              <a:ln w="9525">
                <a:noFill/>
                <a:miter lim="800000"/>
                <a:headEnd/>
                <a:tailEnd/>
              </a:ln>
            </p:spPr>
          </p:pic>
          <p:pic>
            <p:nvPicPr>
              <p:cNvPr id="11" name="Picture 647" descr="logo-małe"/>
              <p:cNvPicPr>
                <a:picLocks noChangeAspect="1" noChangeArrowheads="1"/>
              </p:cNvPicPr>
              <p:nvPr/>
            </p:nvPicPr>
            <p:blipFill>
              <a:blip r:embed="rId4" cstate="print"/>
              <a:srcRect/>
              <a:stretch>
                <a:fillRect/>
              </a:stretch>
            </p:blipFill>
            <p:spPr bwMode="auto">
              <a:xfrm>
                <a:off x="2907" y="2318"/>
                <a:ext cx="144" cy="216"/>
              </a:xfrm>
              <a:prstGeom prst="rect">
                <a:avLst/>
              </a:prstGeom>
              <a:noFill/>
              <a:ln w="9525">
                <a:noFill/>
                <a:miter lim="800000"/>
                <a:headEnd/>
                <a:tailEnd/>
              </a:ln>
            </p:spPr>
          </p:pic>
          <p:pic>
            <p:nvPicPr>
              <p:cNvPr id="12" name="Picture 648" descr="logo-małe"/>
              <p:cNvPicPr>
                <a:picLocks noChangeAspect="1" noChangeArrowheads="1"/>
              </p:cNvPicPr>
              <p:nvPr/>
            </p:nvPicPr>
            <p:blipFill>
              <a:blip r:embed="rId4" cstate="print"/>
              <a:srcRect/>
              <a:stretch>
                <a:fillRect/>
              </a:stretch>
            </p:blipFill>
            <p:spPr bwMode="auto">
              <a:xfrm>
                <a:off x="2731" y="2318"/>
                <a:ext cx="144" cy="216"/>
              </a:xfrm>
              <a:prstGeom prst="rect">
                <a:avLst/>
              </a:prstGeom>
              <a:noFill/>
              <a:ln w="9525">
                <a:noFill/>
                <a:miter lim="800000"/>
                <a:headEnd/>
                <a:tailEnd/>
              </a:ln>
            </p:spPr>
          </p:pic>
          <p:pic>
            <p:nvPicPr>
              <p:cNvPr id="13" name="Picture 649" descr="logo-małe"/>
              <p:cNvPicPr>
                <a:picLocks noChangeAspect="1" noChangeArrowheads="1"/>
              </p:cNvPicPr>
              <p:nvPr/>
            </p:nvPicPr>
            <p:blipFill>
              <a:blip r:embed="rId4" cstate="print"/>
              <a:srcRect/>
              <a:stretch>
                <a:fillRect/>
              </a:stretch>
            </p:blipFill>
            <p:spPr bwMode="auto">
              <a:xfrm>
                <a:off x="2775" y="3222"/>
                <a:ext cx="144" cy="217"/>
              </a:xfrm>
              <a:prstGeom prst="rect">
                <a:avLst/>
              </a:prstGeom>
              <a:noFill/>
              <a:ln w="9525">
                <a:noFill/>
                <a:miter lim="800000"/>
                <a:headEnd/>
                <a:tailEnd/>
              </a:ln>
            </p:spPr>
          </p:pic>
          <p:pic>
            <p:nvPicPr>
              <p:cNvPr id="14" name="Picture 650" descr="logo-małe"/>
              <p:cNvPicPr>
                <a:picLocks noChangeAspect="1" noChangeArrowheads="1"/>
              </p:cNvPicPr>
              <p:nvPr/>
            </p:nvPicPr>
            <p:blipFill>
              <a:blip r:embed="rId4" cstate="print"/>
              <a:srcRect/>
              <a:stretch>
                <a:fillRect/>
              </a:stretch>
            </p:blipFill>
            <p:spPr bwMode="auto">
              <a:xfrm>
                <a:off x="2592" y="3748"/>
                <a:ext cx="144" cy="216"/>
              </a:xfrm>
              <a:prstGeom prst="rect">
                <a:avLst/>
              </a:prstGeom>
              <a:noFill/>
              <a:ln w="9525">
                <a:noFill/>
                <a:miter lim="800000"/>
                <a:headEnd/>
                <a:tailEnd/>
              </a:ln>
            </p:spPr>
          </p:pic>
          <p:pic>
            <p:nvPicPr>
              <p:cNvPr id="15" name="Picture 651" descr="logo-małe"/>
              <p:cNvPicPr>
                <a:picLocks noChangeAspect="1" noChangeArrowheads="1"/>
              </p:cNvPicPr>
              <p:nvPr/>
            </p:nvPicPr>
            <p:blipFill>
              <a:blip r:embed="rId4" cstate="print"/>
              <a:srcRect/>
              <a:stretch>
                <a:fillRect/>
              </a:stretch>
            </p:blipFill>
            <p:spPr bwMode="auto">
              <a:xfrm>
                <a:off x="2067" y="3748"/>
                <a:ext cx="144" cy="216"/>
              </a:xfrm>
              <a:prstGeom prst="rect">
                <a:avLst/>
              </a:prstGeom>
              <a:noFill/>
              <a:ln w="9525">
                <a:noFill/>
                <a:miter lim="800000"/>
                <a:headEnd/>
                <a:tailEnd/>
              </a:ln>
            </p:spPr>
          </p:pic>
          <p:pic>
            <p:nvPicPr>
              <p:cNvPr id="16" name="Picture 652" descr="logo-małe"/>
              <p:cNvPicPr>
                <a:picLocks noChangeAspect="1" noChangeArrowheads="1"/>
              </p:cNvPicPr>
              <p:nvPr/>
            </p:nvPicPr>
            <p:blipFill>
              <a:blip r:embed="rId4" cstate="print"/>
              <a:srcRect/>
              <a:stretch>
                <a:fillRect/>
              </a:stretch>
            </p:blipFill>
            <p:spPr bwMode="auto">
              <a:xfrm>
                <a:off x="1716" y="3590"/>
                <a:ext cx="144" cy="216"/>
              </a:xfrm>
              <a:prstGeom prst="rect">
                <a:avLst/>
              </a:prstGeom>
              <a:noFill/>
              <a:ln w="9525">
                <a:noFill/>
                <a:miter lim="800000"/>
                <a:headEnd/>
                <a:tailEnd/>
              </a:ln>
            </p:spPr>
          </p:pic>
          <p:pic>
            <p:nvPicPr>
              <p:cNvPr id="17" name="Picture 653" descr="logo-małe"/>
              <p:cNvPicPr>
                <a:picLocks noChangeAspect="1" noChangeArrowheads="1"/>
              </p:cNvPicPr>
              <p:nvPr/>
            </p:nvPicPr>
            <p:blipFill>
              <a:blip r:embed="rId4" cstate="print"/>
              <a:srcRect/>
              <a:stretch>
                <a:fillRect/>
              </a:stretch>
            </p:blipFill>
            <p:spPr bwMode="auto">
              <a:xfrm>
                <a:off x="1451" y="3388"/>
                <a:ext cx="144" cy="216"/>
              </a:xfrm>
              <a:prstGeom prst="rect">
                <a:avLst/>
              </a:prstGeom>
              <a:noFill/>
              <a:ln w="9525">
                <a:noFill/>
                <a:miter lim="800000"/>
                <a:headEnd/>
                <a:tailEnd/>
              </a:ln>
            </p:spPr>
          </p:pic>
          <p:pic>
            <p:nvPicPr>
              <p:cNvPr id="18" name="Picture 654" descr="logo-małe"/>
              <p:cNvPicPr>
                <a:picLocks noChangeAspect="1" noChangeArrowheads="1"/>
              </p:cNvPicPr>
              <p:nvPr/>
            </p:nvPicPr>
            <p:blipFill>
              <a:blip r:embed="rId4" cstate="print"/>
              <a:srcRect/>
              <a:stretch>
                <a:fillRect/>
              </a:stretch>
            </p:blipFill>
            <p:spPr bwMode="auto">
              <a:xfrm>
                <a:off x="1848" y="3039"/>
                <a:ext cx="144" cy="216"/>
              </a:xfrm>
              <a:prstGeom prst="rect">
                <a:avLst/>
              </a:prstGeom>
              <a:noFill/>
              <a:ln w="9525">
                <a:noFill/>
                <a:miter lim="800000"/>
                <a:headEnd/>
                <a:tailEnd/>
              </a:ln>
            </p:spPr>
          </p:pic>
          <p:pic>
            <p:nvPicPr>
              <p:cNvPr id="19" name="Picture 655" descr="logo-małe"/>
              <p:cNvPicPr>
                <a:picLocks noChangeAspect="1" noChangeArrowheads="1"/>
              </p:cNvPicPr>
              <p:nvPr/>
            </p:nvPicPr>
            <p:blipFill>
              <a:blip r:embed="rId4" cstate="print"/>
              <a:srcRect/>
              <a:stretch>
                <a:fillRect/>
              </a:stretch>
            </p:blipFill>
            <p:spPr bwMode="auto">
              <a:xfrm>
                <a:off x="1054" y="3220"/>
                <a:ext cx="144" cy="216"/>
              </a:xfrm>
              <a:prstGeom prst="rect">
                <a:avLst/>
              </a:prstGeom>
              <a:noFill/>
              <a:ln w="9525">
                <a:noFill/>
                <a:miter lim="800000"/>
                <a:headEnd/>
                <a:tailEnd/>
              </a:ln>
            </p:spPr>
          </p:pic>
          <p:pic>
            <p:nvPicPr>
              <p:cNvPr id="20" name="Picture 656" descr="logo-małe"/>
              <p:cNvPicPr>
                <a:picLocks noChangeAspect="1" noChangeArrowheads="1"/>
              </p:cNvPicPr>
              <p:nvPr/>
            </p:nvPicPr>
            <p:blipFill>
              <a:blip r:embed="rId4" cstate="print"/>
              <a:srcRect/>
              <a:stretch>
                <a:fillRect/>
              </a:stretch>
            </p:blipFill>
            <p:spPr bwMode="auto">
              <a:xfrm>
                <a:off x="2951" y="3222"/>
                <a:ext cx="145" cy="217"/>
              </a:xfrm>
              <a:prstGeom prst="rect">
                <a:avLst/>
              </a:prstGeom>
              <a:noFill/>
              <a:ln w="9525">
                <a:noFill/>
                <a:miter lim="800000"/>
                <a:headEnd/>
                <a:tailEnd/>
              </a:ln>
            </p:spPr>
          </p:pic>
          <p:pic>
            <p:nvPicPr>
              <p:cNvPr id="21" name="Picture 657" descr="logo-małe"/>
              <p:cNvPicPr>
                <a:picLocks noChangeAspect="1" noChangeArrowheads="1"/>
              </p:cNvPicPr>
              <p:nvPr/>
            </p:nvPicPr>
            <p:blipFill>
              <a:blip r:embed="rId4" cstate="print"/>
              <a:srcRect/>
              <a:stretch>
                <a:fillRect/>
              </a:stretch>
            </p:blipFill>
            <p:spPr bwMode="auto">
              <a:xfrm>
                <a:off x="657" y="2764"/>
                <a:ext cx="144" cy="216"/>
              </a:xfrm>
              <a:prstGeom prst="rect">
                <a:avLst/>
              </a:prstGeom>
              <a:noFill/>
              <a:ln w="9525">
                <a:noFill/>
                <a:miter lim="800000"/>
                <a:headEnd/>
                <a:tailEnd/>
              </a:ln>
            </p:spPr>
          </p:pic>
          <p:sp>
            <p:nvSpPr>
              <p:cNvPr id="22" name="Text Box 658"/>
              <p:cNvSpPr txBox="1">
                <a:spLocks noChangeArrowheads="1"/>
              </p:cNvSpPr>
              <p:nvPr/>
            </p:nvSpPr>
            <p:spPr bwMode="auto">
              <a:xfrm>
                <a:off x="2544" y="2500"/>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Białystok</a:t>
                </a:r>
              </a:p>
            </p:txBody>
          </p:sp>
          <p:sp>
            <p:nvSpPr>
              <p:cNvPr id="23" name="Text Box 659"/>
              <p:cNvSpPr txBox="1">
                <a:spLocks noChangeArrowheads="1"/>
              </p:cNvSpPr>
              <p:nvPr/>
            </p:nvSpPr>
            <p:spPr bwMode="auto">
              <a:xfrm>
                <a:off x="2112" y="2903"/>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Warszawa</a:t>
                </a:r>
              </a:p>
            </p:txBody>
          </p:sp>
          <p:sp>
            <p:nvSpPr>
              <p:cNvPr id="24" name="Text Box 660"/>
              <p:cNvSpPr txBox="1">
                <a:spLocks noChangeArrowheads="1"/>
              </p:cNvSpPr>
              <p:nvPr/>
            </p:nvSpPr>
            <p:spPr bwMode="auto">
              <a:xfrm>
                <a:off x="2592" y="3412"/>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Lublin</a:t>
                </a:r>
              </a:p>
            </p:txBody>
          </p:sp>
          <p:sp>
            <p:nvSpPr>
              <p:cNvPr id="25" name="Text Box 661"/>
              <p:cNvSpPr txBox="1">
                <a:spLocks noChangeArrowheads="1"/>
              </p:cNvSpPr>
              <p:nvPr/>
            </p:nvSpPr>
            <p:spPr bwMode="auto">
              <a:xfrm>
                <a:off x="2304" y="3911"/>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Rzeszów</a:t>
                </a:r>
              </a:p>
            </p:txBody>
          </p:sp>
          <p:sp>
            <p:nvSpPr>
              <p:cNvPr id="26" name="Text Box 662"/>
              <p:cNvSpPr txBox="1">
                <a:spLocks noChangeArrowheads="1"/>
              </p:cNvSpPr>
              <p:nvPr/>
            </p:nvSpPr>
            <p:spPr bwMode="auto">
              <a:xfrm>
                <a:off x="1824" y="3911"/>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Kraków</a:t>
                </a:r>
              </a:p>
            </p:txBody>
          </p:sp>
          <p:sp>
            <p:nvSpPr>
              <p:cNvPr id="27" name="Text Box 663"/>
              <p:cNvSpPr txBox="1">
                <a:spLocks noChangeArrowheads="1"/>
              </p:cNvSpPr>
              <p:nvPr/>
            </p:nvSpPr>
            <p:spPr bwMode="auto">
              <a:xfrm>
                <a:off x="1488" y="3748"/>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Katowice</a:t>
                </a:r>
              </a:p>
            </p:txBody>
          </p:sp>
          <p:sp>
            <p:nvSpPr>
              <p:cNvPr id="28" name="Text Box 664"/>
              <p:cNvSpPr txBox="1">
                <a:spLocks noChangeArrowheads="1"/>
              </p:cNvSpPr>
              <p:nvPr/>
            </p:nvSpPr>
            <p:spPr bwMode="auto">
              <a:xfrm>
                <a:off x="1152" y="3556"/>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Opole</a:t>
                </a:r>
              </a:p>
            </p:txBody>
          </p:sp>
          <p:sp>
            <p:nvSpPr>
              <p:cNvPr id="29" name="Text Box 665"/>
              <p:cNvSpPr txBox="1">
                <a:spLocks noChangeArrowheads="1"/>
              </p:cNvSpPr>
              <p:nvPr/>
            </p:nvSpPr>
            <p:spPr bwMode="auto">
              <a:xfrm>
                <a:off x="816" y="3383"/>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Wrocław</a:t>
                </a:r>
              </a:p>
            </p:txBody>
          </p:sp>
          <p:sp>
            <p:nvSpPr>
              <p:cNvPr id="30" name="Text Box 666"/>
              <p:cNvSpPr txBox="1">
                <a:spLocks noChangeArrowheads="1"/>
              </p:cNvSpPr>
              <p:nvPr/>
            </p:nvSpPr>
            <p:spPr bwMode="auto">
              <a:xfrm>
                <a:off x="1584" y="3220"/>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Łódź</a:t>
                </a:r>
              </a:p>
            </p:txBody>
          </p:sp>
          <p:sp>
            <p:nvSpPr>
              <p:cNvPr id="31" name="Text Box 667"/>
              <p:cNvSpPr txBox="1">
                <a:spLocks noChangeArrowheads="1"/>
              </p:cNvSpPr>
              <p:nvPr/>
            </p:nvSpPr>
            <p:spPr bwMode="auto">
              <a:xfrm>
                <a:off x="864" y="2788"/>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Poznań</a:t>
                </a:r>
              </a:p>
            </p:txBody>
          </p:sp>
          <p:sp>
            <p:nvSpPr>
              <p:cNvPr id="32" name="Text Box 668"/>
              <p:cNvSpPr txBox="1">
                <a:spLocks noChangeArrowheads="1"/>
              </p:cNvSpPr>
              <p:nvPr/>
            </p:nvSpPr>
            <p:spPr bwMode="auto">
              <a:xfrm>
                <a:off x="1392" y="2615"/>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Toruń</a:t>
                </a:r>
              </a:p>
            </p:txBody>
          </p:sp>
          <p:sp>
            <p:nvSpPr>
              <p:cNvPr id="33" name="Text Box 669"/>
              <p:cNvSpPr txBox="1">
                <a:spLocks noChangeArrowheads="1"/>
              </p:cNvSpPr>
              <p:nvPr/>
            </p:nvSpPr>
            <p:spPr bwMode="auto">
              <a:xfrm>
                <a:off x="1392" y="2068"/>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Gdańsk</a:t>
                </a:r>
              </a:p>
            </p:txBody>
          </p:sp>
          <p:sp>
            <p:nvSpPr>
              <p:cNvPr id="34" name="Text Box 670"/>
              <p:cNvSpPr txBox="1">
                <a:spLocks noChangeArrowheads="1"/>
              </p:cNvSpPr>
              <p:nvPr/>
            </p:nvSpPr>
            <p:spPr bwMode="auto">
              <a:xfrm>
                <a:off x="432" y="2471"/>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Szczecin</a:t>
                </a:r>
              </a:p>
            </p:txBody>
          </p:sp>
          <p:sp>
            <p:nvSpPr>
              <p:cNvPr id="35" name="Text Box 671"/>
              <p:cNvSpPr txBox="1">
                <a:spLocks noChangeArrowheads="1"/>
              </p:cNvSpPr>
              <p:nvPr/>
            </p:nvSpPr>
            <p:spPr bwMode="auto">
              <a:xfrm>
                <a:off x="528" y="2951"/>
                <a:ext cx="672" cy="173"/>
              </a:xfrm>
              <a:prstGeom prst="rect">
                <a:avLst/>
              </a:prstGeom>
              <a:noFill/>
              <a:ln w="9525">
                <a:noFill/>
                <a:miter lim="800000"/>
                <a:headEnd/>
                <a:tailEnd/>
              </a:ln>
            </p:spPr>
            <p:txBody>
              <a:bodyPr>
                <a:spAutoFit/>
              </a:bodyPr>
              <a:lstStyle/>
              <a:p>
                <a:pPr algn="ctr" defTabSz="912813">
                  <a:spcBef>
                    <a:spcPct val="50000"/>
                  </a:spcBef>
                </a:pPr>
                <a:r>
                  <a:rPr lang="pl-PL" sz="1200" b="1" dirty="0">
                    <a:solidFill>
                      <a:schemeClr val="bg1"/>
                    </a:solidFill>
                    <a:latin typeface="Arial" charset="0"/>
                  </a:rPr>
                  <a:t>Słubice</a:t>
                </a:r>
              </a:p>
            </p:txBody>
          </p:sp>
          <p:pic>
            <p:nvPicPr>
              <p:cNvPr id="36" name="Picture 672" descr="logo-małe"/>
              <p:cNvPicPr>
                <a:picLocks noChangeAspect="1" noChangeArrowheads="1"/>
              </p:cNvPicPr>
              <p:nvPr/>
            </p:nvPicPr>
            <p:blipFill>
              <a:blip r:embed="rId4" cstate="print"/>
              <a:srcRect/>
              <a:stretch>
                <a:fillRect/>
              </a:stretch>
            </p:blipFill>
            <p:spPr bwMode="auto">
              <a:xfrm>
                <a:off x="2435" y="2081"/>
                <a:ext cx="144" cy="216"/>
              </a:xfrm>
              <a:prstGeom prst="rect">
                <a:avLst/>
              </a:prstGeom>
              <a:noFill/>
              <a:ln w="9525">
                <a:noFill/>
                <a:miter lim="800000"/>
                <a:headEnd/>
                <a:tailEnd/>
              </a:ln>
            </p:spPr>
          </p:pic>
          <p:pic>
            <p:nvPicPr>
              <p:cNvPr id="37" name="Picture 673" descr="logo-małe"/>
              <p:cNvPicPr>
                <a:picLocks noChangeAspect="1" noChangeArrowheads="1"/>
              </p:cNvPicPr>
              <p:nvPr/>
            </p:nvPicPr>
            <p:blipFill>
              <a:blip r:embed="rId4" cstate="print"/>
              <a:srcRect/>
              <a:stretch>
                <a:fillRect/>
              </a:stretch>
            </p:blipFill>
            <p:spPr bwMode="auto">
              <a:xfrm>
                <a:off x="2259" y="2081"/>
                <a:ext cx="144" cy="216"/>
              </a:xfrm>
              <a:prstGeom prst="rect">
                <a:avLst/>
              </a:prstGeom>
              <a:noFill/>
              <a:ln w="9525">
                <a:noFill/>
                <a:miter lim="800000"/>
                <a:headEnd/>
                <a:tailEnd/>
              </a:ln>
            </p:spPr>
          </p:pic>
          <p:sp>
            <p:nvSpPr>
              <p:cNvPr id="38" name="Text Box 674"/>
              <p:cNvSpPr txBox="1">
                <a:spLocks noChangeArrowheads="1"/>
              </p:cNvSpPr>
              <p:nvPr/>
            </p:nvSpPr>
            <p:spPr bwMode="auto">
              <a:xfrm>
                <a:off x="2072" y="2263"/>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Olsztyn</a:t>
                </a:r>
              </a:p>
            </p:txBody>
          </p:sp>
          <p:pic>
            <p:nvPicPr>
              <p:cNvPr id="39" name="Picture 675" descr="logo-małe"/>
              <p:cNvPicPr>
                <a:picLocks noChangeAspect="1" noChangeArrowheads="1"/>
              </p:cNvPicPr>
              <p:nvPr/>
            </p:nvPicPr>
            <p:blipFill>
              <a:blip r:embed="rId4" cstate="print"/>
              <a:srcRect/>
              <a:stretch>
                <a:fillRect/>
              </a:stretch>
            </p:blipFill>
            <p:spPr bwMode="auto">
              <a:xfrm>
                <a:off x="2555" y="2715"/>
                <a:ext cx="144" cy="216"/>
              </a:xfrm>
              <a:prstGeom prst="rect">
                <a:avLst/>
              </a:prstGeom>
              <a:noFill/>
              <a:ln w="9525">
                <a:noFill/>
                <a:miter lim="800000"/>
                <a:headEnd/>
                <a:tailEnd/>
              </a:ln>
            </p:spPr>
          </p:pic>
          <p:pic>
            <p:nvPicPr>
              <p:cNvPr id="40" name="Picture 676" descr="logo-małe"/>
              <p:cNvPicPr>
                <a:picLocks noChangeAspect="1" noChangeArrowheads="1"/>
              </p:cNvPicPr>
              <p:nvPr/>
            </p:nvPicPr>
            <p:blipFill>
              <a:blip r:embed="rId4" cstate="print"/>
              <a:srcRect/>
              <a:stretch>
                <a:fillRect/>
              </a:stretch>
            </p:blipFill>
            <p:spPr bwMode="auto">
              <a:xfrm>
                <a:off x="2382" y="2715"/>
                <a:ext cx="144" cy="216"/>
              </a:xfrm>
              <a:prstGeom prst="rect">
                <a:avLst/>
              </a:prstGeom>
              <a:noFill/>
              <a:ln w="9525">
                <a:noFill/>
                <a:miter lim="800000"/>
                <a:headEnd/>
                <a:tailEnd/>
              </a:ln>
            </p:spPr>
          </p:pic>
          <p:pic>
            <p:nvPicPr>
              <p:cNvPr id="41" name="Picture 677" descr="logo-małe"/>
              <p:cNvPicPr>
                <a:picLocks noChangeAspect="1" noChangeArrowheads="1"/>
              </p:cNvPicPr>
              <p:nvPr/>
            </p:nvPicPr>
            <p:blipFill>
              <a:blip r:embed="rId4" cstate="print"/>
              <a:srcRect/>
              <a:stretch>
                <a:fillRect/>
              </a:stretch>
            </p:blipFill>
            <p:spPr bwMode="auto">
              <a:xfrm>
                <a:off x="2200" y="2715"/>
                <a:ext cx="144" cy="216"/>
              </a:xfrm>
              <a:prstGeom prst="rect">
                <a:avLst/>
              </a:prstGeom>
              <a:noFill/>
              <a:ln w="9525">
                <a:noFill/>
                <a:miter lim="800000"/>
                <a:headEnd/>
                <a:tailEnd/>
              </a:ln>
            </p:spPr>
          </p:pic>
          <p:pic>
            <p:nvPicPr>
              <p:cNvPr id="42" name="Picture 678" descr="logo-małe"/>
              <p:cNvPicPr>
                <a:picLocks noChangeAspect="1" noChangeArrowheads="1"/>
              </p:cNvPicPr>
              <p:nvPr/>
            </p:nvPicPr>
            <p:blipFill>
              <a:blip r:embed="rId4" cstate="print"/>
              <a:srcRect/>
              <a:stretch>
                <a:fillRect/>
              </a:stretch>
            </p:blipFill>
            <p:spPr bwMode="auto">
              <a:xfrm>
                <a:off x="2290" y="3067"/>
                <a:ext cx="144" cy="216"/>
              </a:xfrm>
              <a:prstGeom prst="rect">
                <a:avLst/>
              </a:prstGeom>
              <a:noFill/>
              <a:ln w="9525">
                <a:noFill/>
                <a:miter lim="800000"/>
                <a:headEnd/>
                <a:tailEnd/>
              </a:ln>
            </p:spPr>
          </p:pic>
          <p:pic>
            <p:nvPicPr>
              <p:cNvPr id="43" name="Picture 679" descr="logo-małe"/>
              <p:cNvPicPr>
                <a:picLocks noChangeAspect="1" noChangeArrowheads="1"/>
              </p:cNvPicPr>
              <p:nvPr/>
            </p:nvPicPr>
            <p:blipFill>
              <a:blip r:embed="rId4" cstate="print"/>
              <a:srcRect/>
              <a:stretch>
                <a:fillRect/>
              </a:stretch>
            </p:blipFill>
            <p:spPr bwMode="auto">
              <a:xfrm>
                <a:off x="2471" y="3067"/>
                <a:ext cx="144" cy="216"/>
              </a:xfrm>
              <a:prstGeom prst="rect">
                <a:avLst/>
              </a:prstGeom>
              <a:noFill/>
              <a:ln w="9525">
                <a:noFill/>
                <a:miter lim="800000"/>
                <a:headEnd/>
                <a:tailEnd/>
              </a:ln>
            </p:spPr>
          </p:pic>
          <p:pic>
            <p:nvPicPr>
              <p:cNvPr id="44" name="Picture 680" descr="logo-małe"/>
              <p:cNvPicPr>
                <a:picLocks noChangeAspect="1" noChangeArrowheads="1"/>
              </p:cNvPicPr>
              <p:nvPr/>
            </p:nvPicPr>
            <p:blipFill>
              <a:blip r:embed="rId4" cstate="print"/>
              <a:srcRect/>
              <a:stretch>
                <a:fillRect/>
              </a:stretch>
            </p:blipFill>
            <p:spPr bwMode="auto">
              <a:xfrm>
                <a:off x="2237" y="3748"/>
                <a:ext cx="144" cy="216"/>
              </a:xfrm>
              <a:prstGeom prst="rect">
                <a:avLst/>
              </a:prstGeom>
              <a:noFill/>
              <a:ln w="9525">
                <a:noFill/>
                <a:miter lim="800000"/>
                <a:headEnd/>
                <a:tailEnd/>
              </a:ln>
            </p:spPr>
          </p:pic>
        </p:grpSp>
      </p:grpSp>
      <p:sp>
        <p:nvSpPr>
          <p:cNvPr id="45" name="Rectangle 560"/>
          <p:cNvSpPr txBox="1">
            <a:spLocks noChangeArrowheads="1"/>
          </p:cNvSpPr>
          <p:nvPr/>
        </p:nvSpPr>
        <p:spPr bwMode="auto">
          <a:xfrm>
            <a:off x="914400" y="762000"/>
            <a:ext cx="80010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lnSpc>
                <a:spcPct val="90000"/>
              </a:lnSpc>
              <a:spcBef>
                <a:spcPct val="0"/>
              </a:spcBef>
              <a:spcAft>
                <a:spcPct val="0"/>
              </a:spcAft>
              <a:defRPr sz="3600" b="1">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Arial" charset="0"/>
              </a:defRPr>
            </a:lvl2pPr>
            <a:lvl3pPr algn="l" rtl="0" eaLnBrk="0" fontAlgn="base" hangingPunct="0">
              <a:lnSpc>
                <a:spcPct val="90000"/>
              </a:lnSpc>
              <a:spcBef>
                <a:spcPct val="0"/>
              </a:spcBef>
              <a:spcAft>
                <a:spcPct val="0"/>
              </a:spcAft>
              <a:defRPr sz="3600" b="1">
                <a:solidFill>
                  <a:schemeClr val="tx2"/>
                </a:solidFill>
                <a:latin typeface="Arial" charset="0"/>
              </a:defRPr>
            </a:lvl3pPr>
            <a:lvl4pPr algn="l" rtl="0" eaLnBrk="0" fontAlgn="base" hangingPunct="0">
              <a:lnSpc>
                <a:spcPct val="90000"/>
              </a:lnSpc>
              <a:spcBef>
                <a:spcPct val="0"/>
              </a:spcBef>
              <a:spcAft>
                <a:spcPct val="0"/>
              </a:spcAft>
              <a:defRPr sz="3600" b="1">
                <a:solidFill>
                  <a:schemeClr val="tx2"/>
                </a:solidFill>
                <a:latin typeface="Arial" charset="0"/>
              </a:defRPr>
            </a:lvl4pPr>
            <a:lvl5pPr algn="l" rtl="0" eaLnBrk="0" fontAlgn="base" hangingPunct="0">
              <a:lnSpc>
                <a:spcPct val="90000"/>
              </a:lnSpc>
              <a:spcBef>
                <a:spcPct val="0"/>
              </a:spcBef>
              <a:spcAft>
                <a:spcPct val="0"/>
              </a:spcAft>
              <a:defRPr sz="3600" b="1">
                <a:solidFill>
                  <a:schemeClr val="tx2"/>
                </a:solidFill>
                <a:latin typeface="Arial" charset="0"/>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a:lstStyle>
          <a:p>
            <a:pPr defTabSz="912813" eaLnBrk="1" hangingPunct="1"/>
            <a:r>
              <a:rPr lang="pl-PL" kern="0" dirty="0"/>
              <a:t>Poradnie w Polsce 2003-2024</a:t>
            </a:r>
          </a:p>
        </p:txBody>
      </p:sp>
    </p:spTree>
    <p:extLst>
      <p:ext uri="{BB962C8B-B14F-4D97-AF65-F5344CB8AC3E}">
        <p14:creationId xmlns:p14="http://schemas.microsoft.com/office/powerpoint/2010/main" val="1705311986"/>
      </p:ext>
    </p:extLst>
  </p:cSld>
  <p:clrMapOvr>
    <a:masterClrMapping/>
  </p:clrMapOvr>
  <mc:AlternateContent xmlns:mc="http://schemas.openxmlformats.org/markup-compatibility/2006" xmlns:p14="http://schemas.microsoft.com/office/powerpoint/2010/main">
    <mc:Choice Requires="p14">
      <p:transition spd="med" p14:dur="700" advClick="0" advTm="1000">
        <p:fade/>
      </p:transition>
    </mc:Choice>
    <mc:Fallback xmlns="">
      <p:transition spd="med" advClick="0" advTm="1000">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2"/>
          <p:cNvSpPr>
            <a:spLocks noGrp="1" noChangeArrowheads="1"/>
          </p:cNvSpPr>
          <p:nvPr>
            <p:ph type="title"/>
          </p:nvPr>
        </p:nvSpPr>
        <p:spPr/>
        <p:txBody>
          <a:bodyPr/>
          <a:lstStyle/>
          <a:p>
            <a:pPr defTabSz="912813" eaLnBrk="1" hangingPunct="1"/>
            <a:r>
              <a:rPr lang="pl-PL" dirty="0"/>
              <a:t>Sprawy z zakresu prawa </a:t>
            </a:r>
            <a:br>
              <a:rPr lang="pl-PL" dirty="0"/>
            </a:br>
            <a:r>
              <a:rPr lang="pl-PL" dirty="0"/>
              <a:t>i postępowania administracyjnego</a:t>
            </a:r>
          </a:p>
        </p:txBody>
      </p:sp>
      <p:sp>
        <p:nvSpPr>
          <p:cNvPr id="14341" name="Text Box 9"/>
          <p:cNvSpPr txBox="1">
            <a:spLocks noChangeArrowheads="1"/>
          </p:cNvSpPr>
          <p:nvPr/>
        </p:nvSpPr>
        <p:spPr bwMode="auto">
          <a:xfrm>
            <a:off x="4932000" y="2636912"/>
            <a:ext cx="4104496" cy="3785652"/>
          </a:xfrm>
          <a:prstGeom prst="rect">
            <a:avLst/>
          </a:prstGeom>
          <a:noFill/>
          <a:ln w="9525">
            <a:noFill/>
            <a:miter lim="800000"/>
            <a:headEnd/>
            <a:tailEnd/>
          </a:ln>
        </p:spPr>
        <p:txBody>
          <a:bodyPr wrap="square">
            <a:spAutoFit/>
          </a:bodyPr>
          <a:lstStyle/>
          <a:p>
            <a:pPr defTabSz="912813">
              <a:spcBef>
                <a:spcPct val="50000"/>
              </a:spcBef>
            </a:pPr>
            <a:r>
              <a:rPr lang="pl-PL" sz="1200" b="1" dirty="0">
                <a:latin typeface="Arial" charset="0"/>
              </a:rPr>
              <a:t>Przykładowe sprawy:</a:t>
            </a:r>
          </a:p>
          <a:p>
            <a:pPr marL="171450" indent="-171450" defTabSz="912813">
              <a:spcBef>
                <a:spcPct val="50000"/>
              </a:spcBef>
              <a:buFont typeface="Wingdings" panose="05000000000000000000" pitchFamily="2" charset="2"/>
              <a:buChar char="§"/>
            </a:pPr>
            <a:r>
              <a:rPr lang="pl-PL" sz="1200" dirty="0">
                <a:latin typeface="Arial" charset="0"/>
              </a:rPr>
              <a:t>sprawy budowlane: zezwolenia na inwestycje drogowe, legalizacja samowoli, plany zagospodarowania</a:t>
            </a:r>
          </a:p>
          <a:p>
            <a:pPr marL="171450" indent="-171450" defTabSz="912813">
              <a:spcBef>
                <a:spcPct val="50000"/>
              </a:spcBef>
              <a:buFont typeface="Wingdings" panose="05000000000000000000" pitchFamily="2" charset="2"/>
              <a:buChar char="§"/>
            </a:pPr>
            <a:r>
              <a:rPr lang="pl-PL" sz="1200" dirty="0">
                <a:latin typeface="Arial" charset="0"/>
              </a:rPr>
              <a:t>ogólne sprawy urzędowe: postępowania przed organami publicznymi, odwołania od decyzji, ponaglenia w związku z niezałatwieniem sprawy, przewlekłość postępowania</a:t>
            </a:r>
          </a:p>
          <a:p>
            <a:pPr marL="171450" indent="-171450" defTabSz="912813">
              <a:spcBef>
                <a:spcPct val="50000"/>
              </a:spcBef>
              <a:buFont typeface="Wingdings" panose="05000000000000000000" pitchFamily="2" charset="2"/>
              <a:buChar char="§"/>
            </a:pPr>
            <a:r>
              <a:rPr lang="pl-PL" sz="1200" dirty="0">
                <a:latin typeface="Arial" charset="0"/>
              </a:rPr>
              <a:t>skargi do WSA, NSA</a:t>
            </a:r>
          </a:p>
          <a:p>
            <a:pPr marL="171450" indent="-171450" defTabSz="912813">
              <a:spcBef>
                <a:spcPct val="50000"/>
              </a:spcBef>
              <a:buFont typeface="Wingdings" panose="05000000000000000000" pitchFamily="2" charset="2"/>
              <a:buChar char="§"/>
            </a:pPr>
            <a:r>
              <a:rPr lang="pl-PL" sz="1200" dirty="0">
                <a:latin typeface="Arial" charset="0"/>
              </a:rPr>
              <a:t>postępowania dyscyplinarne w komisjach uczelnianych</a:t>
            </a:r>
          </a:p>
          <a:p>
            <a:pPr marL="171450" indent="-171450" defTabSz="912813">
              <a:spcBef>
                <a:spcPct val="50000"/>
              </a:spcBef>
              <a:buFont typeface="Wingdings" panose="05000000000000000000" pitchFamily="2" charset="2"/>
              <a:buChar char="§"/>
            </a:pPr>
            <a:r>
              <a:rPr lang="pl-PL" sz="1200" dirty="0">
                <a:latin typeface="Arial" charset="0"/>
              </a:rPr>
              <a:t>dostęp do informacji publicznej</a:t>
            </a:r>
          </a:p>
          <a:p>
            <a:pPr marL="171450" indent="-171450" defTabSz="912813">
              <a:spcBef>
                <a:spcPct val="50000"/>
              </a:spcBef>
              <a:buFont typeface="Wingdings" panose="05000000000000000000" pitchFamily="2" charset="2"/>
              <a:buChar char="§"/>
            </a:pPr>
            <a:r>
              <a:rPr lang="pl-PL" sz="1200" dirty="0">
                <a:latin typeface="Arial" charset="0"/>
              </a:rPr>
              <a:t>wezwania na komisje wojskowe</a:t>
            </a:r>
          </a:p>
          <a:p>
            <a:pPr marL="171450" indent="-171450" defTabSz="912813">
              <a:spcBef>
                <a:spcPct val="50000"/>
              </a:spcBef>
              <a:buFont typeface="Wingdings" panose="05000000000000000000" pitchFamily="2" charset="2"/>
              <a:buChar char="§"/>
            </a:pPr>
            <a:r>
              <a:rPr lang="pl-PL" sz="1200" dirty="0">
                <a:latin typeface="Arial" charset="0"/>
              </a:rPr>
              <a:t>prawo oświatowe i o szkolnictwie wyższym</a:t>
            </a:r>
          </a:p>
          <a:p>
            <a:pPr marL="171450" indent="-171450" defTabSz="912813">
              <a:spcBef>
                <a:spcPct val="50000"/>
              </a:spcBef>
              <a:buFont typeface="Wingdings" panose="05000000000000000000" pitchFamily="2" charset="2"/>
              <a:buChar char="§"/>
            </a:pPr>
            <a:r>
              <a:rPr lang="pl-PL" sz="1200" dirty="0">
                <a:latin typeface="Arial" charset="0"/>
              </a:rPr>
              <a:t>prawo o ruchu drogowym (np. mandaty za parkowanie)</a:t>
            </a:r>
          </a:p>
          <a:p>
            <a:pPr marL="171450" indent="-171450" defTabSz="912813">
              <a:spcBef>
                <a:spcPct val="50000"/>
              </a:spcBef>
              <a:buFont typeface="Wingdings" panose="05000000000000000000" pitchFamily="2" charset="2"/>
              <a:buChar char="§"/>
            </a:pPr>
            <a:r>
              <a:rPr lang="pl-PL" sz="1200" dirty="0">
                <a:latin typeface="Arial" charset="0"/>
              </a:rPr>
              <a:t>prawo o stowarzyszeniach</a:t>
            </a:r>
          </a:p>
          <a:p>
            <a:pPr marL="171450" indent="-171450" defTabSz="912813">
              <a:spcBef>
                <a:spcPct val="50000"/>
              </a:spcBef>
              <a:buFont typeface="Wingdings" panose="05000000000000000000" pitchFamily="2" charset="2"/>
              <a:buChar char="§"/>
            </a:pPr>
            <a:r>
              <a:rPr lang="pl-PL" sz="1200" dirty="0">
                <a:latin typeface="Arial" charset="0"/>
              </a:rPr>
              <a:t>przepisy w zakresie cmentarzy i pochówków</a:t>
            </a:r>
          </a:p>
        </p:txBody>
      </p:sp>
      <p:graphicFrame>
        <p:nvGraphicFramePr>
          <p:cNvPr id="8" name="Wykres 7"/>
          <p:cNvGraphicFramePr>
            <a:graphicFrameLocks/>
          </p:cNvGraphicFramePr>
          <p:nvPr>
            <p:extLst>
              <p:ext uri="{D42A27DB-BD31-4B8C-83A1-F6EECF244321}">
                <p14:modId xmlns:p14="http://schemas.microsoft.com/office/powerpoint/2010/main" val="1677541026"/>
              </p:ext>
            </p:extLst>
          </p:nvPr>
        </p:nvGraphicFramePr>
        <p:xfrm>
          <a:off x="395536" y="5013175"/>
          <a:ext cx="3942357" cy="142528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Object 11">
            <a:extLst>
              <a:ext uri="{FF2B5EF4-FFF2-40B4-BE49-F238E27FC236}">
                <a16:creationId xmlns:a16="http://schemas.microsoft.com/office/drawing/2014/main" id="{F229D03C-30A6-C19C-3D0E-69DDBAAAD8FC}"/>
              </a:ext>
            </a:extLst>
          </p:cNvPr>
          <p:cNvGraphicFramePr>
            <a:graphicFrameLocks/>
          </p:cNvGraphicFramePr>
          <p:nvPr>
            <p:extLst>
              <p:ext uri="{D42A27DB-BD31-4B8C-83A1-F6EECF244321}">
                <p14:modId xmlns:p14="http://schemas.microsoft.com/office/powerpoint/2010/main" val="3265669806"/>
              </p:ext>
            </p:extLst>
          </p:nvPr>
        </p:nvGraphicFramePr>
        <p:xfrm>
          <a:off x="756016" y="2156388"/>
          <a:ext cx="3960000" cy="342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Wykres 4">
            <a:extLst>
              <a:ext uri="{FF2B5EF4-FFF2-40B4-BE49-F238E27FC236}">
                <a16:creationId xmlns:a16="http://schemas.microsoft.com/office/drawing/2014/main" id="{8C471894-1301-B0A0-B702-05EFF9D43D80}"/>
              </a:ext>
            </a:extLst>
          </p:cNvPr>
          <p:cNvGraphicFramePr>
            <a:graphicFrameLocks/>
          </p:cNvGraphicFramePr>
          <p:nvPr>
            <p:extLst>
              <p:ext uri="{D42A27DB-BD31-4B8C-83A1-F6EECF244321}">
                <p14:modId xmlns:p14="http://schemas.microsoft.com/office/powerpoint/2010/main" val="2781331088"/>
              </p:ext>
            </p:extLst>
          </p:nvPr>
        </p:nvGraphicFramePr>
        <p:xfrm>
          <a:off x="377080" y="5517352"/>
          <a:ext cx="3960813" cy="1080000"/>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 Box 13">
            <a:extLst>
              <a:ext uri="{FF2B5EF4-FFF2-40B4-BE49-F238E27FC236}">
                <a16:creationId xmlns:a16="http://schemas.microsoft.com/office/drawing/2014/main" id="{5A58E27C-AA0F-91AB-D85E-826C69DEA3B4}"/>
              </a:ext>
            </a:extLst>
          </p:cNvPr>
          <p:cNvSpPr txBox="1">
            <a:spLocks noChangeArrowheads="1"/>
          </p:cNvSpPr>
          <p:nvPr/>
        </p:nvSpPr>
        <p:spPr bwMode="auto">
          <a:xfrm>
            <a:off x="900114" y="6453336"/>
            <a:ext cx="2843262" cy="400110"/>
          </a:xfrm>
          <a:prstGeom prst="rect">
            <a:avLst/>
          </a:prstGeom>
          <a:noFill/>
          <a:ln w="9525">
            <a:noFill/>
            <a:miter lim="800000"/>
            <a:headEnd/>
            <a:tailEnd/>
          </a:ln>
        </p:spPr>
        <p:txBody>
          <a:bodyPr wrap="square">
            <a:spAutoFit/>
          </a:bodyPr>
          <a:lstStyle/>
          <a:p>
            <a:pPr algn="ctr" defTabSz="912813">
              <a:spcBef>
                <a:spcPct val="50000"/>
              </a:spcBef>
            </a:pPr>
            <a:r>
              <a:rPr lang="pl-PL" sz="1000" dirty="0">
                <a:latin typeface="Arial" charset="0"/>
              </a:rPr>
              <a:t>Podział spraw ze względu na płeć klientów (dane za rok akademicki 2023/2024)</a:t>
            </a: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pPr defTabSz="912813" eaLnBrk="1" hangingPunct="1"/>
            <a:r>
              <a:rPr lang="pl-PL"/>
              <a:t>Sprawy z zakresu prawa lokalowego i spółdzielczego</a:t>
            </a:r>
          </a:p>
        </p:txBody>
      </p:sp>
      <p:sp>
        <p:nvSpPr>
          <p:cNvPr id="15365" name="Text Box 13"/>
          <p:cNvSpPr txBox="1">
            <a:spLocks noChangeArrowheads="1"/>
          </p:cNvSpPr>
          <p:nvPr/>
        </p:nvSpPr>
        <p:spPr bwMode="auto">
          <a:xfrm>
            <a:off x="4932000" y="2348880"/>
            <a:ext cx="4125714" cy="4339650"/>
          </a:xfrm>
          <a:prstGeom prst="rect">
            <a:avLst/>
          </a:prstGeom>
          <a:noFill/>
          <a:ln w="9525">
            <a:noFill/>
            <a:miter lim="800000"/>
            <a:headEnd/>
            <a:tailEnd/>
          </a:ln>
        </p:spPr>
        <p:txBody>
          <a:bodyPr wrap="square">
            <a:spAutoFit/>
          </a:bodyPr>
          <a:lstStyle/>
          <a:p>
            <a:pPr defTabSz="912813">
              <a:spcBef>
                <a:spcPct val="50000"/>
              </a:spcBef>
            </a:pPr>
            <a:r>
              <a:rPr lang="pl-PL" sz="1200" b="1" dirty="0">
                <a:latin typeface="Arial" charset="0"/>
              </a:rPr>
              <a:t>Przykładowe sprawy:</a:t>
            </a:r>
          </a:p>
          <a:p>
            <a:pPr marL="90488" indent="-90488" defTabSz="912813">
              <a:spcBef>
                <a:spcPct val="50000"/>
              </a:spcBef>
              <a:buFontTx/>
              <a:buChar char="•"/>
            </a:pPr>
            <a:r>
              <a:rPr lang="pl-PL" sz="1200" dirty="0">
                <a:latin typeface="Arial" charset="0"/>
              </a:rPr>
              <a:t>kwestie dotyczące zameldowania</a:t>
            </a:r>
          </a:p>
          <a:p>
            <a:pPr marL="90488" indent="-90488" defTabSz="912813">
              <a:spcBef>
                <a:spcPct val="50000"/>
              </a:spcBef>
              <a:buFontTx/>
              <a:buChar char="•"/>
            </a:pPr>
            <a:r>
              <a:rPr lang="pl-PL" sz="1200" dirty="0">
                <a:latin typeface="Arial" charset="0"/>
              </a:rPr>
              <a:t>eksmisje: podstawy, koszty, wstrzymanie, uprawnienia prawowitych lokatorów, także odnośnie lokali komunalnych</a:t>
            </a:r>
          </a:p>
          <a:p>
            <a:pPr marL="90488" indent="-90488" defTabSz="912813">
              <a:spcBef>
                <a:spcPct val="50000"/>
              </a:spcBef>
              <a:buFontTx/>
              <a:buChar char="•"/>
            </a:pPr>
            <a:r>
              <a:rPr lang="pl-PL" sz="1200" dirty="0">
                <a:latin typeface="Arial" charset="0"/>
              </a:rPr>
              <a:t>opłaty z tytułu nieruchomości: rozliczenia kosztów, opłaty w okresie przebywania w zakładzie karnym</a:t>
            </a:r>
          </a:p>
          <a:p>
            <a:pPr marL="90488" indent="-90488" defTabSz="912813">
              <a:spcBef>
                <a:spcPct val="50000"/>
              </a:spcBef>
              <a:buFontTx/>
              <a:buChar char="•"/>
            </a:pPr>
            <a:r>
              <a:rPr lang="pl-PL" sz="1200" dirty="0">
                <a:latin typeface="Arial" charset="0"/>
              </a:rPr>
              <a:t>wstąpienie w najem lokalu po osobie zmarłej</a:t>
            </a:r>
          </a:p>
          <a:p>
            <a:pPr marL="90488" indent="-90488" defTabSz="912813">
              <a:spcBef>
                <a:spcPct val="50000"/>
              </a:spcBef>
              <a:buFontTx/>
              <a:buChar char="•"/>
            </a:pPr>
            <a:r>
              <a:rPr lang="pl-PL" sz="1200" dirty="0">
                <a:latin typeface="Arial" charset="0"/>
              </a:rPr>
              <a:t>sprawy spółdzielcze: uprawnienia spółdzielców i zarządów spółdzielni mieszkaniowych, spory lokatorskie, rachunki za zawyżone opłaty</a:t>
            </a:r>
          </a:p>
          <a:p>
            <a:pPr marL="90488" indent="-90488" defTabSz="912813">
              <a:spcBef>
                <a:spcPct val="50000"/>
              </a:spcBef>
              <a:buFontTx/>
              <a:buChar char="•"/>
            </a:pPr>
            <a:r>
              <a:rPr lang="pl-PL" sz="1200" dirty="0">
                <a:latin typeface="Arial" charset="0"/>
              </a:rPr>
              <a:t>sprawy wspólnot mieszkaniowych (np. dostęp do części wspólnych)</a:t>
            </a:r>
          </a:p>
          <a:p>
            <a:pPr marL="90488" indent="-90488" defTabSz="912813">
              <a:spcBef>
                <a:spcPct val="50000"/>
              </a:spcBef>
              <a:buFontTx/>
              <a:buChar char="•"/>
            </a:pPr>
            <a:r>
              <a:rPr lang="pl-PL" sz="1200" dirty="0">
                <a:latin typeface="Arial" charset="0"/>
              </a:rPr>
              <a:t>najem okazjonalny</a:t>
            </a:r>
          </a:p>
          <a:p>
            <a:pPr marL="90488" indent="-90488" defTabSz="912813">
              <a:spcBef>
                <a:spcPct val="50000"/>
              </a:spcBef>
              <a:buFontTx/>
              <a:buChar char="•"/>
            </a:pPr>
            <a:r>
              <a:rPr lang="pl-PL" sz="1200" dirty="0">
                <a:latin typeface="Arial" charset="0"/>
              </a:rPr>
              <a:t>lokale zastępcze, socjalne, komunalne (zakres osób i warunków uprawnionych do ich otrzymania – w tym osoby po odbyciu wyroku, koszty, rozliczenia, wypowiedzenie i rozwiązanie umów, wykup, dziedziczenie)</a:t>
            </a:r>
          </a:p>
        </p:txBody>
      </p:sp>
      <p:graphicFrame>
        <p:nvGraphicFramePr>
          <p:cNvPr id="8" name="Wykres 7"/>
          <p:cNvGraphicFramePr>
            <a:graphicFrameLocks/>
          </p:cNvGraphicFramePr>
          <p:nvPr>
            <p:extLst>
              <p:ext uri="{D42A27DB-BD31-4B8C-83A1-F6EECF244321}">
                <p14:modId xmlns:p14="http://schemas.microsoft.com/office/powerpoint/2010/main" val="49407560"/>
              </p:ext>
            </p:extLst>
          </p:nvPr>
        </p:nvGraphicFramePr>
        <p:xfrm>
          <a:off x="377080" y="4941188"/>
          <a:ext cx="3960813" cy="15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Object 11">
            <a:extLst>
              <a:ext uri="{FF2B5EF4-FFF2-40B4-BE49-F238E27FC236}">
                <a16:creationId xmlns:a16="http://schemas.microsoft.com/office/drawing/2014/main" id="{361528BE-5642-2164-F282-F9F81C8C4CEE}"/>
              </a:ext>
            </a:extLst>
          </p:cNvPr>
          <p:cNvGraphicFramePr>
            <a:graphicFrameLocks/>
          </p:cNvGraphicFramePr>
          <p:nvPr>
            <p:extLst>
              <p:ext uri="{D42A27DB-BD31-4B8C-83A1-F6EECF244321}">
                <p14:modId xmlns:p14="http://schemas.microsoft.com/office/powerpoint/2010/main" val="3838758548"/>
              </p:ext>
            </p:extLst>
          </p:nvPr>
        </p:nvGraphicFramePr>
        <p:xfrm>
          <a:off x="756016" y="2178753"/>
          <a:ext cx="3960000" cy="342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Wykres 4">
            <a:extLst>
              <a:ext uri="{FF2B5EF4-FFF2-40B4-BE49-F238E27FC236}">
                <a16:creationId xmlns:a16="http://schemas.microsoft.com/office/drawing/2014/main" id="{82512918-BA51-F788-DA8D-4825631D748D}"/>
              </a:ext>
            </a:extLst>
          </p:cNvPr>
          <p:cNvGraphicFramePr>
            <a:graphicFrameLocks/>
          </p:cNvGraphicFramePr>
          <p:nvPr>
            <p:extLst>
              <p:ext uri="{D42A27DB-BD31-4B8C-83A1-F6EECF244321}">
                <p14:modId xmlns:p14="http://schemas.microsoft.com/office/powerpoint/2010/main" val="15931656"/>
              </p:ext>
            </p:extLst>
          </p:nvPr>
        </p:nvGraphicFramePr>
        <p:xfrm>
          <a:off x="321288" y="5589360"/>
          <a:ext cx="3960813" cy="1080000"/>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 Box 13">
            <a:extLst>
              <a:ext uri="{FF2B5EF4-FFF2-40B4-BE49-F238E27FC236}">
                <a16:creationId xmlns:a16="http://schemas.microsoft.com/office/drawing/2014/main" id="{629C4414-4562-0D47-55C3-62379CC6E0B7}"/>
              </a:ext>
            </a:extLst>
          </p:cNvPr>
          <p:cNvSpPr txBox="1">
            <a:spLocks noChangeArrowheads="1"/>
          </p:cNvSpPr>
          <p:nvPr/>
        </p:nvSpPr>
        <p:spPr bwMode="auto">
          <a:xfrm>
            <a:off x="900114" y="6453336"/>
            <a:ext cx="2843262" cy="400110"/>
          </a:xfrm>
          <a:prstGeom prst="rect">
            <a:avLst/>
          </a:prstGeom>
          <a:noFill/>
          <a:ln w="9525">
            <a:noFill/>
            <a:miter lim="800000"/>
            <a:headEnd/>
            <a:tailEnd/>
          </a:ln>
        </p:spPr>
        <p:txBody>
          <a:bodyPr wrap="square">
            <a:spAutoFit/>
          </a:bodyPr>
          <a:lstStyle/>
          <a:p>
            <a:pPr algn="ctr" defTabSz="912813">
              <a:spcBef>
                <a:spcPct val="50000"/>
              </a:spcBef>
            </a:pPr>
            <a:r>
              <a:rPr lang="pl-PL" sz="1000" dirty="0">
                <a:latin typeface="Arial" charset="0"/>
              </a:rPr>
              <a:t>Podział spraw ze względu na płeć klientów (dane za rok akademicki 2023/2024)</a:t>
            </a: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p:txBody>
          <a:bodyPr/>
          <a:lstStyle/>
          <a:p>
            <a:pPr defTabSz="912813" eaLnBrk="1" hangingPunct="1"/>
            <a:r>
              <a:rPr lang="pl-PL"/>
              <a:t>Sprawy finansowe</a:t>
            </a:r>
          </a:p>
        </p:txBody>
      </p:sp>
      <p:sp>
        <p:nvSpPr>
          <p:cNvPr id="16389" name="Text Box 9"/>
          <p:cNvSpPr txBox="1">
            <a:spLocks noChangeArrowheads="1"/>
          </p:cNvSpPr>
          <p:nvPr/>
        </p:nvSpPr>
        <p:spPr bwMode="auto">
          <a:xfrm>
            <a:off x="4932000" y="2708920"/>
            <a:ext cx="4104496" cy="3508653"/>
          </a:xfrm>
          <a:prstGeom prst="rect">
            <a:avLst/>
          </a:prstGeom>
          <a:noFill/>
          <a:ln w="9525">
            <a:noFill/>
            <a:miter lim="800000"/>
            <a:headEnd/>
            <a:tailEnd/>
          </a:ln>
        </p:spPr>
        <p:txBody>
          <a:bodyPr wrap="square">
            <a:spAutoFit/>
          </a:bodyPr>
          <a:lstStyle/>
          <a:p>
            <a:pPr defTabSz="912813">
              <a:spcBef>
                <a:spcPct val="50000"/>
              </a:spcBef>
            </a:pPr>
            <a:r>
              <a:rPr lang="pl-PL" sz="1200" b="1" dirty="0">
                <a:latin typeface="Arial" charset="0"/>
              </a:rPr>
              <a:t>Przykładowe sprawy:</a:t>
            </a:r>
          </a:p>
          <a:p>
            <a:pPr marL="90488" indent="-90488" defTabSz="912813">
              <a:spcBef>
                <a:spcPct val="50000"/>
              </a:spcBef>
              <a:buFontTx/>
              <a:buChar char="•"/>
            </a:pPr>
            <a:r>
              <a:rPr lang="pl-PL" sz="1200" dirty="0">
                <a:latin typeface="Arial" charset="0"/>
              </a:rPr>
              <a:t>ogólne podatkowe, w tym: obowiązki podatników, powstanie i ustalenie obowiązków podatkowych, wysokość należności</a:t>
            </a:r>
          </a:p>
          <a:p>
            <a:pPr marL="90488" indent="-90488" defTabSz="912813">
              <a:spcBef>
                <a:spcPct val="50000"/>
              </a:spcBef>
              <a:buFontTx/>
              <a:buChar char="•"/>
            </a:pPr>
            <a:r>
              <a:rPr lang="pl-PL" sz="1200" dirty="0">
                <a:latin typeface="Arial" charset="0"/>
              </a:rPr>
              <a:t>postępowania podatkowe: korekty zeznań podatkowych, kontrole skarbowe</a:t>
            </a:r>
          </a:p>
          <a:p>
            <a:pPr marL="90488" indent="-90488" defTabSz="912813">
              <a:spcBef>
                <a:spcPct val="50000"/>
              </a:spcBef>
              <a:buFontTx/>
              <a:buChar char="•"/>
            </a:pPr>
            <a:r>
              <a:rPr lang="pl-PL" sz="1200" dirty="0">
                <a:latin typeface="Arial" charset="0"/>
              </a:rPr>
              <a:t>sprawy bankowe, w tym: m.in. kredyty, konsolidacje długów, nieautoryzowane transakcje płatnicze, ocena wiarygodności kredytowej</a:t>
            </a:r>
          </a:p>
          <a:p>
            <a:pPr marL="90488" indent="-90488" defTabSz="912813">
              <a:spcBef>
                <a:spcPct val="50000"/>
              </a:spcBef>
              <a:buFontTx/>
              <a:buChar char="•"/>
            </a:pPr>
            <a:r>
              <a:rPr lang="pl-PL" sz="1200" dirty="0">
                <a:latin typeface="Arial" charset="0"/>
              </a:rPr>
              <a:t>sprawy ubezpieczeniowe, w tym: m.in. umowy ubezpieczeń na życie</a:t>
            </a:r>
          </a:p>
          <a:p>
            <a:pPr marL="90488" indent="-90488" defTabSz="912813">
              <a:spcBef>
                <a:spcPct val="50000"/>
              </a:spcBef>
              <a:buFontTx/>
              <a:buChar char="•"/>
            </a:pPr>
            <a:r>
              <a:rPr lang="pl-PL" sz="1200" dirty="0">
                <a:latin typeface="Arial" charset="0"/>
              </a:rPr>
              <a:t>postępowania egzekucyjne, w tym: środki ochrony dłużnika w toku postępowania egzekucyjnego</a:t>
            </a:r>
          </a:p>
          <a:p>
            <a:pPr marL="90488" indent="-90488" defTabSz="912813">
              <a:spcBef>
                <a:spcPct val="50000"/>
              </a:spcBef>
              <a:buFontTx/>
              <a:buChar char="•"/>
            </a:pPr>
            <a:r>
              <a:rPr lang="pl-PL" sz="1200" dirty="0" err="1">
                <a:latin typeface="Arial" charset="0"/>
              </a:rPr>
              <a:t>kryptoaktywa</a:t>
            </a:r>
            <a:endParaRPr lang="pl-PL" sz="1200" dirty="0">
              <a:latin typeface="Arial" charset="0"/>
            </a:endParaRPr>
          </a:p>
          <a:p>
            <a:pPr marL="90488" indent="-90488" defTabSz="912813">
              <a:spcBef>
                <a:spcPct val="50000"/>
              </a:spcBef>
              <a:buFontTx/>
              <a:buChar char="•"/>
            </a:pPr>
            <a:r>
              <a:rPr lang="pl-PL" sz="1200" dirty="0">
                <a:latin typeface="Arial" charset="0"/>
              </a:rPr>
              <a:t>upadłość konsumencka</a:t>
            </a:r>
          </a:p>
        </p:txBody>
      </p:sp>
      <p:graphicFrame>
        <p:nvGraphicFramePr>
          <p:cNvPr id="8" name="Wykres 7"/>
          <p:cNvGraphicFramePr>
            <a:graphicFrameLocks/>
          </p:cNvGraphicFramePr>
          <p:nvPr>
            <p:extLst>
              <p:ext uri="{D42A27DB-BD31-4B8C-83A1-F6EECF244321}">
                <p14:modId xmlns:p14="http://schemas.microsoft.com/office/powerpoint/2010/main" val="2648922045"/>
              </p:ext>
            </p:extLst>
          </p:nvPr>
        </p:nvGraphicFramePr>
        <p:xfrm>
          <a:off x="377080" y="4932867"/>
          <a:ext cx="3960813" cy="15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Object 11">
            <a:extLst>
              <a:ext uri="{FF2B5EF4-FFF2-40B4-BE49-F238E27FC236}">
                <a16:creationId xmlns:a16="http://schemas.microsoft.com/office/drawing/2014/main" id="{D7C5BA10-D2F7-8AE3-5470-6BDB90E7760E}"/>
              </a:ext>
            </a:extLst>
          </p:cNvPr>
          <p:cNvGraphicFramePr>
            <a:graphicFrameLocks/>
          </p:cNvGraphicFramePr>
          <p:nvPr>
            <p:extLst>
              <p:ext uri="{D42A27DB-BD31-4B8C-83A1-F6EECF244321}">
                <p14:modId xmlns:p14="http://schemas.microsoft.com/office/powerpoint/2010/main" val="432389670"/>
              </p:ext>
            </p:extLst>
          </p:nvPr>
        </p:nvGraphicFramePr>
        <p:xfrm>
          <a:off x="756016" y="2169240"/>
          <a:ext cx="3960000" cy="342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Wykres 4">
            <a:extLst>
              <a:ext uri="{FF2B5EF4-FFF2-40B4-BE49-F238E27FC236}">
                <a16:creationId xmlns:a16="http://schemas.microsoft.com/office/drawing/2014/main" id="{7701F8DF-AE0F-697F-6E7D-DE5C1FB78957}"/>
              </a:ext>
            </a:extLst>
          </p:cNvPr>
          <p:cNvGraphicFramePr>
            <a:graphicFrameLocks/>
          </p:cNvGraphicFramePr>
          <p:nvPr>
            <p:extLst>
              <p:ext uri="{D42A27DB-BD31-4B8C-83A1-F6EECF244321}">
                <p14:modId xmlns:p14="http://schemas.microsoft.com/office/powerpoint/2010/main" val="2897441252"/>
              </p:ext>
            </p:extLst>
          </p:nvPr>
        </p:nvGraphicFramePr>
        <p:xfrm>
          <a:off x="467544" y="5517352"/>
          <a:ext cx="3960813" cy="1080000"/>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 Box 13">
            <a:extLst>
              <a:ext uri="{FF2B5EF4-FFF2-40B4-BE49-F238E27FC236}">
                <a16:creationId xmlns:a16="http://schemas.microsoft.com/office/drawing/2014/main" id="{61ECDD83-014F-E245-3187-E5317A1DBB7E}"/>
              </a:ext>
            </a:extLst>
          </p:cNvPr>
          <p:cNvSpPr txBox="1">
            <a:spLocks noChangeArrowheads="1"/>
          </p:cNvSpPr>
          <p:nvPr/>
        </p:nvSpPr>
        <p:spPr bwMode="auto">
          <a:xfrm>
            <a:off x="900114" y="6453336"/>
            <a:ext cx="2843262" cy="400110"/>
          </a:xfrm>
          <a:prstGeom prst="rect">
            <a:avLst/>
          </a:prstGeom>
          <a:noFill/>
          <a:ln w="9525">
            <a:noFill/>
            <a:miter lim="800000"/>
            <a:headEnd/>
            <a:tailEnd/>
          </a:ln>
        </p:spPr>
        <p:txBody>
          <a:bodyPr wrap="square">
            <a:spAutoFit/>
          </a:bodyPr>
          <a:lstStyle/>
          <a:p>
            <a:pPr algn="ctr" defTabSz="912813">
              <a:spcBef>
                <a:spcPct val="50000"/>
              </a:spcBef>
            </a:pPr>
            <a:r>
              <a:rPr lang="pl-PL" sz="1000" dirty="0">
                <a:latin typeface="Arial" charset="0"/>
              </a:rPr>
              <a:t>Podział spraw ze względu na płeć klientów (dane za rok akademicki 2023/2024)</a:t>
            </a:r>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2"/>
          <p:cNvSpPr>
            <a:spLocks noGrp="1" noChangeArrowheads="1"/>
          </p:cNvSpPr>
          <p:nvPr>
            <p:ph type="title"/>
          </p:nvPr>
        </p:nvSpPr>
        <p:spPr/>
        <p:txBody>
          <a:bodyPr/>
          <a:lstStyle/>
          <a:p>
            <a:pPr defTabSz="912813" eaLnBrk="1" hangingPunct="1"/>
            <a:r>
              <a:rPr lang="pl-PL"/>
              <a:t>Sprawy związane z przemocą wobec kobiet</a:t>
            </a:r>
          </a:p>
        </p:txBody>
      </p:sp>
      <p:sp>
        <p:nvSpPr>
          <p:cNvPr id="17413" name="Text Box 7"/>
          <p:cNvSpPr txBox="1">
            <a:spLocks noChangeArrowheads="1"/>
          </p:cNvSpPr>
          <p:nvPr/>
        </p:nvSpPr>
        <p:spPr bwMode="auto">
          <a:xfrm>
            <a:off x="4932000" y="3141663"/>
            <a:ext cx="3765376" cy="1754326"/>
          </a:xfrm>
          <a:prstGeom prst="rect">
            <a:avLst/>
          </a:prstGeom>
          <a:noFill/>
          <a:ln w="9525">
            <a:noFill/>
            <a:miter lim="800000"/>
            <a:headEnd/>
            <a:tailEnd/>
          </a:ln>
        </p:spPr>
        <p:txBody>
          <a:bodyPr wrap="square">
            <a:spAutoFit/>
          </a:bodyPr>
          <a:lstStyle/>
          <a:p>
            <a:pPr defTabSz="912813">
              <a:spcBef>
                <a:spcPct val="50000"/>
              </a:spcBef>
            </a:pPr>
            <a:r>
              <a:rPr lang="pl-PL" sz="1200" b="1" dirty="0">
                <a:latin typeface="Arial" charset="0"/>
              </a:rPr>
              <a:t>Przykładowe sprawy:</a:t>
            </a:r>
            <a:endParaRPr lang="pl-PL" sz="1200" dirty="0">
              <a:latin typeface="Arial" charset="0"/>
            </a:endParaRPr>
          </a:p>
          <a:p>
            <a:pPr defTabSz="912813">
              <a:spcBef>
                <a:spcPct val="50000"/>
              </a:spcBef>
              <a:buFontTx/>
              <a:buChar char="•"/>
            </a:pPr>
            <a:r>
              <a:rPr lang="pl-PL" sz="1200" dirty="0">
                <a:latin typeface="Arial" charset="0"/>
              </a:rPr>
              <a:t> znęcanie się nad rodziną, procedura Niebieskiej Karty</a:t>
            </a:r>
          </a:p>
          <a:p>
            <a:pPr defTabSz="912813">
              <a:spcBef>
                <a:spcPct val="50000"/>
              </a:spcBef>
              <a:buFontTx/>
              <a:buChar char="•"/>
            </a:pPr>
            <a:r>
              <a:rPr lang="pl-PL" sz="1200" dirty="0">
                <a:latin typeface="Arial" charset="0"/>
              </a:rPr>
              <a:t> ustanowienie pełnomocnika z urzędu dla pokrzywdzonej</a:t>
            </a:r>
          </a:p>
          <a:p>
            <a:pPr defTabSz="912813">
              <a:spcBef>
                <a:spcPct val="50000"/>
              </a:spcBef>
            </a:pPr>
            <a:r>
              <a:rPr lang="pl-PL" sz="1200" dirty="0">
                <a:latin typeface="Arial" charset="0"/>
              </a:rPr>
              <a:t> </a:t>
            </a:r>
          </a:p>
          <a:p>
            <a:pPr defTabSz="912813">
              <a:spcBef>
                <a:spcPct val="50000"/>
              </a:spcBef>
              <a:buFontTx/>
              <a:buChar char="•"/>
            </a:pPr>
            <a:endParaRPr lang="pl-PL" sz="1200" dirty="0">
              <a:latin typeface="Arial" charset="0"/>
            </a:endParaRPr>
          </a:p>
        </p:txBody>
      </p:sp>
      <p:graphicFrame>
        <p:nvGraphicFramePr>
          <p:cNvPr id="7" name="Object 12"/>
          <p:cNvGraphicFramePr>
            <a:graphicFrameLocks noChangeAspect="1"/>
          </p:cNvGraphicFramePr>
          <p:nvPr>
            <p:extLst>
              <p:ext uri="{D42A27DB-BD31-4B8C-83A1-F6EECF244321}">
                <p14:modId xmlns:p14="http://schemas.microsoft.com/office/powerpoint/2010/main" val="2316795693"/>
              </p:ext>
            </p:extLst>
          </p:nvPr>
        </p:nvGraphicFramePr>
        <p:xfrm flipH="1" flipV="1">
          <a:off x="4643567" y="4869159"/>
          <a:ext cx="68735" cy="4571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Object 12">
            <a:extLst>
              <a:ext uri="{FF2B5EF4-FFF2-40B4-BE49-F238E27FC236}">
                <a16:creationId xmlns:a16="http://schemas.microsoft.com/office/drawing/2014/main" id="{0D52F1BC-6662-A8A7-C786-14D31D360D25}"/>
              </a:ext>
            </a:extLst>
          </p:cNvPr>
          <p:cNvGraphicFramePr>
            <a:graphicFrameLocks/>
          </p:cNvGraphicFramePr>
          <p:nvPr>
            <p:extLst>
              <p:ext uri="{D42A27DB-BD31-4B8C-83A1-F6EECF244321}">
                <p14:modId xmlns:p14="http://schemas.microsoft.com/office/powerpoint/2010/main" val="509209664"/>
              </p:ext>
            </p:extLst>
          </p:nvPr>
        </p:nvGraphicFramePr>
        <p:xfrm>
          <a:off x="756016" y="2204864"/>
          <a:ext cx="3960000" cy="342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Wykres 4">
            <a:extLst>
              <a:ext uri="{FF2B5EF4-FFF2-40B4-BE49-F238E27FC236}">
                <a16:creationId xmlns:a16="http://schemas.microsoft.com/office/drawing/2014/main" id="{CEEF8153-6B53-363F-8ADA-A0228E9501C9}"/>
              </a:ext>
            </a:extLst>
          </p:cNvPr>
          <p:cNvGraphicFramePr>
            <a:graphicFrameLocks/>
          </p:cNvGraphicFramePr>
          <p:nvPr>
            <p:extLst>
              <p:ext uri="{D42A27DB-BD31-4B8C-83A1-F6EECF244321}">
                <p14:modId xmlns:p14="http://schemas.microsoft.com/office/powerpoint/2010/main" val="1654254737"/>
              </p:ext>
            </p:extLst>
          </p:nvPr>
        </p:nvGraphicFramePr>
        <p:xfrm>
          <a:off x="377080" y="5517352"/>
          <a:ext cx="3960813" cy="1080000"/>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 Box 13">
            <a:extLst>
              <a:ext uri="{FF2B5EF4-FFF2-40B4-BE49-F238E27FC236}">
                <a16:creationId xmlns:a16="http://schemas.microsoft.com/office/drawing/2014/main" id="{684473BB-4F4B-A886-9789-CD4F09400034}"/>
              </a:ext>
            </a:extLst>
          </p:cNvPr>
          <p:cNvSpPr txBox="1">
            <a:spLocks noChangeArrowheads="1"/>
          </p:cNvSpPr>
          <p:nvPr/>
        </p:nvSpPr>
        <p:spPr bwMode="auto">
          <a:xfrm>
            <a:off x="900114" y="6453336"/>
            <a:ext cx="2843262" cy="400110"/>
          </a:xfrm>
          <a:prstGeom prst="rect">
            <a:avLst/>
          </a:prstGeom>
          <a:noFill/>
          <a:ln w="9525">
            <a:noFill/>
            <a:miter lim="800000"/>
            <a:headEnd/>
            <a:tailEnd/>
          </a:ln>
        </p:spPr>
        <p:txBody>
          <a:bodyPr wrap="square">
            <a:spAutoFit/>
          </a:bodyPr>
          <a:lstStyle/>
          <a:p>
            <a:pPr algn="ctr" defTabSz="912813">
              <a:spcBef>
                <a:spcPct val="50000"/>
              </a:spcBef>
            </a:pPr>
            <a:r>
              <a:rPr lang="pl-PL" sz="1000" dirty="0">
                <a:latin typeface="Arial" charset="0"/>
              </a:rPr>
              <a:t>Podział spraw ze względu na płeć klientów (dane za rok akademicki 2023/2024)</a:t>
            </a:r>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2"/>
          <p:cNvSpPr>
            <a:spLocks noGrp="1" noChangeArrowheads="1"/>
          </p:cNvSpPr>
          <p:nvPr>
            <p:ph type="title"/>
          </p:nvPr>
        </p:nvSpPr>
        <p:spPr/>
        <p:txBody>
          <a:bodyPr/>
          <a:lstStyle/>
          <a:p>
            <a:pPr defTabSz="912813" eaLnBrk="1" hangingPunct="1"/>
            <a:r>
              <a:rPr lang="pl-PL" dirty="0"/>
              <a:t>Sprawy związane z prawami uchodźców i cudzoziemców</a:t>
            </a:r>
          </a:p>
        </p:txBody>
      </p:sp>
      <p:sp>
        <p:nvSpPr>
          <p:cNvPr id="18437" name="Text Box 10"/>
          <p:cNvSpPr txBox="1">
            <a:spLocks noChangeArrowheads="1"/>
          </p:cNvSpPr>
          <p:nvPr/>
        </p:nvSpPr>
        <p:spPr bwMode="auto">
          <a:xfrm>
            <a:off x="4932000" y="2564904"/>
            <a:ext cx="4032488" cy="3970318"/>
          </a:xfrm>
          <a:prstGeom prst="rect">
            <a:avLst/>
          </a:prstGeom>
          <a:noFill/>
          <a:ln w="9525">
            <a:noFill/>
            <a:miter lim="800000"/>
            <a:headEnd/>
            <a:tailEnd/>
          </a:ln>
        </p:spPr>
        <p:txBody>
          <a:bodyPr wrap="square">
            <a:spAutoFit/>
          </a:bodyPr>
          <a:lstStyle/>
          <a:p>
            <a:pPr defTabSz="912813">
              <a:spcBef>
                <a:spcPct val="50000"/>
              </a:spcBef>
            </a:pPr>
            <a:r>
              <a:rPr lang="pl-PL" sz="1200" b="1" dirty="0">
                <a:latin typeface="Arial" charset="0"/>
              </a:rPr>
              <a:t>Przykładowe sprawy:</a:t>
            </a:r>
          </a:p>
          <a:p>
            <a:pPr marL="90488" indent="-90488" defTabSz="912813">
              <a:spcBef>
                <a:spcPct val="50000"/>
              </a:spcBef>
              <a:buFontTx/>
              <a:buChar char="•"/>
            </a:pPr>
            <a:r>
              <a:rPr lang="pl-PL" sz="1200" dirty="0">
                <a:latin typeface="Arial" charset="0"/>
              </a:rPr>
              <a:t>legalizacja pobytu na terytorium Polski (status uchodźcy, pobyt tymczasowy, ochrona uzupełniająca): odwołania od decyzji, umieszczanie cudzoziemców w ośrodkach strzeżonych</a:t>
            </a:r>
          </a:p>
          <a:p>
            <a:pPr marL="90488" indent="-90488" defTabSz="912813">
              <a:spcBef>
                <a:spcPct val="50000"/>
              </a:spcBef>
              <a:buFontTx/>
              <a:buChar char="•"/>
            </a:pPr>
            <a:r>
              <a:rPr lang="pl-PL" sz="1200" dirty="0">
                <a:latin typeface="Arial" charset="0"/>
              </a:rPr>
              <a:t>karta stałego pobytu, karta czasowego pobytu, Karta Polaka</a:t>
            </a:r>
          </a:p>
          <a:p>
            <a:pPr marL="90488" indent="-90488" defTabSz="912813">
              <a:spcBef>
                <a:spcPct val="50000"/>
              </a:spcBef>
              <a:buFontTx/>
              <a:buChar char="•"/>
            </a:pPr>
            <a:r>
              <a:rPr lang="pl-PL" sz="1200" dirty="0">
                <a:latin typeface="Arial" charset="0"/>
              </a:rPr>
              <a:t>relacje ze Strażą Graniczną</a:t>
            </a:r>
          </a:p>
          <a:p>
            <a:pPr marL="90488" indent="-90488" defTabSz="912813">
              <a:spcBef>
                <a:spcPct val="50000"/>
              </a:spcBef>
              <a:buFontTx/>
              <a:buChar char="•"/>
            </a:pPr>
            <a:r>
              <a:rPr lang="pl-PL" sz="1200" dirty="0">
                <a:latin typeface="Arial" charset="0"/>
              </a:rPr>
              <a:t>nielegalne przekroczenie granicy przez cudzoziemców</a:t>
            </a:r>
          </a:p>
          <a:p>
            <a:pPr marL="90488" indent="-90488" defTabSz="912813">
              <a:spcBef>
                <a:spcPct val="50000"/>
              </a:spcBef>
              <a:buFontTx/>
              <a:buChar char="•"/>
            </a:pPr>
            <a:r>
              <a:rPr lang="pl-PL" sz="1200" dirty="0">
                <a:latin typeface="Arial" charset="0"/>
              </a:rPr>
              <a:t>kontrole legalności przebywania cudzoziemców</a:t>
            </a:r>
          </a:p>
          <a:p>
            <a:pPr marL="90488" indent="-90488" defTabSz="912813">
              <a:spcBef>
                <a:spcPct val="50000"/>
              </a:spcBef>
              <a:buFontTx/>
              <a:buChar char="•"/>
            </a:pPr>
            <a:r>
              <a:rPr lang="pl-PL" sz="1200" dirty="0">
                <a:latin typeface="Arial" charset="0"/>
              </a:rPr>
              <a:t>prawa cudzoziemców w czasie ich pobytu </a:t>
            </a:r>
            <a:br>
              <a:rPr lang="pl-PL" sz="1200" dirty="0">
                <a:latin typeface="Arial" charset="0"/>
              </a:rPr>
            </a:br>
            <a:r>
              <a:rPr lang="pl-PL" sz="1200" dirty="0">
                <a:latin typeface="Arial" charset="0"/>
              </a:rPr>
              <a:t>w Polsce: sprawy rodzinne i opiekuńcze, zatrudnianie cudzoziemców, zakładanie i prowadzenie działalności gospodarczej, świadczenia w zakresie ochrony zdrowia, sprawy podatkowe, obowiązek szkolny dzieci uchodźczych, uprawnienia w zakresie podejmowania studiów, wymiana zagranicznego prawa jazdy na polskie</a:t>
            </a:r>
          </a:p>
        </p:txBody>
      </p:sp>
      <p:graphicFrame>
        <p:nvGraphicFramePr>
          <p:cNvPr id="2" name="Object 12">
            <a:extLst>
              <a:ext uri="{FF2B5EF4-FFF2-40B4-BE49-F238E27FC236}">
                <a16:creationId xmlns:a16="http://schemas.microsoft.com/office/drawing/2014/main" id="{99338C44-502F-EBC7-4615-4D98F45C90BA}"/>
              </a:ext>
            </a:extLst>
          </p:cNvPr>
          <p:cNvGraphicFramePr>
            <a:graphicFrameLocks/>
          </p:cNvGraphicFramePr>
          <p:nvPr>
            <p:extLst>
              <p:ext uri="{D42A27DB-BD31-4B8C-83A1-F6EECF244321}">
                <p14:modId xmlns:p14="http://schemas.microsoft.com/office/powerpoint/2010/main" val="676114065"/>
              </p:ext>
            </p:extLst>
          </p:nvPr>
        </p:nvGraphicFramePr>
        <p:xfrm>
          <a:off x="756016" y="2204864"/>
          <a:ext cx="3960000" cy="342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Wykres 4">
            <a:extLst>
              <a:ext uri="{FF2B5EF4-FFF2-40B4-BE49-F238E27FC236}">
                <a16:creationId xmlns:a16="http://schemas.microsoft.com/office/drawing/2014/main" id="{2E8906A3-3503-7875-4BA1-AB6045DD8E85}"/>
              </a:ext>
            </a:extLst>
          </p:cNvPr>
          <p:cNvGraphicFramePr>
            <a:graphicFrameLocks/>
          </p:cNvGraphicFramePr>
          <p:nvPr>
            <p:extLst>
              <p:ext uri="{D42A27DB-BD31-4B8C-83A1-F6EECF244321}">
                <p14:modId xmlns:p14="http://schemas.microsoft.com/office/powerpoint/2010/main" val="2790442414"/>
              </p:ext>
            </p:extLst>
          </p:nvPr>
        </p:nvGraphicFramePr>
        <p:xfrm>
          <a:off x="377080" y="5517352"/>
          <a:ext cx="3960813" cy="10800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Box 13">
            <a:extLst>
              <a:ext uri="{FF2B5EF4-FFF2-40B4-BE49-F238E27FC236}">
                <a16:creationId xmlns:a16="http://schemas.microsoft.com/office/drawing/2014/main" id="{64C80679-E3E0-2368-36E5-8C00644F47B8}"/>
              </a:ext>
            </a:extLst>
          </p:cNvPr>
          <p:cNvSpPr txBox="1">
            <a:spLocks noChangeArrowheads="1"/>
          </p:cNvSpPr>
          <p:nvPr/>
        </p:nvSpPr>
        <p:spPr bwMode="auto">
          <a:xfrm>
            <a:off x="900114" y="6453336"/>
            <a:ext cx="2843262" cy="400110"/>
          </a:xfrm>
          <a:prstGeom prst="rect">
            <a:avLst/>
          </a:prstGeom>
          <a:noFill/>
          <a:ln w="9525">
            <a:noFill/>
            <a:miter lim="800000"/>
            <a:headEnd/>
            <a:tailEnd/>
          </a:ln>
        </p:spPr>
        <p:txBody>
          <a:bodyPr wrap="square">
            <a:spAutoFit/>
          </a:bodyPr>
          <a:lstStyle/>
          <a:p>
            <a:pPr algn="ctr" defTabSz="912813">
              <a:spcBef>
                <a:spcPct val="50000"/>
              </a:spcBef>
            </a:pPr>
            <a:r>
              <a:rPr lang="pl-PL" sz="1000" dirty="0">
                <a:latin typeface="Arial" charset="0"/>
              </a:rPr>
              <a:t>Podział spraw ze względu na płeć klientów (dane za rok akademicki 2023/2024)</a:t>
            </a:r>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2"/>
          <p:cNvSpPr>
            <a:spLocks noGrp="1" noChangeArrowheads="1"/>
          </p:cNvSpPr>
          <p:nvPr>
            <p:ph type="title"/>
          </p:nvPr>
        </p:nvSpPr>
        <p:spPr/>
        <p:txBody>
          <a:bodyPr/>
          <a:lstStyle/>
          <a:p>
            <a:pPr defTabSz="912813" eaLnBrk="1" hangingPunct="1"/>
            <a:r>
              <a:rPr lang="pl-PL" dirty="0"/>
              <a:t>Sprawy związane z prawami osób z niepełnosprawnościami</a:t>
            </a:r>
          </a:p>
        </p:txBody>
      </p:sp>
      <p:sp>
        <p:nvSpPr>
          <p:cNvPr id="19461" name="Text Box 8"/>
          <p:cNvSpPr txBox="1">
            <a:spLocks noChangeArrowheads="1"/>
          </p:cNvSpPr>
          <p:nvPr/>
        </p:nvSpPr>
        <p:spPr bwMode="auto">
          <a:xfrm>
            <a:off x="4932000" y="3434224"/>
            <a:ext cx="3911352" cy="1938992"/>
          </a:xfrm>
          <a:prstGeom prst="rect">
            <a:avLst/>
          </a:prstGeom>
          <a:noFill/>
          <a:ln w="9525">
            <a:noFill/>
            <a:miter lim="800000"/>
            <a:headEnd/>
            <a:tailEnd/>
          </a:ln>
        </p:spPr>
        <p:txBody>
          <a:bodyPr wrap="square">
            <a:spAutoFit/>
          </a:bodyPr>
          <a:lstStyle/>
          <a:p>
            <a:pPr defTabSz="912813">
              <a:spcBef>
                <a:spcPct val="50000"/>
              </a:spcBef>
            </a:pPr>
            <a:r>
              <a:rPr lang="pl-PL" sz="1200" b="1" dirty="0">
                <a:latin typeface="Arial" charset="0"/>
              </a:rPr>
              <a:t>Przykładowe sprawy:</a:t>
            </a:r>
          </a:p>
          <a:p>
            <a:pPr marL="171450" indent="-171450" defTabSz="912813">
              <a:spcBef>
                <a:spcPct val="50000"/>
              </a:spcBef>
              <a:buFont typeface="Wingdings" panose="05000000000000000000" pitchFamily="2" charset="2"/>
              <a:buChar char="§"/>
            </a:pPr>
            <a:r>
              <a:rPr lang="pl-PL" sz="1200" dirty="0">
                <a:latin typeface="Arial" charset="0"/>
              </a:rPr>
              <a:t>odwołanie i zmiany treści orzeczeń wojewódzkiego zespołu do spraw orzekania o niepełnosprawności</a:t>
            </a:r>
          </a:p>
          <a:p>
            <a:pPr marL="171450" indent="-171450" defTabSz="912813">
              <a:spcBef>
                <a:spcPct val="50000"/>
              </a:spcBef>
              <a:buFont typeface="Wingdings" panose="05000000000000000000" pitchFamily="2" charset="2"/>
              <a:buChar char="§"/>
            </a:pPr>
            <a:r>
              <a:rPr lang="pl-PL" sz="1200" dirty="0">
                <a:latin typeface="Arial" charset="0"/>
              </a:rPr>
              <a:t>uprawnienia osób z niepełnosprawnościami: -świadczenia wspierające, pomoc w znalezieniu zatrudnienia</a:t>
            </a:r>
          </a:p>
          <a:p>
            <a:pPr marL="171450" indent="-171450" defTabSz="912813">
              <a:spcBef>
                <a:spcPct val="50000"/>
              </a:spcBef>
              <a:buFont typeface="Wingdings" panose="05000000000000000000" pitchFamily="2" charset="2"/>
              <a:buChar char="§"/>
            </a:pPr>
            <a:endParaRPr lang="pl-PL" sz="1200" dirty="0">
              <a:latin typeface="Arial" charset="0"/>
            </a:endParaRPr>
          </a:p>
          <a:p>
            <a:pPr marL="171450" indent="-171450" defTabSz="912813">
              <a:spcBef>
                <a:spcPct val="50000"/>
              </a:spcBef>
              <a:buFont typeface="Wingdings" panose="05000000000000000000" pitchFamily="2" charset="2"/>
              <a:buChar char="§"/>
            </a:pPr>
            <a:endParaRPr lang="pl-PL" sz="1200" dirty="0">
              <a:latin typeface="Arial" charset="0"/>
            </a:endParaRPr>
          </a:p>
        </p:txBody>
      </p:sp>
      <p:graphicFrame>
        <p:nvGraphicFramePr>
          <p:cNvPr id="3" name="Object 10">
            <a:extLst>
              <a:ext uri="{FF2B5EF4-FFF2-40B4-BE49-F238E27FC236}">
                <a16:creationId xmlns:a16="http://schemas.microsoft.com/office/drawing/2014/main" id="{442182E3-21F7-F403-9B48-D15E02D8D3B7}"/>
              </a:ext>
            </a:extLst>
          </p:cNvPr>
          <p:cNvGraphicFramePr>
            <a:graphicFrameLocks/>
          </p:cNvGraphicFramePr>
          <p:nvPr>
            <p:extLst>
              <p:ext uri="{D42A27DB-BD31-4B8C-83A1-F6EECF244321}">
                <p14:modId xmlns:p14="http://schemas.microsoft.com/office/powerpoint/2010/main" val="18163712"/>
              </p:ext>
            </p:extLst>
          </p:nvPr>
        </p:nvGraphicFramePr>
        <p:xfrm>
          <a:off x="756016" y="2204863"/>
          <a:ext cx="3960000" cy="342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Wykres 4">
            <a:extLst>
              <a:ext uri="{FF2B5EF4-FFF2-40B4-BE49-F238E27FC236}">
                <a16:creationId xmlns:a16="http://schemas.microsoft.com/office/drawing/2014/main" id="{CB437E8C-4F14-AEF4-ABC5-297658318C12}"/>
              </a:ext>
            </a:extLst>
          </p:cNvPr>
          <p:cNvGraphicFramePr>
            <a:graphicFrameLocks/>
          </p:cNvGraphicFramePr>
          <p:nvPr>
            <p:extLst>
              <p:ext uri="{D42A27DB-BD31-4B8C-83A1-F6EECF244321}">
                <p14:modId xmlns:p14="http://schemas.microsoft.com/office/powerpoint/2010/main" val="2563678597"/>
              </p:ext>
            </p:extLst>
          </p:nvPr>
        </p:nvGraphicFramePr>
        <p:xfrm>
          <a:off x="377080" y="5517352"/>
          <a:ext cx="3960813" cy="10800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Box 13">
            <a:extLst>
              <a:ext uri="{FF2B5EF4-FFF2-40B4-BE49-F238E27FC236}">
                <a16:creationId xmlns:a16="http://schemas.microsoft.com/office/drawing/2014/main" id="{FDF2C250-7255-838B-FD40-0208FE6D9551}"/>
              </a:ext>
            </a:extLst>
          </p:cNvPr>
          <p:cNvSpPr txBox="1">
            <a:spLocks noChangeArrowheads="1"/>
          </p:cNvSpPr>
          <p:nvPr/>
        </p:nvSpPr>
        <p:spPr bwMode="auto">
          <a:xfrm>
            <a:off x="900114" y="6453336"/>
            <a:ext cx="2843262" cy="400110"/>
          </a:xfrm>
          <a:prstGeom prst="rect">
            <a:avLst/>
          </a:prstGeom>
          <a:noFill/>
          <a:ln w="9525">
            <a:noFill/>
            <a:miter lim="800000"/>
            <a:headEnd/>
            <a:tailEnd/>
          </a:ln>
        </p:spPr>
        <p:txBody>
          <a:bodyPr wrap="square">
            <a:spAutoFit/>
          </a:bodyPr>
          <a:lstStyle/>
          <a:p>
            <a:pPr algn="ctr" defTabSz="912813">
              <a:spcBef>
                <a:spcPct val="50000"/>
              </a:spcBef>
            </a:pPr>
            <a:r>
              <a:rPr lang="pl-PL" sz="1000" dirty="0">
                <a:latin typeface="Arial" charset="0"/>
              </a:rPr>
              <a:t>Podział spraw ze względu na płeć klientów (dane za rok akademicki 2023/2024)</a:t>
            </a: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2"/>
          <p:cNvSpPr>
            <a:spLocks noGrp="1" noChangeArrowheads="1"/>
          </p:cNvSpPr>
          <p:nvPr>
            <p:ph type="title"/>
          </p:nvPr>
        </p:nvSpPr>
        <p:spPr/>
        <p:txBody>
          <a:bodyPr/>
          <a:lstStyle/>
          <a:p>
            <a:pPr defTabSz="912813" eaLnBrk="1" hangingPunct="1"/>
            <a:r>
              <a:rPr lang="pl-PL"/>
              <a:t>Sprawy związane ze służbą zdrowia</a:t>
            </a:r>
          </a:p>
        </p:txBody>
      </p:sp>
      <p:sp>
        <p:nvSpPr>
          <p:cNvPr id="20485" name="Text Box 7"/>
          <p:cNvSpPr txBox="1">
            <a:spLocks noChangeArrowheads="1"/>
          </p:cNvSpPr>
          <p:nvPr/>
        </p:nvSpPr>
        <p:spPr bwMode="auto">
          <a:xfrm>
            <a:off x="4932000" y="2789634"/>
            <a:ext cx="3456383" cy="2400657"/>
          </a:xfrm>
          <a:prstGeom prst="rect">
            <a:avLst/>
          </a:prstGeom>
          <a:noFill/>
          <a:ln w="9525">
            <a:noFill/>
            <a:miter lim="800000"/>
            <a:headEnd/>
            <a:tailEnd/>
          </a:ln>
        </p:spPr>
        <p:txBody>
          <a:bodyPr wrap="square">
            <a:spAutoFit/>
          </a:bodyPr>
          <a:lstStyle/>
          <a:p>
            <a:pPr defTabSz="912813">
              <a:spcBef>
                <a:spcPct val="50000"/>
              </a:spcBef>
            </a:pPr>
            <a:r>
              <a:rPr lang="pl-PL" sz="1200" b="1" dirty="0">
                <a:latin typeface="Arial" charset="0"/>
              </a:rPr>
              <a:t>Przykładowe sprawy:</a:t>
            </a:r>
          </a:p>
          <a:p>
            <a:pPr marL="90488" indent="-90488" defTabSz="912813">
              <a:spcBef>
                <a:spcPct val="50000"/>
              </a:spcBef>
              <a:buFontTx/>
              <a:buChar char="•"/>
            </a:pPr>
            <a:r>
              <a:rPr lang="pl-PL" sz="1200" dirty="0">
                <a:latin typeface="Arial" charset="0"/>
              </a:rPr>
              <a:t>odpowiedzialność lekarzy za błędy w sztuce lekarskiej – zagadnienia odszkodowawcze (np. odszkodowania dla osoby, która nie była chora a wobec której przeprowadzono chemioterapię)</a:t>
            </a:r>
          </a:p>
          <a:p>
            <a:pPr marL="90488" indent="-90488" defTabSz="912813">
              <a:spcBef>
                <a:spcPct val="50000"/>
              </a:spcBef>
              <a:buFontTx/>
              <a:buChar char="•"/>
            </a:pPr>
            <a:r>
              <a:rPr lang="pl-PL" sz="1200" dirty="0">
                <a:latin typeface="Arial" charset="0"/>
              </a:rPr>
              <a:t>odpowiedzialność dyscyplinarna ratowników medycznych</a:t>
            </a:r>
          </a:p>
          <a:p>
            <a:pPr marL="90488" indent="-90488" defTabSz="912813">
              <a:spcBef>
                <a:spcPct val="50000"/>
              </a:spcBef>
              <a:buFontTx/>
              <a:buChar char="•"/>
            </a:pPr>
            <a:r>
              <a:rPr lang="pl-PL" sz="1200" dirty="0">
                <a:latin typeface="Arial" charset="0"/>
              </a:rPr>
              <a:t>wniosek do Rzecznika Praw Pacjenta o wypłatę świadczenia z Funduszu Kompensacyjnego Zdarzeń Medycznych</a:t>
            </a:r>
          </a:p>
        </p:txBody>
      </p:sp>
      <p:graphicFrame>
        <p:nvGraphicFramePr>
          <p:cNvPr id="2" name="Object 9">
            <a:extLst>
              <a:ext uri="{FF2B5EF4-FFF2-40B4-BE49-F238E27FC236}">
                <a16:creationId xmlns:a16="http://schemas.microsoft.com/office/drawing/2014/main" id="{E6E680EC-DB42-F7D3-91F2-439CF25D406D}"/>
              </a:ext>
            </a:extLst>
          </p:cNvPr>
          <p:cNvGraphicFramePr>
            <a:graphicFrameLocks/>
          </p:cNvGraphicFramePr>
          <p:nvPr>
            <p:extLst>
              <p:ext uri="{D42A27DB-BD31-4B8C-83A1-F6EECF244321}">
                <p14:modId xmlns:p14="http://schemas.microsoft.com/office/powerpoint/2010/main" val="3823415944"/>
              </p:ext>
            </p:extLst>
          </p:nvPr>
        </p:nvGraphicFramePr>
        <p:xfrm>
          <a:off x="756016" y="2204864"/>
          <a:ext cx="3960000" cy="342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Wykres 4">
            <a:extLst>
              <a:ext uri="{FF2B5EF4-FFF2-40B4-BE49-F238E27FC236}">
                <a16:creationId xmlns:a16="http://schemas.microsoft.com/office/drawing/2014/main" id="{8D037E8B-5DD1-4423-9C64-EE19884C531F}"/>
              </a:ext>
            </a:extLst>
          </p:cNvPr>
          <p:cNvGraphicFramePr>
            <a:graphicFrameLocks/>
          </p:cNvGraphicFramePr>
          <p:nvPr>
            <p:extLst>
              <p:ext uri="{D42A27DB-BD31-4B8C-83A1-F6EECF244321}">
                <p14:modId xmlns:p14="http://schemas.microsoft.com/office/powerpoint/2010/main" val="3585034444"/>
              </p:ext>
            </p:extLst>
          </p:nvPr>
        </p:nvGraphicFramePr>
        <p:xfrm>
          <a:off x="377080" y="5589360"/>
          <a:ext cx="3960813" cy="10800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Box 13">
            <a:extLst>
              <a:ext uri="{FF2B5EF4-FFF2-40B4-BE49-F238E27FC236}">
                <a16:creationId xmlns:a16="http://schemas.microsoft.com/office/drawing/2014/main" id="{0FE10E18-36A3-D019-CB73-9528923DEC3E}"/>
              </a:ext>
            </a:extLst>
          </p:cNvPr>
          <p:cNvSpPr txBox="1">
            <a:spLocks noChangeArrowheads="1"/>
          </p:cNvSpPr>
          <p:nvPr/>
        </p:nvSpPr>
        <p:spPr bwMode="auto">
          <a:xfrm>
            <a:off x="900114" y="6453336"/>
            <a:ext cx="2843262" cy="400110"/>
          </a:xfrm>
          <a:prstGeom prst="rect">
            <a:avLst/>
          </a:prstGeom>
          <a:noFill/>
          <a:ln w="9525">
            <a:noFill/>
            <a:miter lim="800000"/>
            <a:headEnd/>
            <a:tailEnd/>
          </a:ln>
        </p:spPr>
        <p:txBody>
          <a:bodyPr wrap="square">
            <a:spAutoFit/>
          </a:bodyPr>
          <a:lstStyle/>
          <a:p>
            <a:pPr algn="ctr" defTabSz="912813">
              <a:spcBef>
                <a:spcPct val="50000"/>
              </a:spcBef>
            </a:pPr>
            <a:r>
              <a:rPr lang="pl-PL" sz="1000" dirty="0">
                <a:latin typeface="Arial" charset="0"/>
              </a:rPr>
              <a:t>Podział spraw ze względu na płeć klientów (dane za rok akademicki 2023/2024)</a:t>
            </a:r>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a:xfrm>
            <a:off x="914400" y="762000"/>
            <a:ext cx="8229600" cy="1143000"/>
          </a:xfrm>
        </p:spPr>
        <p:txBody>
          <a:bodyPr/>
          <a:lstStyle/>
          <a:p>
            <a:pPr defTabSz="912813" eaLnBrk="1" hangingPunct="1"/>
            <a:r>
              <a:rPr lang="pl-PL"/>
              <a:t>Sprawy związane z pomocą organizacjom pozarządowym (NGO)</a:t>
            </a:r>
          </a:p>
        </p:txBody>
      </p:sp>
      <p:graphicFrame>
        <p:nvGraphicFramePr>
          <p:cNvPr id="3" name="Object 14">
            <a:extLst>
              <a:ext uri="{FF2B5EF4-FFF2-40B4-BE49-F238E27FC236}">
                <a16:creationId xmlns:a16="http://schemas.microsoft.com/office/drawing/2014/main" id="{E4C4DA35-9977-0071-F319-9401BF0B0112}"/>
              </a:ext>
            </a:extLst>
          </p:cNvPr>
          <p:cNvGraphicFramePr>
            <a:graphicFrameLocks/>
          </p:cNvGraphicFramePr>
          <p:nvPr>
            <p:extLst>
              <p:ext uri="{D42A27DB-BD31-4B8C-83A1-F6EECF244321}">
                <p14:modId xmlns:p14="http://schemas.microsoft.com/office/powerpoint/2010/main" val="1936155458"/>
              </p:ext>
            </p:extLst>
          </p:nvPr>
        </p:nvGraphicFramePr>
        <p:xfrm>
          <a:off x="1216685" y="2676000"/>
          <a:ext cx="3960000" cy="3420000"/>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 Box 7">
            <a:extLst>
              <a:ext uri="{FF2B5EF4-FFF2-40B4-BE49-F238E27FC236}">
                <a16:creationId xmlns:a16="http://schemas.microsoft.com/office/drawing/2014/main" id="{8A6201C2-40EC-EF67-2B23-F667790FBA73}"/>
              </a:ext>
            </a:extLst>
          </p:cNvPr>
          <p:cNvSpPr txBox="1">
            <a:spLocks noChangeArrowheads="1"/>
          </p:cNvSpPr>
          <p:nvPr/>
        </p:nvSpPr>
        <p:spPr bwMode="auto">
          <a:xfrm>
            <a:off x="4932000" y="3454549"/>
            <a:ext cx="3456383" cy="1015663"/>
          </a:xfrm>
          <a:prstGeom prst="rect">
            <a:avLst/>
          </a:prstGeom>
          <a:noFill/>
          <a:ln w="9525">
            <a:noFill/>
            <a:miter lim="800000"/>
            <a:headEnd/>
            <a:tailEnd/>
          </a:ln>
        </p:spPr>
        <p:txBody>
          <a:bodyPr wrap="square">
            <a:spAutoFit/>
          </a:bodyPr>
          <a:lstStyle/>
          <a:p>
            <a:pPr defTabSz="912813">
              <a:spcBef>
                <a:spcPct val="50000"/>
              </a:spcBef>
            </a:pPr>
            <a:r>
              <a:rPr lang="pl-PL" sz="1200" b="1" dirty="0">
                <a:latin typeface="Arial" charset="0"/>
              </a:rPr>
              <a:t>Pomoc organizacjom:</a:t>
            </a:r>
          </a:p>
          <a:p>
            <a:pPr marL="90488" indent="-90488" defTabSz="912813">
              <a:spcBef>
                <a:spcPct val="50000"/>
              </a:spcBef>
              <a:buFontTx/>
              <a:buChar char="•"/>
            </a:pPr>
            <a:r>
              <a:rPr lang="pl-PL" sz="1200" dirty="0">
                <a:latin typeface="Arial" charset="0"/>
              </a:rPr>
              <a:t>Stowarzyszenie Absolwentów Wydziału Nauk Ekonomicznych Politechniki Koszalińskiej</a:t>
            </a:r>
          </a:p>
          <a:p>
            <a:pPr marL="90488" indent="-90488" defTabSz="912813">
              <a:spcBef>
                <a:spcPct val="50000"/>
              </a:spcBef>
              <a:buFontTx/>
              <a:buChar char="•"/>
            </a:pPr>
            <a:r>
              <a:rPr lang="pl-PL" sz="1200" dirty="0">
                <a:latin typeface="Arial" charset="0"/>
              </a:rPr>
              <a:t>Fundacja Janos</a:t>
            </a:r>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2"/>
          <p:cNvSpPr>
            <a:spLocks noGrp="1" noChangeArrowheads="1"/>
          </p:cNvSpPr>
          <p:nvPr>
            <p:ph type="title"/>
          </p:nvPr>
        </p:nvSpPr>
        <p:spPr>
          <a:xfrm>
            <a:off x="871514" y="764704"/>
            <a:ext cx="8229600" cy="1143000"/>
          </a:xfrm>
        </p:spPr>
        <p:txBody>
          <a:bodyPr/>
          <a:lstStyle/>
          <a:p>
            <a:pPr defTabSz="912813" eaLnBrk="1" hangingPunct="1"/>
            <a:r>
              <a:rPr lang="pl-PL" dirty="0"/>
              <a:t>Sprawy inne</a:t>
            </a:r>
          </a:p>
        </p:txBody>
      </p:sp>
      <p:sp>
        <p:nvSpPr>
          <p:cNvPr id="22533" name="Text Box 9"/>
          <p:cNvSpPr txBox="1">
            <a:spLocks noChangeArrowheads="1"/>
          </p:cNvSpPr>
          <p:nvPr/>
        </p:nvSpPr>
        <p:spPr bwMode="auto">
          <a:xfrm>
            <a:off x="4932000" y="2276872"/>
            <a:ext cx="3743373" cy="4524315"/>
          </a:xfrm>
          <a:prstGeom prst="rect">
            <a:avLst/>
          </a:prstGeom>
          <a:noFill/>
          <a:ln w="9525">
            <a:noFill/>
            <a:miter lim="800000"/>
            <a:headEnd/>
            <a:tailEnd/>
          </a:ln>
        </p:spPr>
        <p:txBody>
          <a:bodyPr wrap="square">
            <a:spAutoFit/>
          </a:bodyPr>
          <a:lstStyle/>
          <a:p>
            <a:pPr defTabSz="912813">
              <a:spcBef>
                <a:spcPct val="50000"/>
              </a:spcBef>
            </a:pPr>
            <a:r>
              <a:rPr lang="pl-PL" sz="1200" b="1" dirty="0">
                <a:latin typeface="Arial" charset="0"/>
              </a:rPr>
              <a:t>Przykładowe sprawy:</a:t>
            </a:r>
          </a:p>
          <a:p>
            <a:pPr marL="171450" indent="-171450" defTabSz="912813">
              <a:spcBef>
                <a:spcPct val="50000"/>
              </a:spcBef>
              <a:buFont typeface="Wingdings" panose="05000000000000000000" pitchFamily="2" charset="2"/>
              <a:buChar char="§"/>
            </a:pPr>
            <a:r>
              <a:rPr lang="pl-PL" sz="1200" dirty="0">
                <a:latin typeface="Arial" charset="0"/>
              </a:rPr>
              <a:t>prawa człowieka, także międzynarodowe: skarga do Europejskiego Trybunału Praw Człowieka</a:t>
            </a:r>
          </a:p>
          <a:p>
            <a:pPr marL="171450" indent="-171450" defTabSz="912813">
              <a:spcBef>
                <a:spcPct val="50000"/>
              </a:spcBef>
              <a:buFont typeface="Wingdings" panose="05000000000000000000" pitchFamily="2" charset="2"/>
              <a:buChar char="§"/>
            </a:pPr>
            <a:r>
              <a:rPr lang="pl-PL" sz="1200" dirty="0">
                <a:latin typeface="Arial" charset="0"/>
              </a:rPr>
              <a:t>prawo gospodarcze: zakładanie, warunki i prowadzenie działalności gospodarczej, zezwolenia i koncesje, działalność nierejestrowana</a:t>
            </a:r>
          </a:p>
          <a:p>
            <a:pPr marL="171450" indent="-171450" defTabSz="912813">
              <a:spcBef>
                <a:spcPct val="50000"/>
              </a:spcBef>
              <a:buFont typeface="Wingdings" panose="05000000000000000000" pitchFamily="2" charset="2"/>
              <a:buChar char="§"/>
            </a:pPr>
            <a:r>
              <a:rPr lang="pl-PL" sz="1200" dirty="0">
                <a:latin typeface="Arial" charset="0"/>
              </a:rPr>
              <a:t>działania Rzecznika Praw Studenta na uczelni – członkowie poradni jako obrońcy w sprawach dyscyplinarnych studentów </a:t>
            </a:r>
          </a:p>
          <a:p>
            <a:pPr marL="171450" indent="-171450" defTabSz="912813">
              <a:spcBef>
                <a:spcPct val="50000"/>
              </a:spcBef>
              <a:buFont typeface="Wingdings" panose="05000000000000000000" pitchFamily="2" charset="2"/>
              <a:buChar char="§"/>
            </a:pPr>
            <a:r>
              <a:rPr lang="pl-PL" sz="1200" dirty="0">
                <a:latin typeface="Arial" charset="0"/>
              </a:rPr>
              <a:t>prawo oświatowe: kwalifikacje zawodowe i uznanie uprawnień nauczycieli, status nauczyciela mianowanego</a:t>
            </a:r>
          </a:p>
          <a:p>
            <a:pPr marL="171450" indent="-171450" defTabSz="912813">
              <a:spcBef>
                <a:spcPct val="50000"/>
              </a:spcBef>
              <a:buFont typeface="Wingdings" panose="05000000000000000000" pitchFamily="2" charset="2"/>
              <a:buChar char="§"/>
            </a:pPr>
            <a:r>
              <a:rPr lang="pl-PL" sz="1200" dirty="0">
                <a:latin typeface="Arial" charset="0"/>
              </a:rPr>
              <a:t>relacje między prawem oświatowym i cywilnym na tle praw nieletnich uczniów</a:t>
            </a:r>
          </a:p>
          <a:p>
            <a:pPr marL="171450" indent="-171450" defTabSz="912813">
              <a:spcBef>
                <a:spcPct val="50000"/>
              </a:spcBef>
              <a:buFont typeface="Wingdings" panose="05000000000000000000" pitchFamily="2" charset="2"/>
              <a:buChar char="§"/>
            </a:pPr>
            <a:r>
              <a:rPr lang="pl-PL" sz="1200" dirty="0">
                <a:latin typeface="Arial" charset="0"/>
              </a:rPr>
              <a:t>prawo kanoniczne ( w szczególności nieważność małżeństwa)</a:t>
            </a:r>
          </a:p>
          <a:p>
            <a:pPr marL="171450" indent="-171450" defTabSz="912813">
              <a:spcBef>
                <a:spcPct val="50000"/>
              </a:spcBef>
              <a:buFont typeface="Wingdings" panose="05000000000000000000" pitchFamily="2" charset="2"/>
              <a:buChar char="§"/>
            </a:pPr>
            <a:r>
              <a:rPr lang="pl-PL" sz="1200" dirty="0">
                <a:latin typeface="Arial" charset="0"/>
              </a:rPr>
              <a:t>odpowiedzialność dyscyplinarna radców prawnych</a:t>
            </a:r>
          </a:p>
          <a:p>
            <a:pPr marL="171450" indent="-171450" defTabSz="912813">
              <a:spcBef>
                <a:spcPct val="50000"/>
              </a:spcBef>
              <a:buFont typeface="Wingdings" panose="05000000000000000000" pitchFamily="2" charset="2"/>
              <a:buChar char="§"/>
            </a:pPr>
            <a:r>
              <a:rPr lang="pl-PL" sz="1200" dirty="0">
                <a:latin typeface="Arial" charset="0"/>
              </a:rPr>
              <a:t>prawo autorskie</a:t>
            </a:r>
          </a:p>
        </p:txBody>
      </p:sp>
      <p:graphicFrame>
        <p:nvGraphicFramePr>
          <p:cNvPr id="2" name="Object 11">
            <a:extLst>
              <a:ext uri="{FF2B5EF4-FFF2-40B4-BE49-F238E27FC236}">
                <a16:creationId xmlns:a16="http://schemas.microsoft.com/office/drawing/2014/main" id="{E2E26CE1-8497-C649-94F2-FCF3B5A1D59C}"/>
              </a:ext>
            </a:extLst>
          </p:cNvPr>
          <p:cNvGraphicFramePr>
            <a:graphicFrameLocks/>
          </p:cNvGraphicFramePr>
          <p:nvPr>
            <p:extLst>
              <p:ext uri="{D42A27DB-BD31-4B8C-83A1-F6EECF244321}">
                <p14:modId xmlns:p14="http://schemas.microsoft.com/office/powerpoint/2010/main" val="2203057096"/>
              </p:ext>
            </p:extLst>
          </p:nvPr>
        </p:nvGraphicFramePr>
        <p:xfrm>
          <a:off x="756016" y="2204864"/>
          <a:ext cx="3960000" cy="342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Wykres 4">
            <a:extLst>
              <a:ext uri="{FF2B5EF4-FFF2-40B4-BE49-F238E27FC236}">
                <a16:creationId xmlns:a16="http://schemas.microsoft.com/office/drawing/2014/main" id="{1FBF7D90-81F2-236F-66F2-20821202621D}"/>
              </a:ext>
            </a:extLst>
          </p:cNvPr>
          <p:cNvGraphicFramePr>
            <a:graphicFrameLocks/>
          </p:cNvGraphicFramePr>
          <p:nvPr>
            <p:extLst>
              <p:ext uri="{D42A27DB-BD31-4B8C-83A1-F6EECF244321}">
                <p14:modId xmlns:p14="http://schemas.microsoft.com/office/powerpoint/2010/main" val="2056296493"/>
              </p:ext>
            </p:extLst>
          </p:nvPr>
        </p:nvGraphicFramePr>
        <p:xfrm>
          <a:off x="377080" y="5589360"/>
          <a:ext cx="3960813" cy="10800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Box 13">
            <a:extLst>
              <a:ext uri="{FF2B5EF4-FFF2-40B4-BE49-F238E27FC236}">
                <a16:creationId xmlns:a16="http://schemas.microsoft.com/office/drawing/2014/main" id="{13963EF4-1112-97A5-5B43-F48162FA034A}"/>
              </a:ext>
            </a:extLst>
          </p:cNvPr>
          <p:cNvSpPr txBox="1">
            <a:spLocks noChangeArrowheads="1"/>
          </p:cNvSpPr>
          <p:nvPr/>
        </p:nvSpPr>
        <p:spPr bwMode="auto">
          <a:xfrm>
            <a:off x="900114" y="6453336"/>
            <a:ext cx="2843262" cy="400110"/>
          </a:xfrm>
          <a:prstGeom prst="rect">
            <a:avLst/>
          </a:prstGeom>
          <a:noFill/>
          <a:ln w="9525">
            <a:noFill/>
            <a:miter lim="800000"/>
            <a:headEnd/>
            <a:tailEnd/>
          </a:ln>
        </p:spPr>
        <p:txBody>
          <a:bodyPr wrap="square">
            <a:spAutoFit/>
          </a:bodyPr>
          <a:lstStyle/>
          <a:p>
            <a:pPr algn="ctr" defTabSz="912813">
              <a:spcBef>
                <a:spcPct val="50000"/>
              </a:spcBef>
            </a:pPr>
            <a:r>
              <a:rPr lang="pl-PL" sz="1000" dirty="0">
                <a:latin typeface="Arial" charset="0"/>
              </a:rPr>
              <a:t>Podział spraw ze względu na płeć klientów (dane za rok akademicki 2023/2024)</a:t>
            </a:r>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19029D-7768-26A3-5A27-24D4FA490A42}"/>
            </a:ext>
          </a:extLst>
        </p:cNvPr>
        <p:cNvGrpSpPr/>
        <p:nvPr/>
      </p:nvGrpSpPr>
      <p:grpSpPr>
        <a:xfrm>
          <a:off x="0" y="0"/>
          <a:ext cx="0" cy="0"/>
          <a:chOff x="0" y="0"/>
          <a:chExt cx="0" cy="0"/>
        </a:xfrm>
      </p:grpSpPr>
      <p:sp>
        <p:nvSpPr>
          <p:cNvPr id="74755" name="Rectangle 2">
            <a:extLst>
              <a:ext uri="{FF2B5EF4-FFF2-40B4-BE49-F238E27FC236}">
                <a16:creationId xmlns:a16="http://schemas.microsoft.com/office/drawing/2014/main" id="{F53B93D5-4FC2-6D2D-4BE9-F4F23BB23F95}"/>
              </a:ext>
            </a:extLst>
          </p:cNvPr>
          <p:cNvSpPr>
            <a:spLocks noGrp="1" noChangeArrowheads="1"/>
          </p:cNvSpPr>
          <p:nvPr>
            <p:ph type="title"/>
          </p:nvPr>
        </p:nvSpPr>
        <p:spPr/>
        <p:txBody>
          <a:bodyPr/>
          <a:lstStyle/>
          <a:p>
            <a:pPr defTabSz="912813" eaLnBrk="1" hangingPunct="1"/>
            <a:r>
              <a:rPr lang="pl-PL" dirty="0"/>
              <a:t>Czas załatwiania spraw klientów poradni</a:t>
            </a:r>
          </a:p>
        </p:txBody>
      </p:sp>
      <p:graphicFrame>
        <p:nvGraphicFramePr>
          <p:cNvPr id="3" name="Object 4">
            <a:extLst>
              <a:ext uri="{FF2B5EF4-FFF2-40B4-BE49-F238E27FC236}">
                <a16:creationId xmlns:a16="http://schemas.microsoft.com/office/drawing/2014/main" id="{580CC517-3D36-00D3-BE3A-8F2DEE0FC8D8}"/>
              </a:ext>
            </a:extLst>
          </p:cNvPr>
          <p:cNvGraphicFramePr>
            <a:graphicFrameLocks noChangeAspect="1"/>
          </p:cNvGraphicFramePr>
          <p:nvPr>
            <p:extLst>
              <p:ext uri="{D42A27DB-BD31-4B8C-83A1-F6EECF244321}">
                <p14:modId xmlns:p14="http://schemas.microsoft.com/office/powerpoint/2010/main" val="1621987129"/>
              </p:ext>
            </p:extLst>
          </p:nvPr>
        </p:nvGraphicFramePr>
        <p:xfrm>
          <a:off x="1691680" y="2276872"/>
          <a:ext cx="6303963" cy="418522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19019493"/>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81"/>
          <p:cNvGrpSpPr>
            <a:grpSpLocks/>
          </p:cNvGrpSpPr>
          <p:nvPr/>
        </p:nvGrpSpPr>
        <p:grpSpPr bwMode="auto">
          <a:xfrm>
            <a:off x="755650" y="2670175"/>
            <a:ext cx="8578850" cy="4194175"/>
            <a:chOff x="470" y="1682"/>
            <a:chExt cx="5404" cy="2642"/>
          </a:xfrm>
        </p:grpSpPr>
        <p:sp useBgFill="1">
          <p:nvSpPr>
            <p:cNvPr id="3" name="Text Box 682"/>
            <p:cNvSpPr txBox="1">
              <a:spLocks noChangeArrowheads="1"/>
            </p:cNvSpPr>
            <p:nvPr/>
          </p:nvSpPr>
          <p:spPr bwMode="auto">
            <a:xfrm>
              <a:off x="3742" y="2714"/>
              <a:ext cx="2132" cy="806"/>
            </a:xfrm>
            <a:prstGeom prst="rect">
              <a:avLst/>
            </a:prstGeom>
            <a:ln w="9525">
              <a:noFill/>
              <a:miter lim="800000"/>
              <a:headEnd/>
              <a:tailEnd/>
            </a:ln>
          </p:spPr>
          <p:txBody>
            <a:bodyPr>
              <a:spAutoFit/>
            </a:bodyPr>
            <a:lstStyle/>
            <a:p>
              <a:pPr defTabSz="912813">
                <a:spcBef>
                  <a:spcPct val="50000"/>
                </a:spcBef>
              </a:pPr>
              <a:r>
                <a:rPr lang="pl-PL" dirty="0">
                  <a:solidFill>
                    <a:srgbClr val="003366"/>
                  </a:solidFill>
                  <a:latin typeface="Arial" charset="0"/>
                </a:rPr>
                <a:t>Rok akademicki 2006/2007</a:t>
              </a:r>
            </a:p>
            <a:p>
              <a:pPr defTabSz="912813">
                <a:spcBef>
                  <a:spcPct val="50000"/>
                </a:spcBef>
              </a:pPr>
              <a:r>
                <a:rPr lang="pl-PL" sz="2000" dirty="0">
                  <a:solidFill>
                    <a:srgbClr val="003366"/>
                  </a:solidFill>
                  <a:latin typeface="Arial" charset="0"/>
                </a:rPr>
                <a:t>24 poradnie w 15 miastach</a:t>
              </a:r>
            </a:p>
          </p:txBody>
        </p:sp>
        <p:graphicFrame>
          <p:nvGraphicFramePr>
            <p:cNvPr id="5" name="Object 684"/>
            <p:cNvGraphicFramePr>
              <a:graphicFrameLocks noChangeAspect="1"/>
            </p:cNvGraphicFramePr>
            <p:nvPr/>
          </p:nvGraphicFramePr>
          <p:xfrm>
            <a:off x="518" y="1682"/>
            <a:ext cx="2736" cy="2642"/>
          </p:xfrm>
          <a:graphic>
            <a:graphicData uri="http://schemas.openxmlformats.org/presentationml/2006/ole">
              <mc:AlternateContent xmlns:mc="http://schemas.openxmlformats.org/markup-compatibility/2006">
                <mc:Choice xmlns:v="urn:schemas-microsoft-com:vml" Requires="v">
                  <p:oleObj name="Obraz - mapa bitowa" r:id="rId2" imgW="4420204" imgH="4266595" progId="PBrush">
                    <p:embed/>
                  </p:oleObj>
                </mc:Choice>
                <mc:Fallback>
                  <p:oleObj name="Obraz - mapa bitowa" r:id="rId2" imgW="4420204" imgH="4266595" progId="PBrush">
                    <p:embed/>
                    <p:pic>
                      <p:nvPicPr>
                        <p:cNvPr id="5" name="Object 68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 y="1682"/>
                          <a:ext cx="2736" cy="264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6" name="Picture 685" descr="logo-małe"/>
            <p:cNvPicPr>
              <a:picLocks noChangeAspect="1" noChangeArrowheads="1"/>
            </p:cNvPicPr>
            <p:nvPr/>
          </p:nvPicPr>
          <p:blipFill>
            <a:blip r:embed="rId4" cstate="print"/>
            <a:srcRect/>
            <a:stretch>
              <a:fillRect/>
            </a:stretch>
          </p:blipFill>
          <p:spPr bwMode="auto">
            <a:xfrm>
              <a:off x="1168" y="2626"/>
              <a:ext cx="144" cy="216"/>
            </a:xfrm>
            <a:prstGeom prst="rect">
              <a:avLst/>
            </a:prstGeom>
            <a:noFill/>
            <a:ln w="9525">
              <a:noFill/>
              <a:miter lim="800000"/>
              <a:headEnd/>
              <a:tailEnd/>
            </a:ln>
          </p:spPr>
        </p:pic>
        <p:pic>
          <p:nvPicPr>
            <p:cNvPr id="7" name="Picture 686" descr="logo-małe"/>
            <p:cNvPicPr>
              <a:picLocks noChangeAspect="1" noChangeArrowheads="1"/>
            </p:cNvPicPr>
            <p:nvPr/>
          </p:nvPicPr>
          <p:blipFill>
            <a:blip r:embed="rId4" cstate="print"/>
            <a:srcRect/>
            <a:stretch>
              <a:fillRect/>
            </a:stretch>
          </p:blipFill>
          <p:spPr bwMode="auto">
            <a:xfrm>
              <a:off x="606" y="2305"/>
              <a:ext cx="145" cy="216"/>
            </a:xfrm>
            <a:prstGeom prst="rect">
              <a:avLst/>
            </a:prstGeom>
            <a:noFill/>
            <a:ln w="9525">
              <a:noFill/>
              <a:miter lim="800000"/>
              <a:headEnd/>
              <a:tailEnd/>
            </a:ln>
          </p:spPr>
        </p:pic>
        <p:pic>
          <p:nvPicPr>
            <p:cNvPr id="8" name="Picture 687" descr="logo-małe"/>
            <p:cNvPicPr>
              <a:picLocks noChangeAspect="1" noChangeArrowheads="1"/>
            </p:cNvPicPr>
            <p:nvPr/>
          </p:nvPicPr>
          <p:blipFill>
            <a:blip r:embed="rId4" cstate="print"/>
            <a:srcRect/>
            <a:stretch>
              <a:fillRect/>
            </a:stretch>
          </p:blipFill>
          <p:spPr bwMode="auto">
            <a:xfrm>
              <a:off x="1665" y="1891"/>
              <a:ext cx="145" cy="217"/>
            </a:xfrm>
            <a:prstGeom prst="rect">
              <a:avLst/>
            </a:prstGeom>
            <a:noFill/>
            <a:ln w="9525">
              <a:noFill/>
              <a:miter lim="800000"/>
              <a:headEnd/>
              <a:tailEnd/>
            </a:ln>
          </p:spPr>
        </p:pic>
        <p:pic>
          <p:nvPicPr>
            <p:cNvPr id="9" name="Picture 688" descr="logo-małe"/>
            <p:cNvPicPr>
              <a:picLocks noChangeAspect="1" noChangeArrowheads="1"/>
            </p:cNvPicPr>
            <p:nvPr/>
          </p:nvPicPr>
          <p:blipFill>
            <a:blip r:embed="rId4" cstate="print"/>
            <a:srcRect/>
            <a:stretch>
              <a:fillRect/>
            </a:stretch>
          </p:blipFill>
          <p:spPr bwMode="auto">
            <a:xfrm>
              <a:off x="1709" y="2442"/>
              <a:ext cx="145" cy="216"/>
            </a:xfrm>
            <a:prstGeom prst="rect">
              <a:avLst/>
            </a:prstGeom>
            <a:noFill/>
            <a:ln w="9525">
              <a:noFill/>
              <a:miter lim="800000"/>
              <a:headEnd/>
              <a:tailEnd/>
            </a:ln>
          </p:spPr>
        </p:pic>
        <p:pic>
          <p:nvPicPr>
            <p:cNvPr id="10" name="Picture 689" descr="logo-małe"/>
            <p:cNvPicPr>
              <a:picLocks noChangeAspect="1" noChangeArrowheads="1"/>
            </p:cNvPicPr>
            <p:nvPr/>
          </p:nvPicPr>
          <p:blipFill>
            <a:blip r:embed="rId4" cstate="print"/>
            <a:srcRect/>
            <a:stretch>
              <a:fillRect/>
            </a:stretch>
          </p:blipFill>
          <p:spPr bwMode="auto">
            <a:xfrm>
              <a:off x="2945" y="2318"/>
              <a:ext cx="144" cy="216"/>
            </a:xfrm>
            <a:prstGeom prst="rect">
              <a:avLst/>
            </a:prstGeom>
            <a:noFill/>
            <a:ln w="9525">
              <a:noFill/>
              <a:miter lim="800000"/>
              <a:headEnd/>
              <a:tailEnd/>
            </a:ln>
          </p:spPr>
        </p:pic>
        <p:pic>
          <p:nvPicPr>
            <p:cNvPr id="11" name="Picture 690" descr="logo-małe"/>
            <p:cNvPicPr>
              <a:picLocks noChangeAspect="1" noChangeArrowheads="1"/>
            </p:cNvPicPr>
            <p:nvPr/>
          </p:nvPicPr>
          <p:blipFill>
            <a:blip r:embed="rId4" cstate="print"/>
            <a:srcRect/>
            <a:stretch>
              <a:fillRect/>
            </a:stretch>
          </p:blipFill>
          <p:spPr bwMode="auto">
            <a:xfrm>
              <a:off x="2769" y="2318"/>
              <a:ext cx="144" cy="216"/>
            </a:xfrm>
            <a:prstGeom prst="rect">
              <a:avLst/>
            </a:prstGeom>
            <a:noFill/>
            <a:ln w="9525">
              <a:noFill/>
              <a:miter lim="800000"/>
              <a:headEnd/>
              <a:tailEnd/>
            </a:ln>
          </p:spPr>
        </p:pic>
        <p:pic>
          <p:nvPicPr>
            <p:cNvPr id="12" name="Picture 691" descr="logo-małe"/>
            <p:cNvPicPr>
              <a:picLocks noChangeAspect="1" noChangeArrowheads="1"/>
            </p:cNvPicPr>
            <p:nvPr/>
          </p:nvPicPr>
          <p:blipFill>
            <a:blip r:embed="rId4" cstate="print"/>
            <a:srcRect/>
            <a:stretch>
              <a:fillRect/>
            </a:stretch>
          </p:blipFill>
          <p:spPr bwMode="auto">
            <a:xfrm>
              <a:off x="2813" y="3222"/>
              <a:ext cx="144" cy="217"/>
            </a:xfrm>
            <a:prstGeom prst="rect">
              <a:avLst/>
            </a:prstGeom>
            <a:noFill/>
            <a:ln w="9525">
              <a:noFill/>
              <a:miter lim="800000"/>
              <a:headEnd/>
              <a:tailEnd/>
            </a:ln>
          </p:spPr>
        </p:pic>
        <p:pic>
          <p:nvPicPr>
            <p:cNvPr id="13" name="Picture 692" descr="logo-małe"/>
            <p:cNvPicPr>
              <a:picLocks noChangeAspect="1" noChangeArrowheads="1"/>
            </p:cNvPicPr>
            <p:nvPr/>
          </p:nvPicPr>
          <p:blipFill>
            <a:blip r:embed="rId4" cstate="print"/>
            <a:srcRect/>
            <a:stretch>
              <a:fillRect/>
            </a:stretch>
          </p:blipFill>
          <p:spPr bwMode="auto">
            <a:xfrm>
              <a:off x="2630" y="3748"/>
              <a:ext cx="144" cy="216"/>
            </a:xfrm>
            <a:prstGeom prst="rect">
              <a:avLst/>
            </a:prstGeom>
            <a:noFill/>
            <a:ln w="9525">
              <a:noFill/>
              <a:miter lim="800000"/>
              <a:headEnd/>
              <a:tailEnd/>
            </a:ln>
          </p:spPr>
        </p:pic>
        <p:pic>
          <p:nvPicPr>
            <p:cNvPr id="14" name="Picture 693" descr="logo-małe"/>
            <p:cNvPicPr>
              <a:picLocks noChangeAspect="1" noChangeArrowheads="1"/>
            </p:cNvPicPr>
            <p:nvPr/>
          </p:nvPicPr>
          <p:blipFill>
            <a:blip r:embed="rId4" cstate="print"/>
            <a:srcRect/>
            <a:stretch>
              <a:fillRect/>
            </a:stretch>
          </p:blipFill>
          <p:spPr bwMode="auto">
            <a:xfrm>
              <a:off x="2105" y="3748"/>
              <a:ext cx="144" cy="216"/>
            </a:xfrm>
            <a:prstGeom prst="rect">
              <a:avLst/>
            </a:prstGeom>
            <a:noFill/>
            <a:ln w="9525">
              <a:noFill/>
              <a:miter lim="800000"/>
              <a:headEnd/>
              <a:tailEnd/>
            </a:ln>
          </p:spPr>
        </p:pic>
        <p:pic>
          <p:nvPicPr>
            <p:cNvPr id="15" name="Picture 694" descr="logo-małe"/>
            <p:cNvPicPr>
              <a:picLocks noChangeAspect="1" noChangeArrowheads="1"/>
            </p:cNvPicPr>
            <p:nvPr/>
          </p:nvPicPr>
          <p:blipFill>
            <a:blip r:embed="rId4" cstate="print"/>
            <a:srcRect/>
            <a:stretch>
              <a:fillRect/>
            </a:stretch>
          </p:blipFill>
          <p:spPr bwMode="auto">
            <a:xfrm>
              <a:off x="1754" y="3590"/>
              <a:ext cx="144" cy="216"/>
            </a:xfrm>
            <a:prstGeom prst="rect">
              <a:avLst/>
            </a:prstGeom>
            <a:noFill/>
            <a:ln w="9525">
              <a:noFill/>
              <a:miter lim="800000"/>
              <a:headEnd/>
              <a:tailEnd/>
            </a:ln>
          </p:spPr>
        </p:pic>
        <p:pic>
          <p:nvPicPr>
            <p:cNvPr id="16" name="Picture 695" descr="logo-małe"/>
            <p:cNvPicPr>
              <a:picLocks noChangeAspect="1" noChangeArrowheads="1"/>
            </p:cNvPicPr>
            <p:nvPr/>
          </p:nvPicPr>
          <p:blipFill>
            <a:blip r:embed="rId4" cstate="print"/>
            <a:srcRect/>
            <a:stretch>
              <a:fillRect/>
            </a:stretch>
          </p:blipFill>
          <p:spPr bwMode="auto">
            <a:xfrm>
              <a:off x="1489" y="3388"/>
              <a:ext cx="144" cy="216"/>
            </a:xfrm>
            <a:prstGeom prst="rect">
              <a:avLst/>
            </a:prstGeom>
            <a:noFill/>
            <a:ln w="9525">
              <a:noFill/>
              <a:miter lim="800000"/>
              <a:headEnd/>
              <a:tailEnd/>
            </a:ln>
          </p:spPr>
        </p:pic>
        <p:pic>
          <p:nvPicPr>
            <p:cNvPr id="17" name="Picture 696" descr="logo-małe"/>
            <p:cNvPicPr>
              <a:picLocks noChangeAspect="1" noChangeArrowheads="1"/>
            </p:cNvPicPr>
            <p:nvPr/>
          </p:nvPicPr>
          <p:blipFill>
            <a:blip r:embed="rId4" cstate="print"/>
            <a:srcRect/>
            <a:stretch>
              <a:fillRect/>
            </a:stretch>
          </p:blipFill>
          <p:spPr bwMode="auto">
            <a:xfrm>
              <a:off x="1886" y="3039"/>
              <a:ext cx="144" cy="216"/>
            </a:xfrm>
            <a:prstGeom prst="rect">
              <a:avLst/>
            </a:prstGeom>
            <a:noFill/>
            <a:ln w="9525">
              <a:noFill/>
              <a:miter lim="800000"/>
              <a:headEnd/>
              <a:tailEnd/>
            </a:ln>
          </p:spPr>
        </p:pic>
        <p:pic>
          <p:nvPicPr>
            <p:cNvPr id="18" name="Picture 697" descr="logo-małe"/>
            <p:cNvPicPr>
              <a:picLocks noChangeAspect="1" noChangeArrowheads="1"/>
            </p:cNvPicPr>
            <p:nvPr/>
          </p:nvPicPr>
          <p:blipFill>
            <a:blip r:embed="rId4" cstate="print"/>
            <a:srcRect/>
            <a:stretch>
              <a:fillRect/>
            </a:stretch>
          </p:blipFill>
          <p:spPr bwMode="auto">
            <a:xfrm>
              <a:off x="1092" y="3220"/>
              <a:ext cx="144" cy="216"/>
            </a:xfrm>
            <a:prstGeom prst="rect">
              <a:avLst/>
            </a:prstGeom>
            <a:noFill/>
            <a:ln w="9525">
              <a:noFill/>
              <a:miter lim="800000"/>
              <a:headEnd/>
              <a:tailEnd/>
            </a:ln>
          </p:spPr>
        </p:pic>
        <p:pic>
          <p:nvPicPr>
            <p:cNvPr id="19" name="Picture 698" descr="logo-małe"/>
            <p:cNvPicPr>
              <a:picLocks noChangeAspect="1" noChangeArrowheads="1"/>
            </p:cNvPicPr>
            <p:nvPr/>
          </p:nvPicPr>
          <p:blipFill>
            <a:blip r:embed="rId4" cstate="print"/>
            <a:srcRect/>
            <a:stretch>
              <a:fillRect/>
            </a:stretch>
          </p:blipFill>
          <p:spPr bwMode="auto">
            <a:xfrm>
              <a:off x="2989" y="3222"/>
              <a:ext cx="145" cy="217"/>
            </a:xfrm>
            <a:prstGeom prst="rect">
              <a:avLst/>
            </a:prstGeom>
            <a:noFill/>
            <a:ln w="9525">
              <a:noFill/>
              <a:miter lim="800000"/>
              <a:headEnd/>
              <a:tailEnd/>
            </a:ln>
          </p:spPr>
        </p:pic>
        <p:pic>
          <p:nvPicPr>
            <p:cNvPr id="20" name="Picture 699" descr="logo-małe"/>
            <p:cNvPicPr>
              <a:picLocks noChangeAspect="1" noChangeArrowheads="1"/>
            </p:cNvPicPr>
            <p:nvPr/>
          </p:nvPicPr>
          <p:blipFill>
            <a:blip r:embed="rId4" cstate="print"/>
            <a:srcRect/>
            <a:stretch>
              <a:fillRect/>
            </a:stretch>
          </p:blipFill>
          <p:spPr bwMode="auto">
            <a:xfrm>
              <a:off x="695" y="2764"/>
              <a:ext cx="144" cy="216"/>
            </a:xfrm>
            <a:prstGeom prst="rect">
              <a:avLst/>
            </a:prstGeom>
            <a:noFill/>
            <a:ln w="9525">
              <a:noFill/>
              <a:miter lim="800000"/>
              <a:headEnd/>
              <a:tailEnd/>
            </a:ln>
          </p:spPr>
        </p:pic>
        <p:sp>
          <p:nvSpPr>
            <p:cNvPr id="21" name="Text Box 700"/>
            <p:cNvSpPr txBox="1">
              <a:spLocks noChangeArrowheads="1"/>
            </p:cNvSpPr>
            <p:nvPr/>
          </p:nvSpPr>
          <p:spPr bwMode="auto">
            <a:xfrm>
              <a:off x="2582" y="2500"/>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Białystok</a:t>
              </a:r>
            </a:p>
          </p:txBody>
        </p:sp>
        <p:sp>
          <p:nvSpPr>
            <p:cNvPr id="22" name="Text Box 701"/>
            <p:cNvSpPr txBox="1">
              <a:spLocks noChangeArrowheads="1"/>
            </p:cNvSpPr>
            <p:nvPr/>
          </p:nvSpPr>
          <p:spPr bwMode="auto">
            <a:xfrm>
              <a:off x="2150" y="2903"/>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Warszawa</a:t>
              </a:r>
            </a:p>
          </p:txBody>
        </p:sp>
        <p:sp>
          <p:nvSpPr>
            <p:cNvPr id="23" name="Text Box 702"/>
            <p:cNvSpPr txBox="1">
              <a:spLocks noChangeArrowheads="1"/>
            </p:cNvSpPr>
            <p:nvPr/>
          </p:nvSpPr>
          <p:spPr bwMode="auto">
            <a:xfrm>
              <a:off x="2630" y="3412"/>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Lublin</a:t>
              </a:r>
            </a:p>
          </p:txBody>
        </p:sp>
        <p:sp>
          <p:nvSpPr>
            <p:cNvPr id="24" name="Text Box 703"/>
            <p:cNvSpPr txBox="1">
              <a:spLocks noChangeArrowheads="1"/>
            </p:cNvSpPr>
            <p:nvPr/>
          </p:nvSpPr>
          <p:spPr bwMode="auto">
            <a:xfrm>
              <a:off x="2342" y="3911"/>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Rzeszów</a:t>
              </a:r>
            </a:p>
          </p:txBody>
        </p:sp>
        <p:sp>
          <p:nvSpPr>
            <p:cNvPr id="25" name="Text Box 704"/>
            <p:cNvSpPr txBox="1">
              <a:spLocks noChangeArrowheads="1"/>
            </p:cNvSpPr>
            <p:nvPr/>
          </p:nvSpPr>
          <p:spPr bwMode="auto">
            <a:xfrm>
              <a:off x="1862" y="3911"/>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Kraków</a:t>
              </a:r>
            </a:p>
          </p:txBody>
        </p:sp>
        <p:sp>
          <p:nvSpPr>
            <p:cNvPr id="26" name="Text Box 705"/>
            <p:cNvSpPr txBox="1">
              <a:spLocks noChangeArrowheads="1"/>
            </p:cNvSpPr>
            <p:nvPr/>
          </p:nvSpPr>
          <p:spPr bwMode="auto">
            <a:xfrm>
              <a:off x="1526" y="3748"/>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Katowice</a:t>
              </a:r>
            </a:p>
          </p:txBody>
        </p:sp>
        <p:sp>
          <p:nvSpPr>
            <p:cNvPr id="27" name="Text Box 706"/>
            <p:cNvSpPr txBox="1">
              <a:spLocks noChangeArrowheads="1"/>
            </p:cNvSpPr>
            <p:nvPr/>
          </p:nvSpPr>
          <p:spPr bwMode="auto">
            <a:xfrm>
              <a:off x="1190" y="3556"/>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Opole</a:t>
              </a:r>
            </a:p>
          </p:txBody>
        </p:sp>
        <p:sp>
          <p:nvSpPr>
            <p:cNvPr id="28" name="Text Box 707"/>
            <p:cNvSpPr txBox="1">
              <a:spLocks noChangeArrowheads="1"/>
            </p:cNvSpPr>
            <p:nvPr/>
          </p:nvSpPr>
          <p:spPr bwMode="auto">
            <a:xfrm>
              <a:off x="854" y="3383"/>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Wrocław</a:t>
              </a:r>
            </a:p>
          </p:txBody>
        </p:sp>
        <p:sp>
          <p:nvSpPr>
            <p:cNvPr id="29" name="Text Box 708"/>
            <p:cNvSpPr txBox="1">
              <a:spLocks noChangeArrowheads="1"/>
            </p:cNvSpPr>
            <p:nvPr/>
          </p:nvSpPr>
          <p:spPr bwMode="auto">
            <a:xfrm>
              <a:off x="1622" y="3220"/>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Łódź</a:t>
              </a:r>
            </a:p>
          </p:txBody>
        </p:sp>
        <p:sp>
          <p:nvSpPr>
            <p:cNvPr id="30" name="Text Box 709"/>
            <p:cNvSpPr txBox="1">
              <a:spLocks noChangeArrowheads="1"/>
            </p:cNvSpPr>
            <p:nvPr/>
          </p:nvSpPr>
          <p:spPr bwMode="auto">
            <a:xfrm>
              <a:off x="902" y="2788"/>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Poznań</a:t>
              </a:r>
            </a:p>
          </p:txBody>
        </p:sp>
        <p:sp>
          <p:nvSpPr>
            <p:cNvPr id="31" name="Text Box 710"/>
            <p:cNvSpPr txBox="1">
              <a:spLocks noChangeArrowheads="1"/>
            </p:cNvSpPr>
            <p:nvPr/>
          </p:nvSpPr>
          <p:spPr bwMode="auto">
            <a:xfrm>
              <a:off x="1430" y="2615"/>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Toruń</a:t>
              </a:r>
            </a:p>
          </p:txBody>
        </p:sp>
        <p:sp>
          <p:nvSpPr>
            <p:cNvPr id="32" name="Text Box 711"/>
            <p:cNvSpPr txBox="1">
              <a:spLocks noChangeArrowheads="1"/>
            </p:cNvSpPr>
            <p:nvPr/>
          </p:nvSpPr>
          <p:spPr bwMode="auto">
            <a:xfrm>
              <a:off x="1430" y="2068"/>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Gdańsk</a:t>
              </a:r>
            </a:p>
          </p:txBody>
        </p:sp>
        <p:sp>
          <p:nvSpPr>
            <p:cNvPr id="33" name="Text Box 712"/>
            <p:cNvSpPr txBox="1">
              <a:spLocks noChangeArrowheads="1"/>
            </p:cNvSpPr>
            <p:nvPr/>
          </p:nvSpPr>
          <p:spPr bwMode="auto">
            <a:xfrm>
              <a:off x="470" y="2471"/>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Szczecin</a:t>
              </a:r>
            </a:p>
          </p:txBody>
        </p:sp>
        <p:sp>
          <p:nvSpPr>
            <p:cNvPr id="34" name="Text Box 713"/>
            <p:cNvSpPr txBox="1">
              <a:spLocks noChangeArrowheads="1"/>
            </p:cNvSpPr>
            <p:nvPr/>
          </p:nvSpPr>
          <p:spPr bwMode="auto">
            <a:xfrm>
              <a:off x="566" y="2951"/>
              <a:ext cx="672" cy="173"/>
            </a:xfrm>
            <a:prstGeom prst="rect">
              <a:avLst/>
            </a:prstGeom>
            <a:noFill/>
            <a:ln w="9525">
              <a:noFill/>
              <a:miter lim="800000"/>
              <a:headEnd/>
              <a:tailEnd/>
            </a:ln>
          </p:spPr>
          <p:txBody>
            <a:bodyPr>
              <a:spAutoFit/>
            </a:bodyPr>
            <a:lstStyle/>
            <a:p>
              <a:pPr algn="ctr" defTabSz="912813">
                <a:spcBef>
                  <a:spcPct val="50000"/>
                </a:spcBef>
              </a:pPr>
              <a:r>
                <a:rPr lang="pl-PL" sz="1200" b="1" dirty="0">
                  <a:solidFill>
                    <a:schemeClr val="bg1"/>
                  </a:solidFill>
                  <a:latin typeface="Arial" charset="0"/>
                </a:rPr>
                <a:t>Słubice</a:t>
              </a:r>
            </a:p>
          </p:txBody>
        </p:sp>
        <p:pic>
          <p:nvPicPr>
            <p:cNvPr id="35" name="Picture 714" descr="logo-małe"/>
            <p:cNvPicPr>
              <a:picLocks noChangeAspect="1" noChangeArrowheads="1"/>
            </p:cNvPicPr>
            <p:nvPr/>
          </p:nvPicPr>
          <p:blipFill>
            <a:blip r:embed="rId4" cstate="print"/>
            <a:srcRect/>
            <a:stretch>
              <a:fillRect/>
            </a:stretch>
          </p:blipFill>
          <p:spPr bwMode="auto">
            <a:xfrm>
              <a:off x="2473" y="2081"/>
              <a:ext cx="144" cy="216"/>
            </a:xfrm>
            <a:prstGeom prst="rect">
              <a:avLst/>
            </a:prstGeom>
            <a:noFill/>
            <a:ln w="9525">
              <a:noFill/>
              <a:miter lim="800000"/>
              <a:headEnd/>
              <a:tailEnd/>
            </a:ln>
          </p:spPr>
        </p:pic>
        <p:pic>
          <p:nvPicPr>
            <p:cNvPr id="36" name="Picture 715" descr="logo-małe"/>
            <p:cNvPicPr>
              <a:picLocks noChangeAspect="1" noChangeArrowheads="1"/>
            </p:cNvPicPr>
            <p:nvPr/>
          </p:nvPicPr>
          <p:blipFill>
            <a:blip r:embed="rId4" cstate="print"/>
            <a:srcRect/>
            <a:stretch>
              <a:fillRect/>
            </a:stretch>
          </p:blipFill>
          <p:spPr bwMode="auto">
            <a:xfrm>
              <a:off x="2297" y="2081"/>
              <a:ext cx="144" cy="216"/>
            </a:xfrm>
            <a:prstGeom prst="rect">
              <a:avLst/>
            </a:prstGeom>
            <a:noFill/>
            <a:ln w="9525">
              <a:noFill/>
              <a:miter lim="800000"/>
              <a:headEnd/>
              <a:tailEnd/>
            </a:ln>
          </p:spPr>
        </p:pic>
        <p:sp>
          <p:nvSpPr>
            <p:cNvPr id="37" name="Text Box 716"/>
            <p:cNvSpPr txBox="1">
              <a:spLocks noChangeArrowheads="1"/>
            </p:cNvSpPr>
            <p:nvPr/>
          </p:nvSpPr>
          <p:spPr bwMode="auto">
            <a:xfrm>
              <a:off x="2110" y="2263"/>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Olsztyn</a:t>
              </a:r>
            </a:p>
          </p:txBody>
        </p:sp>
        <p:pic>
          <p:nvPicPr>
            <p:cNvPr id="38" name="Picture 717" descr="logo-małe"/>
            <p:cNvPicPr>
              <a:picLocks noChangeAspect="1" noChangeArrowheads="1"/>
            </p:cNvPicPr>
            <p:nvPr/>
          </p:nvPicPr>
          <p:blipFill>
            <a:blip r:embed="rId4" cstate="print"/>
            <a:srcRect/>
            <a:stretch>
              <a:fillRect/>
            </a:stretch>
          </p:blipFill>
          <p:spPr bwMode="auto">
            <a:xfrm>
              <a:off x="2593" y="2715"/>
              <a:ext cx="144" cy="216"/>
            </a:xfrm>
            <a:prstGeom prst="rect">
              <a:avLst/>
            </a:prstGeom>
            <a:noFill/>
            <a:ln w="9525">
              <a:noFill/>
              <a:miter lim="800000"/>
              <a:headEnd/>
              <a:tailEnd/>
            </a:ln>
          </p:spPr>
        </p:pic>
        <p:pic>
          <p:nvPicPr>
            <p:cNvPr id="39" name="Picture 718" descr="logo-małe"/>
            <p:cNvPicPr>
              <a:picLocks noChangeAspect="1" noChangeArrowheads="1"/>
            </p:cNvPicPr>
            <p:nvPr/>
          </p:nvPicPr>
          <p:blipFill>
            <a:blip r:embed="rId4" cstate="print"/>
            <a:srcRect/>
            <a:stretch>
              <a:fillRect/>
            </a:stretch>
          </p:blipFill>
          <p:spPr bwMode="auto">
            <a:xfrm>
              <a:off x="2420" y="2715"/>
              <a:ext cx="144" cy="216"/>
            </a:xfrm>
            <a:prstGeom prst="rect">
              <a:avLst/>
            </a:prstGeom>
            <a:noFill/>
            <a:ln w="9525">
              <a:noFill/>
              <a:miter lim="800000"/>
              <a:headEnd/>
              <a:tailEnd/>
            </a:ln>
          </p:spPr>
        </p:pic>
        <p:pic>
          <p:nvPicPr>
            <p:cNvPr id="40" name="Picture 719" descr="logo-małe"/>
            <p:cNvPicPr>
              <a:picLocks noChangeAspect="1" noChangeArrowheads="1"/>
            </p:cNvPicPr>
            <p:nvPr/>
          </p:nvPicPr>
          <p:blipFill>
            <a:blip r:embed="rId4" cstate="print"/>
            <a:srcRect/>
            <a:stretch>
              <a:fillRect/>
            </a:stretch>
          </p:blipFill>
          <p:spPr bwMode="auto">
            <a:xfrm>
              <a:off x="2238" y="2715"/>
              <a:ext cx="144" cy="216"/>
            </a:xfrm>
            <a:prstGeom prst="rect">
              <a:avLst/>
            </a:prstGeom>
            <a:noFill/>
            <a:ln w="9525">
              <a:noFill/>
              <a:miter lim="800000"/>
              <a:headEnd/>
              <a:tailEnd/>
            </a:ln>
          </p:spPr>
        </p:pic>
        <p:pic>
          <p:nvPicPr>
            <p:cNvPr id="41" name="Picture 720" descr="logo-małe"/>
            <p:cNvPicPr>
              <a:picLocks noChangeAspect="1" noChangeArrowheads="1"/>
            </p:cNvPicPr>
            <p:nvPr/>
          </p:nvPicPr>
          <p:blipFill>
            <a:blip r:embed="rId4" cstate="print"/>
            <a:srcRect/>
            <a:stretch>
              <a:fillRect/>
            </a:stretch>
          </p:blipFill>
          <p:spPr bwMode="auto">
            <a:xfrm>
              <a:off x="2275" y="3748"/>
              <a:ext cx="144" cy="216"/>
            </a:xfrm>
            <a:prstGeom prst="rect">
              <a:avLst/>
            </a:prstGeom>
            <a:noFill/>
            <a:ln w="9525">
              <a:noFill/>
              <a:miter lim="800000"/>
              <a:headEnd/>
              <a:tailEnd/>
            </a:ln>
          </p:spPr>
        </p:pic>
        <p:pic>
          <p:nvPicPr>
            <p:cNvPr id="42" name="Picture 721" descr="logo-małe"/>
            <p:cNvPicPr>
              <a:picLocks noChangeAspect="1" noChangeArrowheads="1"/>
            </p:cNvPicPr>
            <p:nvPr/>
          </p:nvPicPr>
          <p:blipFill>
            <a:blip r:embed="rId4" cstate="print"/>
            <a:srcRect/>
            <a:stretch>
              <a:fillRect/>
            </a:stretch>
          </p:blipFill>
          <p:spPr bwMode="auto">
            <a:xfrm>
              <a:off x="2600" y="3067"/>
              <a:ext cx="144" cy="216"/>
            </a:xfrm>
            <a:prstGeom prst="rect">
              <a:avLst/>
            </a:prstGeom>
            <a:noFill/>
            <a:ln w="9525">
              <a:noFill/>
              <a:miter lim="800000"/>
              <a:headEnd/>
              <a:tailEnd/>
            </a:ln>
          </p:spPr>
        </p:pic>
        <p:pic>
          <p:nvPicPr>
            <p:cNvPr id="43" name="Picture 722" descr="logo-małe"/>
            <p:cNvPicPr>
              <a:picLocks noChangeAspect="1" noChangeArrowheads="1"/>
            </p:cNvPicPr>
            <p:nvPr/>
          </p:nvPicPr>
          <p:blipFill>
            <a:blip r:embed="rId4" cstate="print"/>
            <a:srcRect/>
            <a:stretch>
              <a:fillRect/>
            </a:stretch>
          </p:blipFill>
          <p:spPr bwMode="auto">
            <a:xfrm>
              <a:off x="2427" y="3067"/>
              <a:ext cx="144" cy="216"/>
            </a:xfrm>
            <a:prstGeom prst="rect">
              <a:avLst/>
            </a:prstGeom>
            <a:noFill/>
            <a:ln w="9525">
              <a:noFill/>
              <a:miter lim="800000"/>
              <a:headEnd/>
              <a:tailEnd/>
            </a:ln>
          </p:spPr>
        </p:pic>
        <p:pic>
          <p:nvPicPr>
            <p:cNvPr id="44" name="Picture 723" descr="logo-małe"/>
            <p:cNvPicPr>
              <a:picLocks noChangeAspect="1" noChangeArrowheads="1"/>
            </p:cNvPicPr>
            <p:nvPr/>
          </p:nvPicPr>
          <p:blipFill>
            <a:blip r:embed="rId4" cstate="print"/>
            <a:srcRect/>
            <a:stretch>
              <a:fillRect/>
            </a:stretch>
          </p:blipFill>
          <p:spPr bwMode="auto">
            <a:xfrm>
              <a:off x="2245" y="3067"/>
              <a:ext cx="144" cy="216"/>
            </a:xfrm>
            <a:prstGeom prst="rect">
              <a:avLst/>
            </a:prstGeom>
            <a:noFill/>
            <a:ln w="9525">
              <a:noFill/>
              <a:miter lim="800000"/>
              <a:headEnd/>
              <a:tailEnd/>
            </a:ln>
          </p:spPr>
        </p:pic>
      </p:grpSp>
      <p:sp>
        <p:nvSpPr>
          <p:cNvPr id="45" name="Rectangle 560"/>
          <p:cNvSpPr txBox="1">
            <a:spLocks noChangeArrowheads="1"/>
          </p:cNvSpPr>
          <p:nvPr/>
        </p:nvSpPr>
        <p:spPr bwMode="auto">
          <a:xfrm>
            <a:off x="914400" y="762000"/>
            <a:ext cx="80010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lnSpc>
                <a:spcPct val="90000"/>
              </a:lnSpc>
              <a:spcBef>
                <a:spcPct val="0"/>
              </a:spcBef>
              <a:spcAft>
                <a:spcPct val="0"/>
              </a:spcAft>
              <a:defRPr sz="3600" b="1">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Arial" charset="0"/>
              </a:defRPr>
            </a:lvl2pPr>
            <a:lvl3pPr algn="l" rtl="0" eaLnBrk="0" fontAlgn="base" hangingPunct="0">
              <a:lnSpc>
                <a:spcPct val="90000"/>
              </a:lnSpc>
              <a:spcBef>
                <a:spcPct val="0"/>
              </a:spcBef>
              <a:spcAft>
                <a:spcPct val="0"/>
              </a:spcAft>
              <a:defRPr sz="3600" b="1">
                <a:solidFill>
                  <a:schemeClr val="tx2"/>
                </a:solidFill>
                <a:latin typeface="Arial" charset="0"/>
              </a:defRPr>
            </a:lvl3pPr>
            <a:lvl4pPr algn="l" rtl="0" eaLnBrk="0" fontAlgn="base" hangingPunct="0">
              <a:lnSpc>
                <a:spcPct val="90000"/>
              </a:lnSpc>
              <a:spcBef>
                <a:spcPct val="0"/>
              </a:spcBef>
              <a:spcAft>
                <a:spcPct val="0"/>
              </a:spcAft>
              <a:defRPr sz="3600" b="1">
                <a:solidFill>
                  <a:schemeClr val="tx2"/>
                </a:solidFill>
                <a:latin typeface="Arial" charset="0"/>
              </a:defRPr>
            </a:lvl4pPr>
            <a:lvl5pPr algn="l" rtl="0" eaLnBrk="0" fontAlgn="base" hangingPunct="0">
              <a:lnSpc>
                <a:spcPct val="90000"/>
              </a:lnSpc>
              <a:spcBef>
                <a:spcPct val="0"/>
              </a:spcBef>
              <a:spcAft>
                <a:spcPct val="0"/>
              </a:spcAft>
              <a:defRPr sz="3600" b="1">
                <a:solidFill>
                  <a:schemeClr val="tx2"/>
                </a:solidFill>
                <a:latin typeface="Arial" charset="0"/>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a:lstStyle>
          <a:p>
            <a:pPr defTabSz="912813" eaLnBrk="1" hangingPunct="1"/>
            <a:r>
              <a:rPr lang="pl-PL" kern="0" dirty="0"/>
              <a:t>Poradnie w Polsce 2003-2024</a:t>
            </a:r>
          </a:p>
        </p:txBody>
      </p:sp>
    </p:spTree>
    <p:extLst>
      <p:ext uri="{BB962C8B-B14F-4D97-AF65-F5344CB8AC3E}">
        <p14:creationId xmlns:p14="http://schemas.microsoft.com/office/powerpoint/2010/main" val="937350116"/>
      </p:ext>
    </p:extLst>
  </p:cSld>
  <p:clrMapOvr>
    <a:masterClrMapping/>
  </p:clrMapOvr>
  <mc:AlternateContent xmlns:mc="http://schemas.openxmlformats.org/markup-compatibility/2006" xmlns:p14="http://schemas.microsoft.com/office/powerpoint/2010/main">
    <mc:Choice Requires="p14">
      <p:transition spd="med" p14:dur="700" advClick="0" advTm="1000">
        <p:fade/>
      </p:transition>
    </mc:Choice>
    <mc:Fallback xmlns="">
      <p:transition spd="med" advClick="0" advTm="1000">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Rectangle 2"/>
          <p:cNvSpPr>
            <a:spLocks noGrp="1" noChangeArrowheads="1"/>
          </p:cNvSpPr>
          <p:nvPr>
            <p:ph type="title"/>
          </p:nvPr>
        </p:nvSpPr>
        <p:spPr>
          <a:xfrm>
            <a:off x="899592" y="762000"/>
            <a:ext cx="8015808" cy="1143000"/>
          </a:xfrm>
          <a:noFill/>
        </p:spPr>
        <p:txBody>
          <a:bodyPr/>
          <a:lstStyle/>
          <a:p>
            <a:pPr defTabSz="912813" eaLnBrk="1" hangingPunct="1"/>
            <a:r>
              <a:rPr lang="pl-PL" dirty="0"/>
              <a:t>Źródła wiedzy o poradniach</a:t>
            </a:r>
            <a:endParaRPr lang="pl-PL" dirty="0">
              <a:solidFill>
                <a:schemeClr val="accent1">
                  <a:lumMod val="75000"/>
                </a:schemeClr>
              </a:solidFill>
            </a:endParaRPr>
          </a:p>
        </p:txBody>
      </p:sp>
      <p:graphicFrame>
        <p:nvGraphicFramePr>
          <p:cNvPr id="3" name="Wykres 5">
            <a:extLst>
              <a:ext uri="{FF2B5EF4-FFF2-40B4-BE49-F238E27FC236}">
                <a16:creationId xmlns:a16="http://schemas.microsoft.com/office/drawing/2014/main" id="{123A030D-AE32-35CA-2B04-550F00C8ECF2}"/>
              </a:ext>
            </a:extLst>
          </p:cNvPr>
          <p:cNvGraphicFramePr>
            <a:graphicFrameLocks/>
          </p:cNvGraphicFramePr>
          <p:nvPr>
            <p:extLst>
              <p:ext uri="{D42A27DB-BD31-4B8C-83A1-F6EECF244321}">
                <p14:modId xmlns:p14="http://schemas.microsoft.com/office/powerpoint/2010/main" val="1670564033"/>
              </p:ext>
            </p:extLst>
          </p:nvPr>
        </p:nvGraphicFramePr>
        <p:xfrm>
          <a:off x="1619672" y="2636912"/>
          <a:ext cx="6096000" cy="406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11678458"/>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4" name="Rectangle 2"/>
          <p:cNvSpPr>
            <a:spLocks noGrp="1" noChangeArrowheads="1"/>
          </p:cNvSpPr>
          <p:nvPr>
            <p:ph type="title"/>
          </p:nvPr>
        </p:nvSpPr>
        <p:spPr/>
        <p:txBody>
          <a:bodyPr/>
          <a:lstStyle/>
          <a:p>
            <a:pPr defTabSz="912813" eaLnBrk="1" hangingPunct="1"/>
            <a:r>
              <a:rPr lang="pl-PL" sz="3200" dirty="0"/>
              <a:t>Czy klienci poradni korzystali wcześniej z profesjonalnej pomocy prawnej?</a:t>
            </a:r>
            <a:endParaRPr lang="pl-PL" dirty="0"/>
          </a:p>
        </p:txBody>
      </p:sp>
      <p:sp>
        <p:nvSpPr>
          <p:cNvPr id="4" name="Text Box 11">
            <a:extLst>
              <a:ext uri="{FF2B5EF4-FFF2-40B4-BE49-F238E27FC236}">
                <a16:creationId xmlns:a16="http://schemas.microsoft.com/office/drawing/2014/main" id="{77A20352-1A4E-779F-D794-BFBD681B8755}"/>
              </a:ext>
            </a:extLst>
          </p:cNvPr>
          <p:cNvSpPr txBox="1">
            <a:spLocks noChangeArrowheads="1"/>
          </p:cNvSpPr>
          <p:nvPr/>
        </p:nvSpPr>
        <p:spPr bwMode="auto">
          <a:xfrm>
            <a:off x="1676400" y="2514600"/>
            <a:ext cx="2971800" cy="457200"/>
          </a:xfrm>
          <a:prstGeom prst="rect">
            <a:avLst/>
          </a:prstGeom>
          <a:noFill/>
          <a:ln w="9525">
            <a:noFill/>
            <a:miter lim="800000"/>
            <a:headEnd/>
            <a:tailEnd/>
          </a:ln>
        </p:spPr>
        <p:txBody>
          <a:bodyPr>
            <a:spAutoFit/>
          </a:bodyPr>
          <a:lstStyle/>
          <a:p>
            <a:pPr algn="ctr" defTabSz="912813">
              <a:spcBef>
                <a:spcPct val="50000"/>
              </a:spcBef>
            </a:pPr>
            <a:r>
              <a:rPr lang="pl-PL">
                <a:latin typeface="Arial" charset="0"/>
              </a:rPr>
              <a:t>Kobiety</a:t>
            </a:r>
          </a:p>
        </p:txBody>
      </p:sp>
      <p:sp>
        <p:nvSpPr>
          <p:cNvPr id="5" name="Text Box 12">
            <a:extLst>
              <a:ext uri="{FF2B5EF4-FFF2-40B4-BE49-F238E27FC236}">
                <a16:creationId xmlns:a16="http://schemas.microsoft.com/office/drawing/2014/main" id="{BD92D860-5AE3-E66E-E193-DA3893E4F1FC}"/>
              </a:ext>
            </a:extLst>
          </p:cNvPr>
          <p:cNvSpPr txBox="1">
            <a:spLocks noChangeArrowheads="1"/>
          </p:cNvSpPr>
          <p:nvPr/>
        </p:nvSpPr>
        <p:spPr bwMode="auto">
          <a:xfrm>
            <a:off x="5105400" y="2514600"/>
            <a:ext cx="2667000" cy="457200"/>
          </a:xfrm>
          <a:prstGeom prst="rect">
            <a:avLst/>
          </a:prstGeom>
          <a:noFill/>
          <a:ln w="9525">
            <a:noFill/>
            <a:miter lim="800000"/>
            <a:headEnd/>
            <a:tailEnd/>
          </a:ln>
        </p:spPr>
        <p:txBody>
          <a:bodyPr>
            <a:spAutoFit/>
          </a:bodyPr>
          <a:lstStyle/>
          <a:p>
            <a:pPr algn="ctr" defTabSz="912813">
              <a:spcBef>
                <a:spcPct val="50000"/>
              </a:spcBef>
            </a:pPr>
            <a:r>
              <a:rPr lang="pl-PL">
                <a:latin typeface="Arial" charset="0"/>
              </a:rPr>
              <a:t>Mężczyźni</a:t>
            </a:r>
          </a:p>
        </p:txBody>
      </p:sp>
      <p:graphicFrame>
        <p:nvGraphicFramePr>
          <p:cNvPr id="6" name="Wykres 7">
            <a:extLst>
              <a:ext uri="{FF2B5EF4-FFF2-40B4-BE49-F238E27FC236}">
                <a16:creationId xmlns:a16="http://schemas.microsoft.com/office/drawing/2014/main" id="{1ACC78CE-4154-E655-0350-DB4AAA508B73}"/>
              </a:ext>
            </a:extLst>
          </p:cNvPr>
          <p:cNvGraphicFramePr>
            <a:graphicFrameLocks/>
          </p:cNvGraphicFramePr>
          <p:nvPr>
            <p:extLst>
              <p:ext uri="{D42A27DB-BD31-4B8C-83A1-F6EECF244321}">
                <p14:modId xmlns:p14="http://schemas.microsoft.com/office/powerpoint/2010/main" val="155793040"/>
              </p:ext>
            </p:extLst>
          </p:nvPr>
        </p:nvGraphicFramePr>
        <p:xfrm>
          <a:off x="900113" y="3284538"/>
          <a:ext cx="3671887" cy="331311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Wykres 9">
            <a:extLst>
              <a:ext uri="{FF2B5EF4-FFF2-40B4-BE49-F238E27FC236}">
                <a16:creationId xmlns:a16="http://schemas.microsoft.com/office/drawing/2014/main" id="{B873AB7A-DE78-C1E0-3DFE-578DA9E884D6}"/>
              </a:ext>
            </a:extLst>
          </p:cNvPr>
          <p:cNvGraphicFramePr>
            <a:graphicFrameLocks/>
          </p:cNvGraphicFramePr>
          <p:nvPr>
            <p:extLst>
              <p:ext uri="{D42A27DB-BD31-4B8C-83A1-F6EECF244321}">
                <p14:modId xmlns:p14="http://schemas.microsoft.com/office/powerpoint/2010/main" val="3742803755"/>
              </p:ext>
            </p:extLst>
          </p:nvPr>
        </p:nvGraphicFramePr>
        <p:xfrm>
          <a:off x="4644008" y="3284984"/>
          <a:ext cx="3744912" cy="33131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55316338"/>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B4D7FE-99FC-76EA-16E6-CC6C2290396F}"/>
            </a:ext>
          </a:extLst>
        </p:cNvPr>
        <p:cNvGrpSpPr/>
        <p:nvPr/>
      </p:nvGrpSpPr>
      <p:grpSpPr>
        <a:xfrm>
          <a:off x="0" y="0"/>
          <a:ext cx="0" cy="0"/>
          <a:chOff x="0" y="0"/>
          <a:chExt cx="0" cy="0"/>
        </a:xfrm>
      </p:grpSpPr>
      <p:grpSp>
        <p:nvGrpSpPr>
          <p:cNvPr id="2" name="Group 210">
            <a:extLst>
              <a:ext uri="{FF2B5EF4-FFF2-40B4-BE49-F238E27FC236}">
                <a16:creationId xmlns:a16="http://schemas.microsoft.com/office/drawing/2014/main" id="{7B023B99-E7B4-A2A0-F9B5-B14E2AC775AB}"/>
              </a:ext>
            </a:extLst>
          </p:cNvPr>
          <p:cNvGrpSpPr>
            <a:grpSpLocks/>
          </p:cNvGrpSpPr>
          <p:nvPr/>
        </p:nvGrpSpPr>
        <p:grpSpPr bwMode="auto">
          <a:xfrm>
            <a:off x="745678" y="2684288"/>
            <a:ext cx="8251825" cy="4129088"/>
            <a:chOff x="470" y="1738"/>
            <a:chExt cx="5198" cy="2601"/>
          </a:xfrm>
        </p:grpSpPr>
        <p:sp useBgFill="1">
          <p:nvSpPr>
            <p:cNvPr id="3" name="Text Box 517">
              <a:extLst>
                <a:ext uri="{FF2B5EF4-FFF2-40B4-BE49-F238E27FC236}">
                  <a16:creationId xmlns:a16="http://schemas.microsoft.com/office/drawing/2014/main" id="{442641F8-FEAD-AD14-A804-6D9D375D126E}"/>
                </a:ext>
              </a:extLst>
            </p:cNvPr>
            <p:cNvSpPr txBox="1">
              <a:spLocks noChangeArrowheads="1"/>
            </p:cNvSpPr>
            <p:nvPr/>
          </p:nvSpPr>
          <p:spPr bwMode="auto">
            <a:xfrm>
              <a:off x="3536" y="2771"/>
              <a:ext cx="2132" cy="814"/>
            </a:xfrm>
            <a:prstGeom prst="rect">
              <a:avLst/>
            </a:prstGeom>
            <a:ln w="9525">
              <a:noFill/>
              <a:miter lim="800000"/>
              <a:headEnd/>
              <a:tailEnd/>
            </a:ln>
          </p:spPr>
          <p:txBody>
            <a:bodyPr>
              <a:spAutoFit/>
            </a:bodyPr>
            <a:lstStyle/>
            <a:p>
              <a:pPr defTabSz="912813">
                <a:spcBef>
                  <a:spcPct val="50000"/>
                </a:spcBef>
              </a:pPr>
              <a:r>
                <a:rPr lang="pl-PL" dirty="0">
                  <a:solidFill>
                    <a:srgbClr val="003366"/>
                  </a:solidFill>
                  <a:latin typeface="Arial" charset="0"/>
                </a:rPr>
                <a:t>Rok akademicki 2023/2024</a:t>
              </a:r>
            </a:p>
            <a:p>
              <a:pPr defTabSz="912813">
                <a:spcBef>
                  <a:spcPct val="50000"/>
                </a:spcBef>
              </a:pPr>
              <a:r>
                <a:rPr lang="pl-PL" sz="2000" dirty="0">
                  <a:solidFill>
                    <a:srgbClr val="003366"/>
                  </a:solidFill>
                  <a:latin typeface="Arial" charset="0"/>
                </a:rPr>
                <a:t>29 poradni w 18 miastach</a:t>
              </a:r>
            </a:p>
          </p:txBody>
        </p:sp>
        <p:graphicFrame>
          <p:nvGraphicFramePr>
            <p:cNvPr id="4" name="Object 518">
              <a:extLst>
                <a:ext uri="{FF2B5EF4-FFF2-40B4-BE49-F238E27FC236}">
                  <a16:creationId xmlns:a16="http://schemas.microsoft.com/office/drawing/2014/main" id="{B1F770E8-86A0-C007-1F62-AFA26CB9E389}"/>
                </a:ext>
              </a:extLst>
            </p:cNvPr>
            <p:cNvGraphicFramePr>
              <a:graphicFrameLocks noChangeAspect="1"/>
            </p:cNvGraphicFramePr>
            <p:nvPr/>
          </p:nvGraphicFramePr>
          <p:xfrm>
            <a:off x="538" y="1738"/>
            <a:ext cx="2695" cy="2601"/>
          </p:xfrm>
          <a:graphic>
            <a:graphicData uri="http://schemas.openxmlformats.org/presentationml/2006/ole">
              <mc:AlternateContent xmlns:mc="http://schemas.openxmlformats.org/markup-compatibility/2006">
                <mc:Choice xmlns:v="urn:schemas-microsoft-com:vml" Requires="v">
                  <p:oleObj name="Obraz - mapa bitowa" r:id="rId2" imgW="4352381" imgH="4200000" progId="PBrush">
                    <p:embed/>
                  </p:oleObj>
                </mc:Choice>
                <mc:Fallback>
                  <p:oleObj name="Obraz - mapa bitowa" r:id="rId2" imgW="4352381" imgH="4200000" progId="PBrush">
                    <p:embed/>
                    <p:pic>
                      <p:nvPicPr>
                        <p:cNvPr id="4" name="Object 518">
                          <a:extLst>
                            <a:ext uri="{FF2B5EF4-FFF2-40B4-BE49-F238E27FC236}">
                              <a16:creationId xmlns:a16="http://schemas.microsoft.com/office/drawing/2014/main" id="{B1F770E8-86A0-C007-1F62-AFA26CB9E3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 y="1738"/>
                          <a:ext cx="2695" cy="2601"/>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5" name="Picture 519" descr="logo-małe">
              <a:extLst>
                <a:ext uri="{FF2B5EF4-FFF2-40B4-BE49-F238E27FC236}">
                  <a16:creationId xmlns:a16="http://schemas.microsoft.com/office/drawing/2014/main" id="{94FCB71C-7B94-AA04-3399-335A344A30B7}"/>
                </a:ext>
              </a:extLst>
            </p:cNvPr>
            <p:cNvPicPr>
              <a:picLocks noChangeAspect="1" noChangeArrowheads="1"/>
            </p:cNvPicPr>
            <p:nvPr/>
          </p:nvPicPr>
          <p:blipFill>
            <a:blip r:embed="rId4" cstate="print"/>
            <a:srcRect/>
            <a:stretch>
              <a:fillRect/>
            </a:stretch>
          </p:blipFill>
          <p:spPr bwMode="auto">
            <a:xfrm>
              <a:off x="1168" y="2662"/>
              <a:ext cx="144" cy="216"/>
            </a:xfrm>
            <a:prstGeom prst="rect">
              <a:avLst/>
            </a:prstGeom>
            <a:noFill/>
            <a:ln w="9525">
              <a:noFill/>
              <a:miter lim="800000"/>
              <a:headEnd/>
              <a:tailEnd/>
            </a:ln>
          </p:spPr>
        </p:pic>
        <p:pic>
          <p:nvPicPr>
            <p:cNvPr id="6" name="Picture 520" descr="logo-małe">
              <a:extLst>
                <a:ext uri="{FF2B5EF4-FFF2-40B4-BE49-F238E27FC236}">
                  <a16:creationId xmlns:a16="http://schemas.microsoft.com/office/drawing/2014/main" id="{367CE409-BDA3-5EFE-FD4D-B7C4A79A22EA}"/>
                </a:ext>
              </a:extLst>
            </p:cNvPr>
            <p:cNvPicPr>
              <a:picLocks noChangeAspect="1" noChangeArrowheads="1"/>
            </p:cNvPicPr>
            <p:nvPr/>
          </p:nvPicPr>
          <p:blipFill>
            <a:blip r:embed="rId4" cstate="print"/>
            <a:srcRect/>
            <a:stretch>
              <a:fillRect/>
            </a:stretch>
          </p:blipFill>
          <p:spPr bwMode="auto">
            <a:xfrm>
              <a:off x="606" y="2341"/>
              <a:ext cx="145" cy="216"/>
            </a:xfrm>
            <a:prstGeom prst="rect">
              <a:avLst/>
            </a:prstGeom>
            <a:noFill/>
            <a:ln w="9525">
              <a:noFill/>
              <a:miter lim="800000"/>
              <a:headEnd/>
              <a:tailEnd/>
            </a:ln>
          </p:spPr>
        </p:pic>
        <p:pic>
          <p:nvPicPr>
            <p:cNvPr id="7" name="Picture 521" descr="logo-małe">
              <a:extLst>
                <a:ext uri="{FF2B5EF4-FFF2-40B4-BE49-F238E27FC236}">
                  <a16:creationId xmlns:a16="http://schemas.microsoft.com/office/drawing/2014/main" id="{548185EA-E431-E2BB-309C-B3B99F351130}"/>
                </a:ext>
              </a:extLst>
            </p:cNvPr>
            <p:cNvPicPr>
              <a:picLocks noChangeAspect="1" noChangeArrowheads="1"/>
            </p:cNvPicPr>
            <p:nvPr/>
          </p:nvPicPr>
          <p:blipFill>
            <a:blip r:embed="rId4" cstate="print"/>
            <a:srcRect/>
            <a:stretch>
              <a:fillRect/>
            </a:stretch>
          </p:blipFill>
          <p:spPr bwMode="auto">
            <a:xfrm>
              <a:off x="1792" y="1935"/>
              <a:ext cx="145" cy="217"/>
            </a:xfrm>
            <a:prstGeom prst="rect">
              <a:avLst/>
            </a:prstGeom>
            <a:noFill/>
            <a:ln w="9525">
              <a:noFill/>
              <a:miter lim="800000"/>
              <a:headEnd/>
              <a:tailEnd/>
            </a:ln>
          </p:spPr>
        </p:pic>
        <p:pic>
          <p:nvPicPr>
            <p:cNvPr id="8" name="Picture 522" descr="logo-małe">
              <a:extLst>
                <a:ext uri="{FF2B5EF4-FFF2-40B4-BE49-F238E27FC236}">
                  <a16:creationId xmlns:a16="http://schemas.microsoft.com/office/drawing/2014/main" id="{7CA88107-320B-6F56-1F98-3838F6123177}"/>
                </a:ext>
              </a:extLst>
            </p:cNvPr>
            <p:cNvPicPr>
              <a:picLocks noChangeAspect="1" noChangeArrowheads="1"/>
            </p:cNvPicPr>
            <p:nvPr/>
          </p:nvPicPr>
          <p:blipFill>
            <a:blip r:embed="rId4" cstate="print"/>
            <a:srcRect/>
            <a:stretch>
              <a:fillRect/>
            </a:stretch>
          </p:blipFill>
          <p:spPr bwMode="auto">
            <a:xfrm>
              <a:off x="1709" y="2478"/>
              <a:ext cx="145" cy="216"/>
            </a:xfrm>
            <a:prstGeom prst="rect">
              <a:avLst/>
            </a:prstGeom>
            <a:noFill/>
            <a:ln w="9525">
              <a:noFill/>
              <a:miter lim="800000"/>
              <a:headEnd/>
              <a:tailEnd/>
            </a:ln>
          </p:spPr>
        </p:pic>
        <p:pic>
          <p:nvPicPr>
            <p:cNvPr id="9" name="Picture 523" descr="logo-małe">
              <a:extLst>
                <a:ext uri="{FF2B5EF4-FFF2-40B4-BE49-F238E27FC236}">
                  <a16:creationId xmlns:a16="http://schemas.microsoft.com/office/drawing/2014/main" id="{23443320-76AF-E268-004F-7728F016C017}"/>
                </a:ext>
              </a:extLst>
            </p:cNvPr>
            <p:cNvPicPr>
              <a:picLocks noChangeAspect="1" noChangeArrowheads="1"/>
            </p:cNvPicPr>
            <p:nvPr/>
          </p:nvPicPr>
          <p:blipFill>
            <a:blip r:embed="rId4" cstate="print"/>
            <a:srcRect/>
            <a:stretch>
              <a:fillRect/>
            </a:stretch>
          </p:blipFill>
          <p:spPr bwMode="auto">
            <a:xfrm>
              <a:off x="2822" y="2354"/>
              <a:ext cx="144" cy="216"/>
            </a:xfrm>
            <a:prstGeom prst="rect">
              <a:avLst/>
            </a:prstGeom>
            <a:noFill/>
            <a:ln w="9525">
              <a:noFill/>
              <a:miter lim="800000"/>
              <a:headEnd/>
              <a:tailEnd/>
            </a:ln>
          </p:spPr>
        </p:pic>
        <p:pic>
          <p:nvPicPr>
            <p:cNvPr id="11" name="Picture 525" descr="logo-małe">
              <a:extLst>
                <a:ext uri="{FF2B5EF4-FFF2-40B4-BE49-F238E27FC236}">
                  <a16:creationId xmlns:a16="http://schemas.microsoft.com/office/drawing/2014/main" id="{8F9CC114-99A2-A425-C0DB-C69A9C779A09}"/>
                </a:ext>
              </a:extLst>
            </p:cNvPr>
            <p:cNvPicPr>
              <a:picLocks noChangeAspect="1" noChangeArrowheads="1"/>
            </p:cNvPicPr>
            <p:nvPr/>
          </p:nvPicPr>
          <p:blipFill>
            <a:blip r:embed="rId4" cstate="print"/>
            <a:srcRect/>
            <a:stretch>
              <a:fillRect/>
            </a:stretch>
          </p:blipFill>
          <p:spPr bwMode="auto">
            <a:xfrm>
              <a:off x="2813" y="3258"/>
              <a:ext cx="144" cy="217"/>
            </a:xfrm>
            <a:prstGeom prst="rect">
              <a:avLst/>
            </a:prstGeom>
            <a:noFill/>
            <a:ln w="9525">
              <a:noFill/>
              <a:miter lim="800000"/>
              <a:headEnd/>
              <a:tailEnd/>
            </a:ln>
          </p:spPr>
        </p:pic>
        <p:pic>
          <p:nvPicPr>
            <p:cNvPr id="12" name="Picture 527" descr="logo-małe">
              <a:extLst>
                <a:ext uri="{FF2B5EF4-FFF2-40B4-BE49-F238E27FC236}">
                  <a16:creationId xmlns:a16="http://schemas.microsoft.com/office/drawing/2014/main" id="{D3A3A885-0541-9463-B298-7D1DCAF9E710}"/>
                </a:ext>
              </a:extLst>
            </p:cNvPr>
            <p:cNvPicPr>
              <a:picLocks noChangeAspect="1" noChangeArrowheads="1"/>
            </p:cNvPicPr>
            <p:nvPr/>
          </p:nvPicPr>
          <p:blipFill>
            <a:blip r:embed="rId4" cstate="print"/>
            <a:srcRect/>
            <a:stretch>
              <a:fillRect/>
            </a:stretch>
          </p:blipFill>
          <p:spPr bwMode="auto">
            <a:xfrm>
              <a:off x="2237" y="3731"/>
              <a:ext cx="144" cy="216"/>
            </a:xfrm>
            <a:prstGeom prst="rect">
              <a:avLst/>
            </a:prstGeom>
            <a:noFill/>
            <a:ln w="9525">
              <a:noFill/>
              <a:miter lim="800000"/>
              <a:headEnd/>
              <a:tailEnd/>
            </a:ln>
          </p:spPr>
        </p:pic>
        <p:pic>
          <p:nvPicPr>
            <p:cNvPr id="13" name="Picture 528" descr="logo-małe">
              <a:extLst>
                <a:ext uri="{FF2B5EF4-FFF2-40B4-BE49-F238E27FC236}">
                  <a16:creationId xmlns:a16="http://schemas.microsoft.com/office/drawing/2014/main" id="{86DA2742-B7CC-3738-7171-9EB2476840C6}"/>
                </a:ext>
              </a:extLst>
            </p:cNvPr>
            <p:cNvPicPr>
              <a:picLocks noChangeAspect="1" noChangeArrowheads="1"/>
            </p:cNvPicPr>
            <p:nvPr/>
          </p:nvPicPr>
          <p:blipFill>
            <a:blip r:embed="rId4" cstate="print"/>
            <a:srcRect/>
            <a:stretch>
              <a:fillRect/>
            </a:stretch>
          </p:blipFill>
          <p:spPr bwMode="auto">
            <a:xfrm>
              <a:off x="1754" y="3626"/>
              <a:ext cx="144" cy="216"/>
            </a:xfrm>
            <a:prstGeom prst="rect">
              <a:avLst/>
            </a:prstGeom>
            <a:noFill/>
            <a:ln w="9525">
              <a:noFill/>
              <a:miter lim="800000"/>
              <a:headEnd/>
              <a:tailEnd/>
            </a:ln>
          </p:spPr>
        </p:pic>
        <p:pic>
          <p:nvPicPr>
            <p:cNvPr id="14" name="Picture 529" descr="logo-małe">
              <a:extLst>
                <a:ext uri="{FF2B5EF4-FFF2-40B4-BE49-F238E27FC236}">
                  <a16:creationId xmlns:a16="http://schemas.microsoft.com/office/drawing/2014/main" id="{8B00D4ED-30C4-D3B8-6DC5-45AAD8281DE6}"/>
                </a:ext>
              </a:extLst>
            </p:cNvPr>
            <p:cNvPicPr>
              <a:picLocks noChangeAspect="1" noChangeArrowheads="1"/>
            </p:cNvPicPr>
            <p:nvPr/>
          </p:nvPicPr>
          <p:blipFill>
            <a:blip r:embed="rId4" cstate="print"/>
            <a:srcRect/>
            <a:stretch>
              <a:fillRect/>
            </a:stretch>
          </p:blipFill>
          <p:spPr bwMode="auto">
            <a:xfrm>
              <a:off x="1489" y="3424"/>
              <a:ext cx="144" cy="216"/>
            </a:xfrm>
            <a:prstGeom prst="rect">
              <a:avLst/>
            </a:prstGeom>
            <a:noFill/>
            <a:ln w="9525">
              <a:noFill/>
              <a:miter lim="800000"/>
              <a:headEnd/>
              <a:tailEnd/>
            </a:ln>
          </p:spPr>
        </p:pic>
        <p:pic>
          <p:nvPicPr>
            <p:cNvPr id="15" name="Picture 530" descr="logo-małe">
              <a:extLst>
                <a:ext uri="{FF2B5EF4-FFF2-40B4-BE49-F238E27FC236}">
                  <a16:creationId xmlns:a16="http://schemas.microsoft.com/office/drawing/2014/main" id="{43AF5896-9781-2428-C83D-32E0215B2BDE}"/>
                </a:ext>
              </a:extLst>
            </p:cNvPr>
            <p:cNvPicPr>
              <a:picLocks noChangeAspect="1" noChangeArrowheads="1"/>
            </p:cNvPicPr>
            <p:nvPr/>
          </p:nvPicPr>
          <p:blipFill>
            <a:blip r:embed="rId4" cstate="print"/>
            <a:srcRect/>
            <a:stretch>
              <a:fillRect/>
            </a:stretch>
          </p:blipFill>
          <p:spPr bwMode="auto">
            <a:xfrm>
              <a:off x="1886" y="3075"/>
              <a:ext cx="144" cy="216"/>
            </a:xfrm>
            <a:prstGeom prst="rect">
              <a:avLst/>
            </a:prstGeom>
            <a:noFill/>
            <a:ln w="9525">
              <a:noFill/>
              <a:miter lim="800000"/>
              <a:headEnd/>
              <a:tailEnd/>
            </a:ln>
          </p:spPr>
        </p:pic>
        <p:pic>
          <p:nvPicPr>
            <p:cNvPr id="16" name="Picture 531" descr="logo-małe">
              <a:extLst>
                <a:ext uri="{FF2B5EF4-FFF2-40B4-BE49-F238E27FC236}">
                  <a16:creationId xmlns:a16="http://schemas.microsoft.com/office/drawing/2014/main" id="{C21FAFD9-6AFF-594A-3806-2794AB5915FF}"/>
                </a:ext>
              </a:extLst>
            </p:cNvPr>
            <p:cNvPicPr>
              <a:picLocks noChangeAspect="1" noChangeArrowheads="1"/>
            </p:cNvPicPr>
            <p:nvPr/>
          </p:nvPicPr>
          <p:blipFill>
            <a:blip r:embed="rId4" cstate="print"/>
            <a:srcRect/>
            <a:stretch>
              <a:fillRect/>
            </a:stretch>
          </p:blipFill>
          <p:spPr bwMode="auto">
            <a:xfrm>
              <a:off x="1092" y="3256"/>
              <a:ext cx="144" cy="216"/>
            </a:xfrm>
            <a:prstGeom prst="rect">
              <a:avLst/>
            </a:prstGeom>
            <a:noFill/>
            <a:ln w="9525">
              <a:noFill/>
              <a:miter lim="800000"/>
              <a:headEnd/>
              <a:tailEnd/>
            </a:ln>
          </p:spPr>
        </p:pic>
        <p:pic>
          <p:nvPicPr>
            <p:cNvPr id="17" name="Picture 532" descr="logo-małe">
              <a:extLst>
                <a:ext uri="{FF2B5EF4-FFF2-40B4-BE49-F238E27FC236}">
                  <a16:creationId xmlns:a16="http://schemas.microsoft.com/office/drawing/2014/main" id="{78EED778-987A-C351-8F87-9F9EE1551DCB}"/>
                </a:ext>
              </a:extLst>
            </p:cNvPr>
            <p:cNvPicPr>
              <a:picLocks noChangeAspect="1" noChangeArrowheads="1"/>
            </p:cNvPicPr>
            <p:nvPr/>
          </p:nvPicPr>
          <p:blipFill>
            <a:blip r:embed="rId4" cstate="print"/>
            <a:srcRect/>
            <a:stretch>
              <a:fillRect/>
            </a:stretch>
          </p:blipFill>
          <p:spPr bwMode="auto">
            <a:xfrm>
              <a:off x="2989" y="3258"/>
              <a:ext cx="145" cy="217"/>
            </a:xfrm>
            <a:prstGeom prst="rect">
              <a:avLst/>
            </a:prstGeom>
            <a:noFill/>
            <a:ln w="9525">
              <a:noFill/>
              <a:miter lim="800000"/>
              <a:headEnd/>
              <a:tailEnd/>
            </a:ln>
          </p:spPr>
        </p:pic>
        <p:pic>
          <p:nvPicPr>
            <p:cNvPr id="18" name="Picture 533" descr="logo-małe">
              <a:extLst>
                <a:ext uri="{FF2B5EF4-FFF2-40B4-BE49-F238E27FC236}">
                  <a16:creationId xmlns:a16="http://schemas.microsoft.com/office/drawing/2014/main" id="{8BA700C7-CD28-27C7-46B8-0E723AD08C6D}"/>
                </a:ext>
              </a:extLst>
            </p:cNvPr>
            <p:cNvPicPr>
              <a:picLocks noChangeAspect="1" noChangeArrowheads="1"/>
            </p:cNvPicPr>
            <p:nvPr/>
          </p:nvPicPr>
          <p:blipFill>
            <a:blip r:embed="rId4" cstate="print"/>
            <a:srcRect/>
            <a:stretch>
              <a:fillRect/>
            </a:stretch>
          </p:blipFill>
          <p:spPr bwMode="auto">
            <a:xfrm>
              <a:off x="695" y="2800"/>
              <a:ext cx="144" cy="216"/>
            </a:xfrm>
            <a:prstGeom prst="rect">
              <a:avLst/>
            </a:prstGeom>
            <a:noFill/>
            <a:ln w="9525">
              <a:noFill/>
              <a:miter lim="800000"/>
              <a:headEnd/>
              <a:tailEnd/>
            </a:ln>
          </p:spPr>
        </p:pic>
        <p:sp>
          <p:nvSpPr>
            <p:cNvPr id="19" name="Text Box 534">
              <a:extLst>
                <a:ext uri="{FF2B5EF4-FFF2-40B4-BE49-F238E27FC236}">
                  <a16:creationId xmlns:a16="http://schemas.microsoft.com/office/drawing/2014/main" id="{0D2BC065-9446-49F2-D4AC-C2840DD95A28}"/>
                </a:ext>
              </a:extLst>
            </p:cNvPr>
            <p:cNvSpPr txBox="1">
              <a:spLocks noChangeArrowheads="1"/>
            </p:cNvSpPr>
            <p:nvPr/>
          </p:nvSpPr>
          <p:spPr bwMode="auto">
            <a:xfrm>
              <a:off x="2582" y="2536"/>
              <a:ext cx="672" cy="173"/>
            </a:xfrm>
            <a:prstGeom prst="rect">
              <a:avLst/>
            </a:prstGeom>
            <a:noFill/>
            <a:ln w="9525">
              <a:noFill/>
              <a:miter lim="800000"/>
              <a:headEnd/>
              <a:tailEnd/>
            </a:ln>
          </p:spPr>
          <p:txBody>
            <a:bodyPr>
              <a:spAutoFit/>
            </a:bodyPr>
            <a:lstStyle/>
            <a:p>
              <a:pPr algn="ctr" defTabSz="912813">
                <a:spcBef>
                  <a:spcPct val="50000"/>
                </a:spcBef>
              </a:pPr>
              <a:r>
                <a:rPr lang="pl-PL" sz="1200" b="1" dirty="0">
                  <a:solidFill>
                    <a:schemeClr val="bg1"/>
                  </a:solidFill>
                  <a:latin typeface="Arial" charset="0"/>
                </a:rPr>
                <a:t>Białystok</a:t>
              </a:r>
            </a:p>
          </p:txBody>
        </p:sp>
        <p:sp>
          <p:nvSpPr>
            <p:cNvPr id="20" name="Text Box 535">
              <a:extLst>
                <a:ext uri="{FF2B5EF4-FFF2-40B4-BE49-F238E27FC236}">
                  <a16:creationId xmlns:a16="http://schemas.microsoft.com/office/drawing/2014/main" id="{5C62E6F5-9314-9424-0B8E-C080BBAE4298}"/>
                </a:ext>
              </a:extLst>
            </p:cNvPr>
            <p:cNvSpPr txBox="1">
              <a:spLocks noChangeArrowheads="1"/>
            </p:cNvSpPr>
            <p:nvPr/>
          </p:nvSpPr>
          <p:spPr bwMode="auto">
            <a:xfrm>
              <a:off x="2150" y="2939"/>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Warszawa</a:t>
              </a:r>
            </a:p>
          </p:txBody>
        </p:sp>
        <p:sp>
          <p:nvSpPr>
            <p:cNvPr id="21" name="Text Box 536">
              <a:extLst>
                <a:ext uri="{FF2B5EF4-FFF2-40B4-BE49-F238E27FC236}">
                  <a16:creationId xmlns:a16="http://schemas.microsoft.com/office/drawing/2014/main" id="{FEAF1162-4922-6F0A-5B79-D435F6A7A75D}"/>
                </a:ext>
              </a:extLst>
            </p:cNvPr>
            <p:cNvSpPr txBox="1">
              <a:spLocks noChangeArrowheads="1"/>
            </p:cNvSpPr>
            <p:nvPr/>
          </p:nvSpPr>
          <p:spPr bwMode="auto">
            <a:xfrm>
              <a:off x="2630" y="3448"/>
              <a:ext cx="672" cy="173"/>
            </a:xfrm>
            <a:prstGeom prst="rect">
              <a:avLst/>
            </a:prstGeom>
            <a:noFill/>
            <a:ln w="9525">
              <a:noFill/>
              <a:miter lim="800000"/>
              <a:headEnd/>
              <a:tailEnd/>
            </a:ln>
          </p:spPr>
          <p:txBody>
            <a:bodyPr>
              <a:spAutoFit/>
            </a:bodyPr>
            <a:lstStyle/>
            <a:p>
              <a:pPr algn="ctr" defTabSz="912813">
                <a:spcBef>
                  <a:spcPct val="50000"/>
                </a:spcBef>
              </a:pPr>
              <a:r>
                <a:rPr lang="pl-PL" sz="1200" b="1" dirty="0">
                  <a:solidFill>
                    <a:schemeClr val="bg1"/>
                  </a:solidFill>
                  <a:latin typeface="Arial" charset="0"/>
                </a:rPr>
                <a:t>Lublin</a:t>
              </a:r>
            </a:p>
          </p:txBody>
        </p:sp>
        <p:sp>
          <p:nvSpPr>
            <p:cNvPr id="22" name="Text Box 537">
              <a:extLst>
                <a:ext uri="{FF2B5EF4-FFF2-40B4-BE49-F238E27FC236}">
                  <a16:creationId xmlns:a16="http://schemas.microsoft.com/office/drawing/2014/main" id="{2131B9DF-79BF-2610-D52E-D91839D24932}"/>
                </a:ext>
              </a:extLst>
            </p:cNvPr>
            <p:cNvSpPr txBox="1">
              <a:spLocks noChangeArrowheads="1"/>
            </p:cNvSpPr>
            <p:nvPr/>
          </p:nvSpPr>
          <p:spPr bwMode="auto">
            <a:xfrm>
              <a:off x="2279" y="3966"/>
              <a:ext cx="672" cy="173"/>
            </a:xfrm>
            <a:prstGeom prst="rect">
              <a:avLst/>
            </a:prstGeom>
            <a:noFill/>
            <a:ln w="9525">
              <a:noFill/>
              <a:miter lim="800000"/>
              <a:headEnd/>
              <a:tailEnd/>
            </a:ln>
          </p:spPr>
          <p:txBody>
            <a:bodyPr>
              <a:spAutoFit/>
            </a:bodyPr>
            <a:lstStyle/>
            <a:p>
              <a:pPr algn="ctr" defTabSz="912813">
                <a:spcBef>
                  <a:spcPct val="50000"/>
                </a:spcBef>
              </a:pPr>
              <a:r>
                <a:rPr lang="pl-PL" sz="1200" b="1" dirty="0">
                  <a:solidFill>
                    <a:schemeClr val="bg1"/>
                  </a:solidFill>
                  <a:latin typeface="Arial" charset="0"/>
                </a:rPr>
                <a:t>Rzeszów</a:t>
              </a:r>
            </a:p>
          </p:txBody>
        </p:sp>
        <p:sp>
          <p:nvSpPr>
            <p:cNvPr id="23" name="Text Box 538">
              <a:extLst>
                <a:ext uri="{FF2B5EF4-FFF2-40B4-BE49-F238E27FC236}">
                  <a16:creationId xmlns:a16="http://schemas.microsoft.com/office/drawing/2014/main" id="{35D3B525-B5F9-2243-E619-9487B9FDE793}"/>
                </a:ext>
              </a:extLst>
            </p:cNvPr>
            <p:cNvSpPr txBox="1">
              <a:spLocks noChangeArrowheads="1"/>
            </p:cNvSpPr>
            <p:nvPr/>
          </p:nvSpPr>
          <p:spPr bwMode="auto">
            <a:xfrm>
              <a:off x="1862" y="3947"/>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Kraków</a:t>
              </a:r>
            </a:p>
          </p:txBody>
        </p:sp>
        <p:sp>
          <p:nvSpPr>
            <p:cNvPr id="24" name="Text Box 539">
              <a:extLst>
                <a:ext uri="{FF2B5EF4-FFF2-40B4-BE49-F238E27FC236}">
                  <a16:creationId xmlns:a16="http://schemas.microsoft.com/office/drawing/2014/main" id="{BAF4B64D-F2EF-88C8-D1D4-A1FAFD6836B4}"/>
                </a:ext>
              </a:extLst>
            </p:cNvPr>
            <p:cNvSpPr txBox="1">
              <a:spLocks noChangeArrowheads="1"/>
            </p:cNvSpPr>
            <p:nvPr/>
          </p:nvSpPr>
          <p:spPr bwMode="auto">
            <a:xfrm>
              <a:off x="1526" y="3784"/>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Katowice</a:t>
              </a:r>
            </a:p>
          </p:txBody>
        </p:sp>
        <p:sp>
          <p:nvSpPr>
            <p:cNvPr id="25" name="Text Box 540">
              <a:extLst>
                <a:ext uri="{FF2B5EF4-FFF2-40B4-BE49-F238E27FC236}">
                  <a16:creationId xmlns:a16="http://schemas.microsoft.com/office/drawing/2014/main" id="{AB03C62A-B791-4A5F-66D7-D3A4060AFEB8}"/>
                </a:ext>
              </a:extLst>
            </p:cNvPr>
            <p:cNvSpPr txBox="1">
              <a:spLocks noChangeArrowheads="1"/>
            </p:cNvSpPr>
            <p:nvPr/>
          </p:nvSpPr>
          <p:spPr bwMode="auto">
            <a:xfrm>
              <a:off x="1190" y="3592"/>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Opole</a:t>
              </a:r>
            </a:p>
          </p:txBody>
        </p:sp>
        <p:sp>
          <p:nvSpPr>
            <p:cNvPr id="26" name="Text Box 541">
              <a:extLst>
                <a:ext uri="{FF2B5EF4-FFF2-40B4-BE49-F238E27FC236}">
                  <a16:creationId xmlns:a16="http://schemas.microsoft.com/office/drawing/2014/main" id="{66ED7338-DFBD-7CA8-4BE3-6751F140CB0E}"/>
                </a:ext>
              </a:extLst>
            </p:cNvPr>
            <p:cNvSpPr txBox="1">
              <a:spLocks noChangeArrowheads="1"/>
            </p:cNvSpPr>
            <p:nvPr/>
          </p:nvSpPr>
          <p:spPr bwMode="auto">
            <a:xfrm>
              <a:off x="854" y="3419"/>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Wrocław</a:t>
              </a:r>
            </a:p>
          </p:txBody>
        </p:sp>
        <p:sp>
          <p:nvSpPr>
            <p:cNvPr id="27" name="Text Box 542">
              <a:extLst>
                <a:ext uri="{FF2B5EF4-FFF2-40B4-BE49-F238E27FC236}">
                  <a16:creationId xmlns:a16="http://schemas.microsoft.com/office/drawing/2014/main" id="{15C2A540-FFDA-30EB-5465-483504354C57}"/>
                </a:ext>
              </a:extLst>
            </p:cNvPr>
            <p:cNvSpPr txBox="1">
              <a:spLocks noChangeArrowheads="1"/>
            </p:cNvSpPr>
            <p:nvPr/>
          </p:nvSpPr>
          <p:spPr bwMode="auto">
            <a:xfrm>
              <a:off x="1622" y="3256"/>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Łódź</a:t>
              </a:r>
            </a:p>
          </p:txBody>
        </p:sp>
        <p:sp>
          <p:nvSpPr>
            <p:cNvPr id="28" name="Text Box 543">
              <a:extLst>
                <a:ext uri="{FF2B5EF4-FFF2-40B4-BE49-F238E27FC236}">
                  <a16:creationId xmlns:a16="http://schemas.microsoft.com/office/drawing/2014/main" id="{C369B989-2609-BA2E-10C2-9B7A6FB3EF13}"/>
                </a:ext>
              </a:extLst>
            </p:cNvPr>
            <p:cNvSpPr txBox="1">
              <a:spLocks noChangeArrowheads="1"/>
            </p:cNvSpPr>
            <p:nvPr/>
          </p:nvSpPr>
          <p:spPr bwMode="auto">
            <a:xfrm>
              <a:off x="902" y="2824"/>
              <a:ext cx="672" cy="173"/>
            </a:xfrm>
            <a:prstGeom prst="rect">
              <a:avLst/>
            </a:prstGeom>
            <a:noFill/>
            <a:ln w="9525">
              <a:noFill/>
              <a:miter lim="800000"/>
              <a:headEnd/>
              <a:tailEnd/>
            </a:ln>
          </p:spPr>
          <p:txBody>
            <a:bodyPr>
              <a:spAutoFit/>
            </a:bodyPr>
            <a:lstStyle/>
            <a:p>
              <a:pPr algn="ctr" defTabSz="912813">
                <a:spcBef>
                  <a:spcPct val="50000"/>
                </a:spcBef>
              </a:pPr>
              <a:r>
                <a:rPr lang="pl-PL" sz="1200" b="1" dirty="0">
                  <a:solidFill>
                    <a:schemeClr val="bg1"/>
                  </a:solidFill>
                  <a:latin typeface="Arial" charset="0"/>
                </a:rPr>
                <a:t>Poznań</a:t>
              </a:r>
            </a:p>
          </p:txBody>
        </p:sp>
        <p:sp>
          <p:nvSpPr>
            <p:cNvPr id="29" name="Text Box 544">
              <a:extLst>
                <a:ext uri="{FF2B5EF4-FFF2-40B4-BE49-F238E27FC236}">
                  <a16:creationId xmlns:a16="http://schemas.microsoft.com/office/drawing/2014/main" id="{0803DB1C-C190-B8F6-CCE9-555A6B7DFBC1}"/>
                </a:ext>
              </a:extLst>
            </p:cNvPr>
            <p:cNvSpPr txBox="1">
              <a:spLocks noChangeArrowheads="1"/>
            </p:cNvSpPr>
            <p:nvPr/>
          </p:nvSpPr>
          <p:spPr bwMode="auto">
            <a:xfrm>
              <a:off x="1430" y="2651"/>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Toruń</a:t>
              </a:r>
            </a:p>
          </p:txBody>
        </p:sp>
        <p:sp>
          <p:nvSpPr>
            <p:cNvPr id="30" name="Text Box 545">
              <a:extLst>
                <a:ext uri="{FF2B5EF4-FFF2-40B4-BE49-F238E27FC236}">
                  <a16:creationId xmlns:a16="http://schemas.microsoft.com/office/drawing/2014/main" id="{9C7787FB-2A99-F5CB-7CCF-2B039185DEAB}"/>
                </a:ext>
              </a:extLst>
            </p:cNvPr>
            <p:cNvSpPr txBox="1">
              <a:spLocks noChangeArrowheads="1"/>
            </p:cNvSpPr>
            <p:nvPr/>
          </p:nvSpPr>
          <p:spPr bwMode="auto">
            <a:xfrm>
              <a:off x="1430" y="2104"/>
              <a:ext cx="672" cy="173"/>
            </a:xfrm>
            <a:prstGeom prst="rect">
              <a:avLst/>
            </a:prstGeom>
            <a:noFill/>
            <a:ln w="9525">
              <a:noFill/>
              <a:miter lim="800000"/>
              <a:headEnd/>
              <a:tailEnd/>
            </a:ln>
          </p:spPr>
          <p:txBody>
            <a:bodyPr>
              <a:spAutoFit/>
            </a:bodyPr>
            <a:lstStyle/>
            <a:p>
              <a:pPr algn="ctr" defTabSz="912813">
                <a:spcBef>
                  <a:spcPct val="50000"/>
                </a:spcBef>
              </a:pPr>
              <a:r>
                <a:rPr lang="pl-PL" sz="1200" b="1" dirty="0">
                  <a:solidFill>
                    <a:schemeClr val="bg1"/>
                  </a:solidFill>
                  <a:latin typeface="Arial" charset="0"/>
                </a:rPr>
                <a:t>Gdańsk</a:t>
              </a:r>
            </a:p>
          </p:txBody>
        </p:sp>
        <p:sp>
          <p:nvSpPr>
            <p:cNvPr id="31" name="Text Box 546">
              <a:extLst>
                <a:ext uri="{FF2B5EF4-FFF2-40B4-BE49-F238E27FC236}">
                  <a16:creationId xmlns:a16="http://schemas.microsoft.com/office/drawing/2014/main" id="{24819FB3-553A-A6C5-B73B-CCFAEC13DBF0}"/>
                </a:ext>
              </a:extLst>
            </p:cNvPr>
            <p:cNvSpPr txBox="1">
              <a:spLocks noChangeArrowheads="1"/>
            </p:cNvSpPr>
            <p:nvPr/>
          </p:nvSpPr>
          <p:spPr bwMode="auto">
            <a:xfrm>
              <a:off x="470" y="2507"/>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Szczecin</a:t>
              </a:r>
            </a:p>
          </p:txBody>
        </p:sp>
        <p:sp>
          <p:nvSpPr>
            <p:cNvPr id="32" name="Text Box 547">
              <a:extLst>
                <a:ext uri="{FF2B5EF4-FFF2-40B4-BE49-F238E27FC236}">
                  <a16:creationId xmlns:a16="http://schemas.microsoft.com/office/drawing/2014/main" id="{2DF670F9-56F1-E01B-37FC-70BE8DA78F35}"/>
                </a:ext>
              </a:extLst>
            </p:cNvPr>
            <p:cNvSpPr txBox="1">
              <a:spLocks noChangeArrowheads="1"/>
            </p:cNvSpPr>
            <p:nvPr/>
          </p:nvSpPr>
          <p:spPr bwMode="auto">
            <a:xfrm>
              <a:off x="566" y="2987"/>
              <a:ext cx="672" cy="173"/>
            </a:xfrm>
            <a:prstGeom prst="rect">
              <a:avLst/>
            </a:prstGeom>
            <a:noFill/>
            <a:ln w="9525">
              <a:noFill/>
              <a:miter lim="800000"/>
              <a:headEnd/>
              <a:tailEnd/>
            </a:ln>
          </p:spPr>
          <p:txBody>
            <a:bodyPr>
              <a:spAutoFit/>
            </a:bodyPr>
            <a:lstStyle/>
            <a:p>
              <a:pPr algn="ctr" defTabSz="912813">
                <a:spcBef>
                  <a:spcPct val="50000"/>
                </a:spcBef>
              </a:pPr>
              <a:r>
                <a:rPr lang="pl-PL" sz="1200" b="1" dirty="0">
                  <a:solidFill>
                    <a:schemeClr val="bg1"/>
                  </a:solidFill>
                  <a:latin typeface="Arial" charset="0"/>
                </a:rPr>
                <a:t>Słubice</a:t>
              </a:r>
            </a:p>
          </p:txBody>
        </p:sp>
        <p:pic>
          <p:nvPicPr>
            <p:cNvPr id="33" name="Picture 548" descr="logo-małe">
              <a:extLst>
                <a:ext uri="{FF2B5EF4-FFF2-40B4-BE49-F238E27FC236}">
                  <a16:creationId xmlns:a16="http://schemas.microsoft.com/office/drawing/2014/main" id="{40D0A5B4-5408-E509-6D2A-AD24DAE4300A}"/>
                </a:ext>
              </a:extLst>
            </p:cNvPr>
            <p:cNvPicPr>
              <a:picLocks noChangeAspect="1" noChangeArrowheads="1"/>
            </p:cNvPicPr>
            <p:nvPr/>
          </p:nvPicPr>
          <p:blipFill>
            <a:blip r:embed="rId4" cstate="print"/>
            <a:srcRect/>
            <a:stretch>
              <a:fillRect/>
            </a:stretch>
          </p:blipFill>
          <p:spPr bwMode="auto">
            <a:xfrm>
              <a:off x="2359" y="2069"/>
              <a:ext cx="144" cy="216"/>
            </a:xfrm>
            <a:prstGeom prst="rect">
              <a:avLst/>
            </a:prstGeom>
            <a:noFill/>
            <a:ln w="9525">
              <a:noFill/>
              <a:miter lim="800000"/>
              <a:headEnd/>
              <a:tailEnd/>
            </a:ln>
          </p:spPr>
        </p:pic>
        <p:sp>
          <p:nvSpPr>
            <p:cNvPr id="34" name="Text Box 550">
              <a:extLst>
                <a:ext uri="{FF2B5EF4-FFF2-40B4-BE49-F238E27FC236}">
                  <a16:creationId xmlns:a16="http://schemas.microsoft.com/office/drawing/2014/main" id="{9B6C6941-A3D5-9C17-672D-DDB2876B1DAA}"/>
                </a:ext>
              </a:extLst>
            </p:cNvPr>
            <p:cNvSpPr txBox="1">
              <a:spLocks noChangeArrowheads="1"/>
            </p:cNvSpPr>
            <p:nvPr/>
          </p:nvSpPr>
          <p:spPr bwMode="auto">
            <a:xfrm>
              <a:off x="2110" y="2299"/>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Olsztyn</a:t>
              </a:r>
            </a:p>
          </p:txBody>
        </p:sp>
        <p:pic>
          <p:nvPicPr>
            <p:cNvPr id="35" name="Picture 551" descr="logo-małe">
              <a:extLst>
                <a:ext uri="{FF2B5EF4-FFF2-40B4-BE49-F238E27FC236}">
                  <a16:creationId xmlns:a16="http://schemas.microsoft.com/office/drawing/2014/main" id="{65636897-09BC-F3AB-F6BC-B8200BF3DDDF}"/>
                </a:ext>
              </a:extLst>
            </p:cNvPr>
            <p:cNvPicPr>
              <a:picLocks noChangeAspect="1" noChangeArrowheads="1"/>
            </p:cNvPicPr>
            <p:nvPr/>
          </p:nvPicPr>
          <p:blipFill>
            <a:blip r:embed="rId4" cstate="print"/>
            <a:srcRect/>
            <a:stretch>
              <a:fillRect/>
            </a:stretch>
          </p:blipFill>
          <p:spPr bwMode="auto">
            <a:xfrm>
              <a:off x="1602" y="1935"/>
              <a:ext cx="144" cy="216"/>
            </a:xfrm>
            <a:prstGeom prst="rect">
              <a:avLst/>
            </a:prstGeom>
            <a:noFill/>
            <a:ln w="9525">
              <a:noFill/>
              <a:miter lim="800000"/>
              <a:headEnd/>
              <a:tailEnd/>
            </a:ln>
          </p:spPr>
        </p:pic>
        <p:pic>
          <p:nvPicPr>
            <p:cNvPr id="37" name="Picture 553" descr="logo-małe">
              <a:extLst>
                <a:ext uri="{FF2B5EF4-FFF2-40B4-BE49-F238E27FC236}">
                  <a16:creationId xmlns:a16="http://schemas.microsoft.com/office/drawing/2014/main" id="{2BB4D965-AF5A-43EC-C523-BE067028A0F2}"/>
                </a:ext>
              </a:extLst>
            </p:cNvPr>
            <p:cNvPicPr>
              <a:picLocks noChangeAspect="1" noChangeArrowheads="1"/>
            </p:cNvPicPr>
            <p:nvPr/>
          </p:nvPicPr>
          <p:blipFill>
            <a:blip r:embed="rId4" cstate="print"/>
            <a:srcRect/>
            <a:stretch>
              <a:fillRect/>
            </a:stretch>
          </p:blipFill>
          <p:spPr bwMode="auto">
            <a:xfrm>
              <a:off x="2427" y="3103"/>
              <a:ext cx="144" cy="216"/>
            </a:xfrm>
            <a:prstGeom prst="rect">
              <a:avLst/>
            </a:prstGeom>
            <a:noFill/>
            <a:ln w="9525">
              <a:noFill/>
              <a:miter lim="800000"/>
              <a:headEnd/>
              <a:tailEnd/>
            </a:ln>
          </p:spPr>
        </p:pic>
        <p:pic>
          <p:nvPicPr>
            <p:cNvPr id="38" name="Picture 554" descr="logo-małe">
              <a:extLst>
                <a:ext uri="{FF2B5EF4-FFF2-40B4-BE49-F238E27FC236}">
                  <a16:creationId xmlns:a16="http://schemas.microsoft.com/office/drawing/2014/main" id="{C40B94F2-AE1A-2A56-BCBF-149B27F269AA}"/>
                </a:ext>
              </a:extLst>
            </p:cNvPr>
            <p:cNvPicPr>
              <a:picLocks noChangeAspect="1" noChangeArrowheads="1"/>
            </p:cNvPicPr>
            <p:nvPr/>
          </p:nvPicPr>
          <p:blipFill>
            <a:blip r:embed="rId4" cstate="print"/>
            <a:srcRect/>
            <a:stretch>
              <a:fillRect/>
            </a:stretch>
          </p:blipFill>
          <p:spPr bwMode="auto">
            <a:xfrm>
              <a:off x="2245" y="3103"/>
              <a:ext cx="144" cy="216"/>
            </a:xfrm>
            <a:prstGeom prst="rect">
              <a:avLst/>
            </a:prstGeom>
            <a:noFill/>
            <a:ln w="9525">
              <a:noFill/>
              <a:miter lim="800000"/>
              <a:headEnd/>
              <a:tailEnd/>
            </a:ln>
          </p:spPr>
        </p:pic>
        <p:pic>
          <p:nvPicPr>
            <p:cNvPr id="39" name="Picture 555" descr="logo-małe">
              <a:extLst>
                <a:ext uri="{FF2B5EF4-FFF2-40B4-BE49-F238E27FC236}">
                  <a16:creationId xmlns:a16="http://schemas.microsoft.com/office/drawing/2014/main" id="{96E550F5-A0A5-D419-43BD-DE9EEB198324}"/>
                </a:ext>
              </a:extLst>
            </p:cNvPr>
            <p:cNvPicPr>
              <a:picLocks noChangeAspect="1" noChangeArrowheads="1"/>
            </p:cNvPicPr>
            <p:nvPr/>
          </p:nvPicPr>
          <p:blipFill>
            <a:blip r:embed="rId4" cstate="print"/>
            <a:srcRect/>
            <a:stretch>
              <a:fillRect/>
            </a:stretch>
          </p:blipFill>
          <p:spPr bwMode="auto">
            <a:xfrm>
              <a:off x="2154" y="2762"/>
              <a:ext cx="144" cy="216"/>
            </a:xfrm>
            <a:prstGeom prst="rect">
              <a:avLst/>
            </a:prstGeom>
            <a:noFill/>
            <a:ln w="9525">
              <a:noFill/>
              <a:miter lim="800000"/>
              <a:headEnd/>
              <a:tailEnd/>
            </a:ln>
          </p:spPr>
        </p:pic>
        <p:pic>
          <p:nvPicPr>
            <p:cNvPr id="40" name="Picture 556" descr="logo-małe">
              <a:extLst>
                <a:ext uri="{FF2B5EF4-FFF2-40B4-BE49-F238E27FC236}">
                  <a16:creationId xmlns:a16="http://schemas.microsoft.com/office/drawing/2014/main" id="{457C52BD-6A30-FB4D-318E-03FC996F1714}"/>
                </a:ext>
              </a:extLst>
            </p:cNvPr>
            <p:cNvPicPr>
              <a:picLocks noChangeAspect="1" noChangeArrowheads="1"/>
            </p:cNvPicPr>
            <p:nvPr/>
          </p:nvPicPr>
          <p:blipFill>
            <a:blip r:embed="rId4" cstate="print"/>
            <a:srcRect/>
            <a:stretch>
              <a:fillRect/>
            </a:stretch>
          </p:blipFill>
          <p:spPr bwMode="auto">
            <a:xfrm>
              <a:off x="2328" y="2762"/>
              <a:ext cx="144" cy="216"/>
            </a:xfrm>
            <a:prstGeom prst="rect">
              <a:avLst/>
            </a:prstGeom>
            <a:noFill/>
            <a:ln w="9525">
              <a:noFill/>
              <a:miter lim="800000"/>
              <a:headEnd/>
              <a:tailEnd/>
            </a:ln>
          </p:spPr>
        </p:pic>
        <p:pic>
          <p:nvPicPr>
            <p:cNvPr id="41" name="Picture 557" descr="logo-małe">
              <a:extLst>
                <a:ext uri="{FF2B5EF4-FFF2-40B4-BE49-F238E27FC236}">
                  <a16:creationId xmlns:a16="http://schemas.microsoft.com/office/drawing/2014/main" id="{0FBB9741-781E-4F69-4915-D8992FA6984F}"/>
                </a:ext>
              </a:extLst>
            </p:cNvPr>
            <p:cNvPicPr>
              <a:picLocks noChangeAspect="1" noChangeArrowheads="1"/>
            </p:cNvPicPr>
            <p:nvPr/>
          </p:nvPicPr>
          <p:blipFill>
            <a:blip r:embed="rId4" cstate="print"/>
            <a:srcRect/>
            <a:stretch>
              <a:fillRect/>
            </a:stretch>
          </p:blipFill>
          <p:spPr bwMode="auto">
            <a:xfrm>
              <a:off x="2509" y="2762"/>
              <a:ext cx="144" cy="216"/>
            </a:xfrm>
            <a:prstGeom prst="rect">
              <a:avLst/>
            </a:prstGeom>
            <a:noFill/>
            <a:ln w="9525">
              <a:noFill/>
              <a:miter lim="800000"/>
              <a:headEnd/>
              <a:tailEnd/>
            </a:ln>
          </p:spPr>
        </p:pic>
        <p:pic>
          <p:nvPicPr>
            <p:cNvPr id="42" name="Picture 558" descr="logo-małe">
              <a:extLst>
                <a:ext uri="{FF2B5EF4-FFF2-40B4-BE49-F238E27FC236}">
                  <a16:creationId xmlns:a16="http://schemas.microsoft.com/office/drawing/2014/main" id="{68FEA4E3-8A39-D78F-1412-5F21E0B38D5D}"/>
                </a:ext>
              </a:extLst>
            </p:cNvPr>
            <p:cNvPicPr>
              <a:picLocks noChangeAspect="1" noChangeArrowheads="1"/>
            </p:cNvPicPr>
            <p:nvPr/>
          </p:nvPicPr>
          <p:blipFill>
            <a:blip r:embed="rId4" cstate="print"/>
            <a:srcRect/>
            <a:stretch>
              <a:fillRect/>
            </a:stretch>
          </p:blipFill>
          <p:spPr bwMode="auto">
            <a:xfrm>
              <a:off x="2691" y="2762"/>
              <a:ext cx="144" cy="216"/>
            </a:xfrm>
            <a:prstGeom prst="rect">
              <a:avLst/>
            </a:prstGeom>
            <a:noFill/>
            <a:ln w="9525">
              <a:noFill/>
              <a:miter lim="800000"/>
              <a:headEnd/>
              <a:tailEnd/>
            </a:ln>
          </p:spPr>
        </p:pic>
        <p:pic>
          <p:nvPicPr>
            <p:cNvPr id="44" name="Picture 526" descr="logo-małe">
              <a:extLst>
                <a:ext uri="{FF2B5EF4-FFF2-40B4-BE49-F238E27FC236}">
                  <a16:creationId xmlns:a16="http://schemas.microsoft.com/office/drawing/2014/main" id="{94EA6DF3-AF25-85B4-F210-C95760369DE5}"/>
                </a:ext>
              </a:extLst>
            </p:cNvPr>
            <p:cNvPicPr>
              <a:picLocks noChangeAspect="1" noChangeArrowheads="1"/>
            </p:cNvPicPr>
            <p:nvPr/>
          </p:nvPicPr>
          <p:blipFill>
            <a:blip r:embed="rId4" cstate="print"/>
            <a:srcRect/>
            <a:stretch>
              <a:fillRect/>
            </a:stretch>
          </p:blipFill>
          <p:spPr bwMode="auto">
            <a:xfrm>
              <a:off x="2618" y="3797"/>
              <a:ext cx="144" cy="216"/>
            </a:xfrm>
            <a:prstGeom prst="rect">
              <a:avLst/>
            </a:prstGeom>
            <a:noFill/>
            <a:ln w="9525">
              <a:noFill/>
              <a:miter lim="800000"/>
              <a:headEnd/>
              <a:tailEnd/>
            </a:ln>
          </p:spPr>
        </p:pic>
        <p:pic>
          <p:nvPicPr>
            <p:cNvPr id="45" name="Picture 526" descr="logo-małe">
              <a:extLst>
                <a:ext uri="{FF2B5EF4-FFF2-40B4-BE49-F238E27FC236}">
                  <a16:creationId xmlns:a16="http://schemas.microsoft.com/office/drawing/2014/main" id="{8B80EC70-916F-FFD2-892D-F63C17858F4A}"/>
                </a:ext>
              </a:extLst>
            </p:cNvPr>
            <p:cNvPicPr>
              <a:picLocks noChangeAspect="1" noChangeArrowheads="1"/>
            </p:cNvPicPr>
            <p:nvPr/>
          </p:nvPicPr>
          <p:blipFill>
            <a:blip r:embed="rId4" cstate="print"/>
            <a:srcRect/>
            <a:stretch>
              <a:fillRect/>
            </a:stretch>
          </p:blipFill>
          <p:spPr bwMode="auto">
            <a:xfrm>
              <a:off x="2467" y="3789"/>
              <a:ext cx="144" cy="216"/>
            </a:xfrm>
            <a:prstGeom prst="rect">
              <a:avLst/>
            </a:prstGeom>
            <a:noFill/>
            <a:ln w="9525">
              <a:noFill/>
              <a:miter lim="800000"/>
              <a:headEnd/>
              <a:tailEnd/>
            </a:ln>
          </p:spPr>
        </p:pic>
        <p:pic>
          <p:nvPicPr>
            <p:cNvPr id="46" name="Picture 527" descr="logo-małe">
              <a:extLst>
                <a:ext uri="{FF2B5EF4-FFF2-40B4-BE49-F238E27FC236}">
                  <a16:creationId xmlns:a16="http://schemas.microsoft.com/office/drawing/2014/main" id="{482DB453-634F-954A-0BFE-22496948B539}"/>
                </a:ext>
              </a:extLst>
            </p:cNvPr>
            <p:cNvPicPr>
              <a:picLocks noChangeAspect="1" noChangeArrowheads="1"/>
            </p:cNvPicPr>
            <p:nvPr/>
          </p:nvPicPr>
          <p:blipFill>
            <a:blip r:embed="rId4" cstate="print"/>
            <a:srcRect/>
            <a:stretch>
              <a:fillRect/>
            </a:stretch>
          </p:blipFill>
          <p:spPr bwMode="auto">
            <a:xfrm>
              <a:off x="2059" y="3731"/>
              <a:ext cx="144" cy="216"/>
            </a:xfrm>
            <a:prstGeom prst="rect">
              <a:avLst/>
            </a:prstGeom>
            <a:noFill/>
            <a:ln w="9525">
              <a:noFill/>
              <a:miter lim="800000"/>
              <a:headEnd/>
              <a:tailEnd/>
            </a:ln>
          </p:spPr>
        </p:pic>
      </p:grpSp>
      <p:sp>
        <p:nvSpPr>
          <p:cNvPr id="47" name="Rectangle 560">
            <a:extLst>
              <a:ext uri="{FF2B5EF4-FFF2-40B4-BE49-F238E27FC236}">
                <a16:creationId xmlns:a16="http://schemas.microsoft.com/office/drawing/2014/main" id="{37B70048-D520-AA53-5AE2-F165D9F47DE5}"/>
              </a:ext>
            </a:extLst>
          </p:cNvPr>
          <p:cNvSpPr txBox="1">
            <a:spLocks noChangeArrowheads="1"/>
          </p:cNvSpPr>
          <p:nvPr/>
        </p:nvSpPr>
        <p:spPr bwMode="auto">
          <a:xfrm>
            <a:off x="914400" y="762000"/>
            <a:ext cx="80010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lnSpc>
                <a:spcPct val="90000"/>
              </a:lnSpc>
              <a:spcBef>
                <a:spcPct val="0"/>
              </a:spcBef>
              <a:spcAft>
                <a:spcPct val="0"/>
              </a:spcAft>
              <a:defRPr sz="3600" b="1">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Arial" charset="0"/>
              </a:defRPr>
            </a:lvl2pPr>
            <a:lvl3pPr algn="l" rtl="0" eaLnBrk="0" fontAlgn="base" hangingPunct="0">
              <a:lnSpc>
                <a:spcPct val="90000"/>
              </a:lnSpc>
              <a:spcBef>
                <a:spcPct val="0"/>
              </a:spcBef>
              <a:spcAft>
                <a:spcPct val="0"/>
              </a:spcAft>
              <a:defRPr sz="3600" b="1">
                <a:solidFill>
                  <a:schemeClr val="tx2"/>
                </a:solidFill>
                <a:latin typeface="Arial" charset="0"/>
              </a:defRPr>
            </a:lvl3pPr>
            <a:lvl4pPr algn="l" rtl="0" eaLnBrk="0" fontAlgn="base" hangingPunct="0">
              <a:lnSpc>
                <a:spcPct val="90000"/>
              </a:lnSpc>
              <a:spcBef>
                <a:spcPct val="0"/>
              </a:spcBef>
              <a:spcAft>
                <a:spcPct val="0"/>
              </a:spcAft>
              <a:defRPr sz="3600" b="1">
                <a:solidFill>
                  <a:schemeClr val="tx2"/>
                </a:solidFill>
                <a:latin typeface="Arial" charset="0"/>
              </a:defRPr>
            </a:lvl4pPr>
            <a:lvl5pPr algn="l" rtl="0" eaLnBrk="0" fontAlgn="base" hangingPunct="0">
              <a:lnSpc>
                <a:spcPct val="90000"/>
              </a:lnSpc>
              <a:spcBef>
                <a:spcPct val="0"/>
              </a:spcBef>
              <a:spcAft>
                <a:spcPct val="0"/>
              </a:spcAft>
              <a:defRPr sz="3600" b="1">
                <a:solidFill>
                  <a:schemeClr val="tx2"/>
                </a:solidFill>
                <a:latin typeface="Arial" charset="0"/>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a:lstStyle>
          <a:p>
            <a:pPr defTabSz="912813" eaLnBrk="1" hangingPunct="1"/>
            <a:r>
              <a:rPr lang="pl-PL" kern="0" dirty="0"/>
              <a:t>Poradnie w Polsce 2023/2024</a:t>
            </a:r>
          </a:p>
        </p:txBody>
      </p:sp>
      <p:sp>
        <p:nvSpPr>
          <p:cNvPr id="48" name="Text Box 545">
            <a:extLst>
              <a:ext uri="{FF2B5EF4-FFF2-40B4-BE49-F238E27FC236}">
                <a16:creationId xmlns:a16="http://schemas.microsoft.com/office/drawing/2014/main" id="{B92BC117-2E5C-D844-F15F-D8D8648172E5}"/>
              </a:ext>
            </a:extLst>
          </p:cNvPr>
          <p:cNvSpPr txBox="1">
            <a:spLocks noChangeArrowheads="1"/>
          </p:cNvSpPr>
          <p:nvPr/>
        </p:nvSpPr>
        <p:spPr bwMode="auto">
          <a:xfrm>
            <a:off x="1691680" y="3154362"/>
            <a:ext cx="1066800" cy="274638"/>
          </a:xfrm>
          <a:prstGeom prst="rect">
            <a:avLst/>
          </a:prstGeom>
          <a:noFill/>
          <a:ln w="9525">
            <a:noFill/>
            <a:miter lim="800000"/>
            <a:headEnd/>
            <a:tailEnd/>
          </a:ln>
        </p:spPr>
        <p:txBody>
          <a:bodyPr>
            <a:spAutoFit/>
          </a:bodyPr>
          <a:lstStyle/>
          <a:p>
            <a:pPr algn="ctr" defTabSz="912813">
              <a:spcBef>
                <a:spcPct val="50000"/>
              </a:spcBef>
            </a:pPr>
            <a:r>
              <a:rPr lang="pl-PL" sz="1200" b="1" dirty="0">
                <a:solidFill>
                  <a:schemeClr val="bg1"/>
                </a:solidFill>
                <a:latin typeface="Arial" charset="0"/>
              </a:rPr>
              <a:t>Gdynia</a:t>
            </a:r>
          </a:p>
        </p:txBody>
      </p:sp>
      <p:pic>
        <p:nvPicPr>
          <p:cNvPr id="49" name="Picture 551" descr="logo-małe">
            <a:extLst>
              <a:ext uri="{FF2B5EF4-FFF2-40B4-BE49-F238E27FC236}">
                <a16:creationId xmlns:a16="http://schemas.microsoft.com/office/drawing/2014/main" id="{DBCF0546-1E40-4EE7-0F46-0F49CBC10A3E}"/>
              </a:ext>
            </a:extLst>
          </p:cNvPr>
          <p:cNvPicPr>
            <a:picLocks noChangeAspect="1" noChangeArrowheads="1"/>
          </p:cNvPicPr>
          <p:nvPr/>
        </p:nvPicPr>
        <p:blipFill>
          <a:blip r:embed="rId4" cstate="print"/>
          <a:srcRect/>
          <a:stretch>
            <a:fillRect/>
          </a:stretch>
        </p:blipFill>
        <p:spPr bwMode="auto">
          <a:xfrm>
            <a:off x="2183160" y="2886075"/>
            <a:ext cx="228600" cy="342900"/>
          </a:xfrm>
          <a:prstGeom prst="rect">
            <a:avLst/>
          </a:prstGeom>
          <a:noFill/>
          <a:ln w="9525">
            <a:noFill/>
            <a:miter lim="800000"/>
            <a:headEnd/>
            <a:tailEnd/>
          </a:ln>
        </p:spPr>
      </p:pic>
      <p:pic>
        <p:nvPicPr>
          <p:cNvPr id="54" name="Picture 554" descr="logo-małe">
            <a:extLst>
              <a:ext uri="{FF2B5EF4-FFF2-40B4-BE49-F238E27FC236}">
                <a16:creationId xmlns:a16="http://schemas.microsoft.com/office/drawing/2014/main" id="{583B474A-C1EA-EEC7-3480-167C5348D67C}"/>
              </a:ext>
            </a:extLst>
          </p:cNvPr>
          <p:cNvPicPr>
            <a:picLocks noChangeAspect="1" noChangeArrowheads="1"/>
          </p:cNvPicPr>
          <p:nvPr/>
        </p:nvPicPr>
        <p:blipFill>
          <a:blip r:embed="rId4" cstate="print"/>
          <a:srcRect/>
          <a:stretch>
            <a:fillRect/>
          </a:stretch>
        </p:blipFill>
        <p:spPr bwMode="auto">
          <a:xfrm>
            <a:off x="3131840" y="4310236"/>
            <a:ext cx="228600" cy="342900"/>
          </a:xfrm>
          <a:prstGeom prst="rect">
            <a:avLst/>
          </a:prstGeom>
          <a:noFill/>
          <a:ln w="9525">
            <a:noFill/>
            <a:miter lim="800000"/>
            <a:headEnd/>
            <a:tailEnd/>
          </a:ln>
        </p:spPr>
      </p:pic>
      <p:sp>
        <p:nvSpPr>
          <p:cNvPr id="10" name="Text Box 545">
            <a:extLst>
              <a:ext uri="{FF2B5EF4-FFF2-40B4-BE49-F238E27FC236}">
                <a16:creationId xmlns:a16="http://schemas.microsoft.com/office/drawing/2014/main" id="{457C2325-92E8-7AEF-D30F-2AA458F77D0F}"/>
              </a:ext>
            </a:extLst>
          </p:cNvPr>
          <p:cNvSpPr txBox="1">
            <a:spLocks noChangeArrowheads="1"/>
          </p:cNvSpPr>
          <p:nvPr/>
        </p:nvSpPr>
        <p:spPr bwMode="auto">
          <a:xfrm>
            <a:off x="1056928" y="3573016"/>
            <a:ext cx="1066800" cy="274638"/>
          </a:xfrm>
          <a:prstGeom prst="rect">
            <a:avLst/>
          </a:prstGeom>
          <a:noFill/>
          <a:ln w="9525">
            <a:noFill/>
            <a:miter lim="800000"/>
            <a:headEnd/>
            <a:tailEnd/>
          </a:ln>
        </p:spPr>
        <p:txBody>
          <a:bodyPr>
            <a:spAutoFit/>
          </a:bodyPr>
          <a:lstStyle/>
          <a:p>
            <a:pPr algn="ctr" defTabSz="912813">
              <a:spcBef>
                <a:spcPct val="50000"/>
              </a:spcBef>
            </a:pPr>
            <a:r>
              <a:rPr lang="pl-PL" sz="1200" b="1" dirty="0">
                <a:solidFill>
                  <a:schemeClr val="bg1"/>
                </a:solidFill>
                <a:latin typeface="Arial" charset="0"/>
              </a:rPr>
              <a:t>Koszalin</a:t>
            </a:r>
          </a:p>
        </p:txBody>
      </p:sp>
      <p:pic>
        <p:nvPicPr>
          <p:cNvPr id="43" name="Picture 551" descr="logo-małe">
            <a:extLst>
              <a:ext uri="{FF2B5EF4-FFF2-40B4-BE49-F238E27FC236}">
                <a16:creationId xmlns:a16="http://schemas.microsoft.com/office/drawing/2014/main" id="{84DC6A35-1350-D19B-0772-05A395644EF3}"/>
              </a:ext>
            </a:extLst>
          </p:cNvPr>
          <p:cNvPicPr>
            <a:picLocks noChangeAspect="1" noChangeArrowheads="1"/>
          </p:cNvPicPr>
          <p:nvPr/>
        </p:nvPicPr>
        <p:blipFill>
          <a:blip r:embed="rId4" cstate="print"/>
          <a:srcRect/>
          <a:stretch>
            <a:fillRect/>
          </a:stretch>
        </p:blipFill>
        <p:spPr bwMode="auto">
          <a:xfrm>
            <a:off x="1442194" y="3269617"/>
            <a:ext cx="228600" cy="342900"/>
          </a:xfrm>
          <a:prstGeom prst="rect">
            <a:avLst/>
          </a:prstGeom>
          <a:noFill/>
          <a:ln w="9525">
            <a:noFill/>
            <a:miter lim="800000"/>
            <a:headEnd/>
            <a:tailEnd/>
          </a:ln>
        </p:spPr>
      </p:pic>
      <p:pic>
        <p:nvPicPr>
          <p:cNvPr id="50" name="Picture 525" descr="logo-małe">
            <a:extLst>
              <a:ext uri="{FF2B5EF4-FFF2-40B4-BE49-F238E27FC236}">
                <a16:creationId xmlns:a16="http://schemas.microsoft.com/office/drawing/2014/main" id="{799810AD-3F22-8A8D-B886-CA6138A3FAD6}"/>
              </a:ext>
            </a:extLst>
          </p:cNvPr>
          <p:cNvPicPr>
            <a:picLocks noChangeAspect="1" noChangeArrowheads="1"/>
          </p:cNvPicPr>
          <p:nvPr/>
        </p:nvPicPr>
        <p:blipFill>
          <a:blip r:embed="rId4" cstate="print"/>
          <a:srcRect/>
          <a:stretch>
            <a:fillRect/>
          </a:stretch>
        </p:blipFill>
        <p:spPr bwMode="auto">
          <a:xfrm>
            <a:off x="3824765" y="5249556"/>
            <a:ext cx="228600" cy="344488"/>
          </a:xfrm>
          <a:prstGeom prst="rect">
            <a:avLst/>
          </a:prstGeom>
          <a:noFill/>
          <a:ln w="9525">
            <a:noFill/>
            <a:miter lim="800000"/>
            <a:headEnd/>
            <a:tailEnd/>
          </a:ln>
        </p:spPr>
      </p:pic>
      <p:sp>
        <p:nvSpPr>
          <p:cNvPr id="51" name="Text Box 536">
            <a:extLst>
              <a:ext uri="{FF2B5EF4-FFF2-40B4-BE49-F238E27FC236}">
                <a16:creationId xmlns:a16="http://schemas.microsoft.com/office/drawing/2014/main" id="{71749628-B374-A278-FFA0-85963D6176A7}"/>
              </a:ext>
            </a:extLst>
          </p:cNvPr>
          <p:cNvSpPr txBox="1">
            <a:spLocks noChangeArrowheads="1"/>
          </p:cNvSpPr>
          <p:nvPr/>
        </p:nvSpPr>
        <p:spPr bwMode="auto">
          <a:xfrm>
            <a:off x="3424715" y="5509142"/>
            <a:ext cx="1066800" cy="274638"/>
          </a:xfrm>
          <a:prstGeom prst="rect">
            <a:avLst/>
          </a:prstGeom>
          <a:noFill/>
          <a:ln w="9525">
            <a:noFill/>
            <a:miter lim="800000"/>
            <a:headEnd/>
            <a:tailEnd/>
          </a:ln>
        </p:spPr>
        <p:txBody>
          <a:bodyPr>
            <a:spAutoFit/>
          </a:bodyPr>
          <a:lstStyle/>
          <a:p>
            <a:pPr algn="ctr" defTabSz="912813">
              <a:spcBef>
                <a:spcPct val="50000"/>
              </a:spcBef>
            </a:pPr>
            <a:r>
              <a:rPr lang="pl-PL" sz="1200" b="1" dirty="0">
                <a:solidFill>
                  <a:schemeClr val="bg1"/>
                </a:solidFill>
                <a:latin typeface="Arial" charset="0"/>
              </a:rPr>
              <a:t>Radom</a:t>
            </a:r>
          </a:p>
        </p:txBody>
      </p:sp>
      <p:pic>
        <p:nvPicPr>
          <p:cNvPr id="52" name="Picture 552" descr="logo-małe">
            <a:extLst>
              <a:ext uri="{FF2B5EF4-FFF2-40B4-BE49-F238E27FC236}">
                <a16:creationId xmlns:a16="http://schemas.microsoft.com/office/drawing/2014/main" id="{C93DAE82-7EDC-F62E-3345-9701EA97D045}"/>
              </a:ext>
            </a:extLst>
          </p:cNvPr>
          <p:cNvPicPr>
            <a:picLocks noChangeAspect="1" noChangeArrowheads="1"/>
          </p:cNvPicPr>
          <p:nvPr/>
        </p:nvPicPr>
        <p:blipFill>
          <a:blip r:embed="rId4" cstate="print"/>
          <a:srcRect/>
          <a:stretch>
            <a:fillRect/>
          </a:stretch>
        </p:blipFill>
        <p:spPr bwMode="auto">
          <a:xfrm>
            <a:off x="4127053" y="4851226"/>
            <a:ext cx="228600" cy="342900"/>
          </a:xfrm>
          <a:prstGeom prst="rect">
            <a:avLst/>
          </a:prstGeom>
          <a:noFill/>
          <a:ln w="9525">
            <a:noFill/>
            <a:miter lim="800000"/>
            <a:headEnd/>
            <a:tailEnd/>
          </a:ln>
        </p:spPr>
      </p:pic>
    </p:spTree>
    <p:extLst>
      <p:ext uri="{BB962C8B-B14F-4D97-AF65-F5344CB8AC3E}">
        <p14:creationId xmlns:p14="http://schemas.microsoft.com/office/powerpoint/2010/main" val="41808528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3">
            <a:extLst>
              <a:ext uri="{FF2B5EF4-FFF2-40B4-BE49-F238E27FC236}">
                <a16:creationId xmlns:a16="http://schemas.microsoft.com/office/drawing/2014/main" id="{3A831FE7-B6AE-760D-2992-665736F5CCE3}"/>
              </a:ext>
            </a:extLst>
          </p:cNvPr>
          <p:cNvGraphicFramePr>
            <a:graphicFrameLocks noGrp="1" noChangeAspect="1"/>
          </p:cNvGraphicFramePr>
          <p:nvPr>
            <p:ph type="chart" idx="1"/>
            <p:extLst>
              <p:ext uri="{D42A27DB-BD31-4B8C-83A1-F6EECF244321}">
                <p14:modId xmlns:p14="http://schemas.microsoft.com/office/powerpoint/2010/main" val="3921096611"/>
              </p:ext>
            </p:extLst>
          </p:nvPr>
        </p:nvGraphicFramePr>
        <p:xfrm>
          <a:off x="838200" y="2501900"/>
          <a:ext cx="8153400" cy="4081463"/>
        </p:xfrm>
        <a:graphic>
          <a:graphicData uri="http://schemas.openxmlformats.org/drawingml/2006/chart">
            <c:chart xmlns:c="http://schemas.openxmlformats.org/drawingml/2006/chart" xmlns:r="http://schemas.openxmlformats.org/officeDocument/2006/relationships" r:id="rId2"/>
          </a:graphicData>
        </a:graphic>
      </p:graphicFrame>
      <p:sp>
        <p:nvSpPr>
          <p:cNvPr id="23555" name="Rectangle 2"/>
          <p:cNvSpPr>
            <a:spLocks noGrp="1" noChangeArrowheads="1"/>
          </p:cNvSpPr>
          <p:nvPr>
            <p:ph type="title"/>
          </p:nvPr>
        </p:nvSpPr>
        <p:spPr>
          <a:xfrm>
            <a:off x="914400" y="692696"/>
            <a:ext cx="8001000" cy="1143000"/>
          </a:xfrm>
        </p:spPr>
        <p:txBody>
          <a:bodyPr/>
          <a:lstStyle/>
          <a:p>
            <a:pPr defTabSz="912813" eaLnBrk="1" hangingPunct="1"/>
            <a:r>
              <a:rPr lang="pl-PL" sz="2800" dirty="0"/>
              <a:t>Studencka Poradnia Prawna – Pracownia Wydziału Prawa Uniwersytetu w Białymstoku</a:t>
            </a:r>
          </a:p>
        </p:txBody>
      </p:sp>
      <p:sp>
        <p:nvSpPr>
          <p:cNvPr id="23556" name="Text Box 4"/>
          <p:cNvSpPr txBox="1">
            <a:spLocks noChangeArrowheads="1"/>
          </p:cNvSpPr>
          <p:nvPr/>
        </p:nvSpPr>
        <p:spPr bwMode="auto">
          <a:xfrm>
            <a:off x="6660232" y="2276872"/>
            <a:ext cx="2448272" cy="1077218"/>
          </a:xfrm>
          <a:prstGeom prst="rect">
            <a:avLst/>
          </a:prstGeom>
          <a:noFill/>
          <a:ln w="9525">
            <a:noFill/>
            <a:miter lim="800000"/>
            <a:headEnd/>
            <a:tailEnd/>
          </a:ln>
        </p:spPr>
        <p:txBody>
          <a:bodyPr wrap="square">
            <a:spAutoFit/>
          </a:bodyPr>
          <a:lstStyle/>
          <a:p>
            <a:pPr algn="r" defTabSz="912813">
              <a:spcBef>
                <a:spcPct val="50000"/>
              </a:spcBef>
            </a:pPr>
            <a:r>
              <a:rPr lang="pl-PL" sz="1600" b="1" dirty="0">
                <a:solidFill>
                  <a:schemeClr val="tx2">
                    <a:lumMod val="50000"/>
                  </a:schemeClr>
                </a:solidFill>
                <a:latin typeface="Arial" charset="0"/>
              </a:rPr>
              <a:t>Spraw łącznie: 190</a:t>
            </a:r>
          </a:p>
          <a:p>
            <a:pPr algn="r" defTabSz="912813">
              <a:spcBef>
                <a:spcPct val="50000"/>
              </a:spcBef>
            </a:pPr>
            <a:r>
              <a:rPr lang="pl-PL" sz="1600" b="1" dirty="0">
                <a:solidFill>
                  <a:schemeClr val="tx2">
                    <a:lumMod val="50000"/>
                  </a:schemeClr>
                </a:solidFill>
                <a:latin typeface="Arial" charset="0"/>
              </a:rPr>
              <a:t>Studentów: 45</a:t>
            </a:r>
          </a:p>
          <a:p>
            <a:pPr algn="r" defTabSz="912813">
              <a:spcBef>
                <a:spcPct val="50000"/>
              </a:spcBef>
            </a:pPr>
            <a:r>
              <a:rPr lang="pl-PL" sz="1600" b="1" dirty="0">
                <a:solidFill>
                  <a:schemeClr val="tx2">
                    <a:lumMod val="50000"/>
                  </a:schemeClr>
                </a:solidFill>
                <a:latin typeface="Arial" charset="0"/>
              </a:rPr>
              <a:t>Dydaktyków: 13</a:t>
            </a:r>
          </a:p>
        </p:txBody>
      </p:sp>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a:xfrm>
            <a:off x="914400" y="692696"/>
            <a:ext cx="8001000" cy="1143000"/>
          </a:xfrm>
        </p:spPr>
        <p:txBody>
          <a:bodyPr/>
          <a:lstStyle/>
          <a:p>
            <a:pPr defTabSz="912813" eaLnBrk="1" hangingPunct="1"/>
            <a:r>
              <a:rPr lang="pl-PL" sz="2800" dirty="0"/>
              <a:t>Studencka Poradnia Prawna – Pracownia Wydziału Prawa Uniwersytetu w Białymstoku</a:t>
            </a:r>
          </a:p>
        </p:txBody>
      </p:sp>
      <p:sp>
        <p:nvSpPr>
          <p:cNvPr id="5" name="Text Box 10"/>
          <p:cNvSpPr txBox="1">
            <a:spLocks noChangeArrowheads="1"/>
          </p:cNvSpPr>
          <p:nvPr/>
        </p:nvSpPr>
        <p:spPr bwMode="auto">
          <a:xfrm>
            <a:off x="755576" y="2852936"/>
            <a:ext cx="8388424" cy="3093154"/>
          </a:xfrm>
          <a:prstGeom prst="rect">
            <a:avLst/>
          </a:prstGeom>
          <a:noFill/>
          <a:ln w="9525">
            <a:noFill/>
            <a:miter lim="800000"/>
            <a:headEnd/>
            <a:tailEnd/>
          </a:ln>
        </p:spPr>
        <p:txBody>
          <a:bodyPr wrap="square">
            <a:spAutoFit/>
          </a:bodyPr>
          <a:lstStyle/>
          <a:p>
            <a:pPr defTabSz="912813">
              <a:spcBef>
                <a:spcPct val="50000"/>
              </a:spcBef>
              <a:defRPr/>
            </a:pPr>
            <a:r>
              <a:rPr lang="pl-PL" sz="1300" b="1" dirty="0">
                <a:solidFill>
                  <a:schemeClr val="accent5">
                    <a:lumMod val="25000"/>
                  </a:schemeClr>
                </a:solidFill>
                <a:latin typeface="+mn-lt"/>
              </a:rPr>
              <a:t>N</a:t>
            </a:r>
            <a:r>
              <a:rPr lang="pl-PL" sz="1300" b="1" dirty="0">
                <a:solidFill>
                  <a:schemeClr val="accent5">
                    <a:lumMod val="25000"/>
                  </a:schemeClr>
                </a:solidFill>
                <a:latin typeface="+mn-lt"/>
                <a:cs typeface="Times New Roman" pitchFamily="18" charset="0"/>
              </a:rPr>
              <a:t>ajwa</a:t>
            </a:r>
            <a:r>
              <a:rPr lang="pl-PL" sz="1300" b="1" dirty="0">
                <a:solidFill>
                  <a:schemeClr val="accent5">
                    <a:lumMod val="25000"/>
                  </a:schemeClr>
                </a:solidFill>
                <a:latin typeface="+mn-lt"/>
              </a:rPr>
              <a:t>ż</a:t>
            </a:r>
            <a:r>
              <a:rPr lang="pl-PL" sz="1300" b="1" dirty="0">
                <a:solidFill>
                  <a:schemeClr val="accent5">
                    <a:lumMod val="25000"/>
                  </a:schemeClr>
                </a:solidFill>
                <a:latin typeface="+mn-lt"/>
                <a:cs typeface="Times New Roman" pitchFamily="18" charset="0"/>
              </a:rPr>
              <a:t>niejsze osi</a:t>
            </a:r>
            <a:r>
              <a:rPr lang="pl-PL" sz="1300" b="1" dirty="0">
                <a:solidFill>
                  <a:schemeClr val="accent5">
                    <a:lumMod val="25000"/>
                  </a:schemeClr>
                </a:solidFill>
                <a:latin typeface="+mn-lt"/>
              </a:rPr>
              <a:t>ą</a:t>
            </a:r>
            <a:r>
              <a:rPr lang="pl-PL" sz="1300" b="1" dirty="0">
                <a:solidFill>
                  <a:schemeClr val="accent5">
                    <a:lumMod val="25000"/>
                  </a:schemeClr>
                </a:solidFill>
                <a:latin typeface="+mn-lt"/>
                <a:cs typeface="Times New Roman" pitchFamily="18" charset="0"/>
              </a:rPr>
              <a:t>gni</a:t>
            </a:r>
            <a:r>
              <a:rPr lang="pl-PL" sz="1300" b="1" dirty="0">
                <a:solidFill>
                  <a:schemeClr val="accent5">
                    <a:lumMod val="25000"/>
                  </a:schemeClr>
                </a:solidFill>
                <a:latin typeface="+mn-lt"/>
              </a:rPr>
              <a:t>ę</a:t>
            </a:r>
            <a:r>
              <a:rPr lang="pl-PL" sz="1300" b="1" dirty="0">
                <a:solidFill>
                  <a:schemeClr val="accent5">
                    <a:lumMod val="25000"/>
                  </a:schemeClr>
                </a:solidFill>
                <a:latin typeface="+mn-lt"/>
                <a:cs typeface="Times New Roman" pitchFamily="18" charset="0"/>
              </a:rPr>
              <a:t>cia i sukcesy Poradni:</a:t>
            </a:r>
          </a:p>
          <a:p>
            <a:pPr marL="285750" indent="-285750" defTabSz="912813">
              <a:spcBef>
                <a:spcPct val="50000"/>
              </a:spcBef>
              <a:buFont typeface="Wingdings" panose="05000000000000000000" pitchFamily="2" charset="2"/>
              <a:buChar char="§"/>
              <a:defRPr/>
            </a:pPr>
            <a:r>
              <a:rPr lang="pl-PL" sz="1300" dirty="0">
                <a:solidFill>
                  <a:schemeClr val="accent5">
                    <a:lumMod val="25000"/>
                  </a:schemeClr>
                </a:solidFill>
                <a:latin typeface="+mn-lt"/>
                <a:ea typeface="Calibri" panose="020F0502020204030204" pitchFamily="34" charset="0"/>
                <a:cs typeface="Segoe UI Historic" panose="020B0502040204020203" pitchFamily="34" charset="0"/>
              </a:rPr>
              <a:t>Konferencja naukowa „Nasi specjaliści przyszłością Białegostoku” </a:t>
            </a:r>
          </a:p>
          <a:p>
            <a:pPr marL="285750" indent="-285750" defTabSz="912813">
              <a:spcBef>
                <a:spcPct val="50000"/>
              </a:spcBef>
              <a:buFont typeface="Wingdings" panose="05000000000000000000" pitchFamily="2" charset="2"/>
              <a:buChar char="§"/>
              <a:defRPr/>
            </a:pPr>
            <a:r>
              <a:rPr lang="pl-PL" sz="1300" dirty="0">
                <a:solidFill>
                  <a:schemeClr val="accent5">
                    <a:lumMod val="25000"/>
                  </a:schemeClr>
                </a:solidFill>
                <a:latin typeface="+mn-lt"/>
                <a:ea typeface="Calibri" panose="020F0502020204030204" pitchFamily="34" charset="0"/>
                <a:cs typeface="Segoe UI Historic" panose="020B0502040204020203" pitchFamily="34" charset="0"/>
              </a:rPr>
              <a:t>Udział w Konferencji ENCLE / IJCLE „</a:t>
            </a:r>
            <a:r>
              <a:rPr lang="pl-PL" sz="1300" dirty="0" err="1">
                <a:solidFill>
                  <a:schemeClr val="accent5">
                    <a:lumMod val="25000"/>
                  </a:schemeClr>
                </a:solidFill>
                <a:latin typeface="+mn-lt"/>
                <a:ea typeface="Calibri" panose="020F0502020204030204" pitchFamily="34" charset="0"/>
                <a:cs typeface="Segoe UI Historic" panose="020B0502040204020203" pitchFamily="34" charset="0"/>
              </a:rPr>
              <a:t>Clinical</a:t>
            </a:r>
            <a:r>
              <a:rPr lang="pl-PL" sz="1300" dirty="0">
                <a:solidFill>
                  <a:schemeClr val="accent5">
                    <a:lumMod val="25000"/>
                  </a:schemeClr>
                </a:solidFill>
                <a:latin typeface="+mn-lt"/>
                <a:ea typeface="Calibri" panose="020F0502020204030204" pitchFamily="34" charset="0"/>
                <a:cs typeface="Segoe UI Historic" panose="020B0502040204020203" pitchFamily="34" charset="0"/>
              </a:rPr>
              <a:t> </a:t>
            </a:r>
            <a:r>
              <a:rPr lang="pl-PL" sz="1300" dirty="0" err="1">
                <a:solidFill>
                  <a:schemeClr val="accent5">
                    <a:lumMod val="25000"/>
                  </a:schemeClr>
                </a:solidFill>
                <a:latin typeface="+mn-lt"/>
                <a:ea typeface="Calibri" panose="020F0502020204030204" pitchFamily="34" charset="0"/>
                <a:cs typeface="Segoe UI Historic" panose="020B0502040204020203" pitchFamily="34" charset="0"/>
              </a:rPr>
              <a:t>legal</a:t>
            </a:r>
            <a:r>
              <a:rPr lang="pl-PL" sz="1300" dirty="0">
                <a:solidFill>
                  <a:schemeClr val="accent5">
                    <a:lumMod val="25000"/>
                  </a:schemeClr>
                </a:solidFill>
                <a:latin typeface="+mn-lt"/>
                <a:ea typeface="Calibri" panose="020F0502020204030204" pitchFamily="34" charset="0"/>
                <a:cs typeface="Segoe UI Historic" panose="020B0502040204020203" pitchFamily="34" charset="0"/>
              </a:rPr>
              <a:t> </a:t>
            </a:r>
            <a:r>
              <a:rPr lang="pl-PL" sz="1300" dirty="0" err="1">
                <a:solidFill>
                  <a:schemeClr val="accent5">
                    <a:lumMod val="25000"/>
                  </a:schemeClr>
                </a:solidFill>
                <a:latin typeface="+mn-lt"/>
                <a:ea typeface="Calibri" panose="020F0502020204030204" pitchFamily="34" charset="0"/>
                <a:cs typeface="Segoe UI Historic" panose="020B0502040204020203" pitchFamily="34" charset="0"/>
              </a:rPr>
              <a:t>education</a:t>
            </a:r>
            <a:r>
              <a:rPr lang="pl-PL" sz="1300" dirty="0">
                <a:solidFill>
                  <a:schemeClr val="accent5">
                    <a:lumMod val="25000"/>
                  </a:schemeClr>
                </a:solidFill>
                <a:latin typeface="+mn-lt"/>
                <a:ea typeface="Calibri" panose="020F0502020204030204" pitchFamily="34" charset="0"/>
                <a:cs typeface="Segoe UI Historic" panose="020B0502040204020203" pitchFamily="34" charset="0"/>
              </a:rPr>
              <a:t>: the </a:t>
            </a:r>
            <a:r>
              <a:rPr lang="pl-PL" sz="1300" dirty="0" err="1">
                <a:solidFill>
                  <a:schemeClr val="accent5">
                    <a:lumMod val="25000"/>
                  </a:schemeClr>
                </a:solidFill>
                <a:latin typeface="+mn-lt"/>
                <a:ea typeface="Calibri" panose="020F0502020204030204" pitchFamily="34" charset="0"/>
                <a:cs typeface="Segoe UI Historic" panose="020B0502040204020203" pitchFamily="34" charset="0"/>
              </a:rPr>
              <a:t>creation</a:t>
            </a:r>
            <a:r>
              <a:rPr lang="pl-PL" sz="1300" dirty="0">
                <a:solidFill>
                  <a:schemeClr val="accent5">
                    <a:lumMod val="25000"/>
                  </a:schemeClr>
                </a:solidFill>
                <a:latin typeface="+mn-lt"/>
                <a:ea typeface="Calibri" panose="020F0502020204030204" pitchFamily="34" charset="0"/>
                <a:cs typeface="Segoe UI Historic" panose="020B0502040204020203" pitchFamily="34" charset="0"/>
              </a:rPr>
              <a:t> of </a:t>
            </a:r>
            <a:r>
              <a:rPr lang="pl-PL" sz="1300" dirty="0" err="1">
                <a:solidFill>
                  <a:schemeClr val="accent5">
                    <a:lumMod val="25000"/>
                  </a:schemeClr>
                </a:solidFill>
                <a:latin typeface="+mn-lt"/>
                <a:ea typeface="Calibri" panose="020F0502020204030204" pitchFamily="34" charset="0"/>
                <a:cs typeface="Segoe UI Historic" panose="020B0502040204020203" pitchFamily="34" charset="0"/>
              </a:rPr>
              <a:t>knowledge</a:t>
            </a:r>
            <a:r>
              <a:rPr lang="pl-PL" sz="1300" dirty="0">
                <a:solidFill>
                  <a:schemeClr val="accent5">
                    <a:lumMod val="25000"/>
                  </a:schemeClr>
                </a:solidFill>
                <a:latin typeface="+mn-lt"/>
                <a:ea typeface="Calibri" panose="020F0502020204030204" pitchFamily="34" charset="0"/>
                <a:cs typeface="Segoe UI Historic" panose="020B0502040204020203" pitchFamily="34" charset="0"/>
              </a:rPr>
              <a:t> </a:t>
            </a:r>
            <a:r>
              <a:rPr lang="pl-PL" sz="1300" dirty="0" err="1">
                <a:solidFill>
                  <a:schemeClr val="accent5">
                    <a:lumMod val="25000"/>
                  </a:schemeClr>
                </a:solidFill>
                <a:latin typeface="+mn-lt"/>
                <a:ea typeface="Calibri" panose="020F0502020204030204" pitchFamily="34" charset="0"/>
                <a:cs typeface="Segoe UI Historic" panose="020B0502040204020203" pitchFamily="34" charset="0"/>
              </a:rPr>
              <a:t>through</a:t>
            </a:r>
            <a:r>
              <a:rPr lang="pl-PL" sz="1300" dirty="0">
                <a:solidFill>
                  <a:schemeClr val="accent5">
                    <a:lumMod val="25000"/>
                  </a:schemeClr>
                </a:solidFill>
                <a:latin typeface="+mn-lt"/>
                <a:ea typeface="Calibri" panose="020F0502020204030204" pitchFamily="34" charset="0"/>
                <a:cs typeface="Segoe UI Historic" panose="020B0502040204020203" pitchFamily="34" charset="0"/>
              </a:rPr>
              <a:t> </a:t>
            </a:r>
            <a:r>
              <a:rPr lang="pl-PL" sz="1300" dirty="0" err="1">
                <a:solidFill>
                  <a:schemeClr val="accent5">
                    <a:lumMod val="25000"/>
                  </a:schemeClr>
                </a:solidFill>
                <a:latin typeface="+mn-lt"/>
                <a:ea typeface="Calibri" panose="020F0502020204030204" pitchFamily="34" charset="0"/>
                <a:cs typeface="Segoe UI Historic" panose="020B0502040204020203" pitchFamily="34" charset="0"/>
              </a:rPr>
              <a:t>transformative</a:t>
            </a:r>
            <a:r>
              <a:rPr lang="pl-PL" sz="1300" dirty="0">
                <a:solidFill>
                  <a:schemeClr val="accent5">
                    <a:lumMod val="25000"/>
                  </a:schemeClr>
                </a:solidFill>
                <a:latin typeface="+mn-lt"/>
                <a:ea typeface="Calibri" panose="020F0502020204030204" pitchFamily="34" charset="0"/>
                <a:cs typeface="Segoe UI Historic" panose="020B0502040204020203" pitchFamily="34" charset="0"/>
              </a:rPr>
              <a:t> </a:t>
            </a:r>
            <a:r>
              <a:rPr lang="pl-PL" sz="1300" dirty="0" err="1">
                <a:solidFill>
                  <a:schemeClr val="accent5">
                    <a:lumMod val="25000"/>
                  </a:schemeClr>
                </a:solidFill>
                <a:latin typeface="+mn-lt"/>
                <a:ea typeface="Calibri" panose="020F0502020204030204" pitchFamily="34" charset="0"/>
                <a:cs typeface="Segoe UI Historic" panose="020B0502040204020203" pitchFamily="34" charset="0"/>
              </a:rPr>
              <a:t>experience</a:t>
            </a:r>
            <a:r>
              <a:rPr lang="pl-PL" sz="1300" dirty="0">
                <a:solidFill>
                  <a:schemeClr val="accent5">
                    <a:lumMod val="25000"/>
                  </a:schemeClr>
                </a:solidFill>
                <a:latin typeface="+mn-lt"/>
                <a:ea typeface="Calibri" panose="020F0502020204030204" pitchFamily="34" charset="0"/>
                <a:cs typeface="Segoe UI Historic" panose="020B0502040204020203" pitchFamily="34" charset="0"/>
              </a:rPr>
              <a:t>” w Amsterdamie i przedstawienie referatu „</a:t>
            </a:r>
            <a:r>
              <a:rPr lang="pl-PL" sz="1300" dirty="0" err="1">
                <a:solidFill>
                  <a:schemeClr val="accent5">
                    <a:lumMod val="25000"/>
                  </a:schemeClr>
                </a:solidFill>
                <a:latin typeface="+mn-lt"/>
                <a:ea typeface="Calibri" panose="020F0502020204030204" pitchFamily="34" charset="0"/>
                <a:cs typeface="Segoe UI Historic" panose="020B0502040204020203" pitchFamily="34" charset="0"/>
              </a:rPr>
              <a:t>Free</a:t>
            </a:r>
            <a:r>
              <a:rPr lang="pl-PL" sz="1300" dirty="0">
                <a:solidFill>
                  <a:schemeClr val="accent5">
                    <a:lumMod val="25000"/>
                  </a:schemeClr>
                </a:solidFill>
                <a:latin typeface="+mn-lt"/>
                <a:ea typeface="Calibri" panose="020F0502020204030204" pitchFamily="34" charset="0"/>
                <a:cs typeface="Segoe UI Historic" panose="020B0502040204020203" pitchFamily="34" charset="0"/>
              </a:rPr>
              <a:t> </a:t>
            </a:r>
            <a:r>
              <a:rPr lang="pl-PL" sz="1300" dirty="0" err="1">
                <a:solidFill>
                  <a:schemeClr val="accent5">
                    <a:lumMod val="25000"/>
                  </a:schemeClr>
                </a:solidFill>
                <a:latin typeface="+mn-lt"/>
                <a:ea typeface="Calibri" panose="020F0502020204030204" pitchFamily="34" charset="0"/>
                <a:cs typeface="Segoe UI Historic" panose="020B0502040204020203" pitchFamily="34" charset="0"/>
              </a:rPr>
              <a:t>legal</a:t>
            </a:r>
            <a:r>
              <a:rPr lang="pl-PL" sz="1300" dirty="0">
                <a:solidFill>
                  <a:schemeClr val="accent5">
                    <a:lumMod val="25000"/>
                  </a:schemeClr>
                </a:solidFill>
                <a:latin typeface="+mn-lt"/>
                <a:ea typeface="Calibri" panose="020F0502020204030204" pitchFamily="34" charset="0"/>
                <a:cs typeface="Segoe UI Historic" panose="020B0502040204020203" pitchFamily="34" charset="0"/>
              </a:rPr>
              <a:t> </a:t>
            </a:r>
            <a:r>
              <a:rPr lang="pl-PL" sz="1300" dirty="0" err="1">
                <a:solidFill>
                  <a:schemeClr val="accent5">
                    <a:lumMod val="25000"/>
                  </a:schemeClr>
                </a:solidFill>
                <a:latin typeface="+mn-lt"/>
                <a:ea typeface="Calibri" panose="020F0502020204030204" pitchFamily="34" charset="0"/>
                <a:cs typeface="Segoe UI Historic" panose="020B0502040204020203" pitchFamily="34" charset="0"/>
              </a:rPr>
              <a:t>aid</a:t>
            </a:r>
            <a:r>
              <a:rPr lang="pl-PL" sz="1300" dirty="0">
                <a:solidFill>
                  <a:schemeClr val="accent5">
                    <a:lumMod val="25000"/>
                  </a:schemeClr>
                </a:solidFill>
                <a:latin typeface="+mn-lt"/>
                <a:ea typeface="Calibri" panose="020F0502020204030204" pitchFamily="34" charset="0"/>
                <a:cs typeface="Segoe UI Historic" panose="020B0502040204020203" pitchFamily="34" charset="0"/>
              </a:rPr>
              <a:t> in Poland”</a:t>
            </a:r>
          </a:p>
          <a:p>
            <a:pPr marL="285750" indent="-285750" defTabSz="912813">
              <a:spcBef>
                <a:spcPct val="50000"/>
              </a:spcBef>
              <a:buFont typeface="Wingdings" panose="05000000000000000000" pitchFamily="2" charset="2"/>
              <a:buChar char="§"/>
              <a:defRPr/>
            </a:pPr>
            <a:r>
              <a:rPr lang="pl-PL" sz="1300" dirty="0">
                <a:solidFill>
                  <a:schemeClr val="accent5">
                    <a:lumMod val="25000"/>
                  </a:schemeClr>
                </a:solidFill>
                <a:latin typeface="+mn-lt"/>
                <a:ea typeface="Calibri" panose="020F0502020204030204" pitchFamily="34" charset="0"/>
                <a:cs typeface="Segoe UI Historic" panose="020B0502040204020203" pitchFamily="34" charset="0"/>
              </a:rPr>
              <a:t>Udział w seminarium naukowym „Mediacja w praktyce – podstawy” w Opolu</a:t>
            </a:r>
          </a:p>
          <a:p>
            <a:pPr marL="285750" indent="-285750" defTabSz="912813">
              <a:spcBef>
                <a:spcPct val="50000"/>
              </a:spcBef>
              <a:buFont typeface="Wingdings" panose="05000000000000000000" pitchFamily="2" charset="2"/>
              <a:buChar char="§"/>
              <a:defRPr/>
            </a:pPr>
            <a:r>
              <a:rPr lang="pl-PL" sz="1300" dirty="0">
                <a:solidFill>
                  <a:schemeClr val="accent5">
                    <a:lumMod val="25000"/>
                  </a:schemeClr>
                </a:solidFill>
                <a:latin typeface="+mn-lt"/>
                <a:ea typeface="Calibri" panose="020F0502020204030204" pitchFamily="34" charset="0"/>
                <a:cs typeface="Segoe UI Historic" panose="020B0502040204020203" pitchFamily="34" charset="0"/>
              </a:rPr>
              <a:t>Organizacja pięciu warsztatów popularyzujących zagadnienia prawne: „Nie dla energetyków? – uwagi na tle nowelizacji ustawy o ochronie zdrowia”, „Odpowiedzialność za szkodę w międzynarodowym prawie kosmicznym”, „Czasem chcesz się pożalić, ale nie ma do kogo…, czyli warsztaty z pisania zażaleń w sprawach podatkowych”, „Spory z pracodawcą. Warsztaty pisania pozwów z zakresu prawa pracy”, „Apelacja – jak odwołać się od orzeczenia sądu pracy?”</a:t>
            </a:r>
          </a:p>
          <a:p>
            <a:pPr marL="285750" indent="-285750" defTabSz="912813">
              <a:spcBef>
                <a:spcPct val="50000"/>
              </a:spcBef>
              <a:buFont typeface="Wingdings" panose="05000000000000000000" pitchFamily="2" charset="2"/>
              <a:buChar char="§"/>
              <a:defRPr/>
            </a:pPr>
            <a:r>
              <a:rPr lang="pl-PL" sz="1300" dirty="0">
                <a:solidFill>
                  <a:schemeClr val="accent5">
                    <a:lumMod val="25000"/>
                  </a:schemeClr>
                </a:solidFill>
                <a:latin typeface="+mn-lt"/>
                <a:ea typeface="Calibri" panose="020F0502020204030204" pitchFamily="34" charset="0"/>
                <a:cs typeface="Segoe UI Historic" panose="020B0502040204020203" pitchFamily="34" charset="0"/>
              </a:rPr>
              <a:t>Przeprowadzenie warsztatów z pisania pozwu o rozwód </a:t>
            </a:r>
          </a:p>
          <a:p>
            <a:pPr marL="285750" indent="-285750" defTabSz="912813">
              <a:spcBef>
                <a:spcPct val="50000"/>
              </a:spcBef>
              <a:buFont typeface="Wingdings" panose="05000000000000000000" pitchFamily="2" charset="2"/>
              <a:buChar char="§"/>
              <a:defRPr/>
            </a:pPr>
            <a:r>
              <a:rPr lang="pl-PL" sz="1300" dirty="0">
                <a:solidFill>
                  <a:schemeClr val="accent5">
                    <a:lumMod val="25000"/>
                  </a:schemeClr>
                </a:solidFill>
                <a:latin typeface="+mn-lt"/>
                <a:ea typeface="Calibri" panose="020F0502020204030204" pitchFamily="34" charset="0"/>
                <a:cs typeface="Segoe UI Historic" panose="020B0502040204020203" pitchFamily="34" charset="0"/>
              </a:rPr>
              <a:t>Zorganizowanie Forum Kół Naukowych </a:t>
            </a:r>
            <a:r>
              <a:rPr lang="pl-PL" sz="1300" dirty="0" err="1">
                <a:solidFill>
                  <a:schemeClr val="accent5">
                    <a:lumMod val="25000"/>
                  </a:schemeClr>
                </a:solidFill>
                <a:latin typeface="+mn-lt"/>
                <a:ea typeface="Calibri" panose="020F0502020204030204" pitchFamily="34" charset="0"/>
                <a:cs typeface="Segoe UI Historic" panose="020B0502040204020203" pitchFamily="34" charset="0"/>
              </a:rPr>
              <a:t>UwB</a:t>
            </a:r>
            <a:r>
              <a:rPr lang="pl-PL" sz="1300" dirty="0">
                <a:solidFill>
                  <a:schemeClr val="accent5">
                    <a:lumMod val="25000"/>
                  </a:schemeClr>
                </a:solidFill>
                <a:latin typeface="+mn-lt"/>
                <a:ea typeface="Calibri" panose="020F0502020204030204" pitchFamily="34" charset="0"/>
                <a:cs typeface="Segoe UI Historic" panose="020B0502040204020203" pitchFamily="34" charset="0"/>
              </a:rPr>
              <a:t>, organizacja dnia otwartego poradni</a:t>
            </a:r>
          </a:p>
        </p:txBody>
      </p:sp>
    </p:spTree>
    <p:extLst>
      <p:ext uri="{BB962C8B-B14F-4D97-AF65-F5344CB8AC3E}">
        <p14:creationId xmlns:p14="http://schemas.microsoft.com/office/powerpoint/2010/main" val="2150025390"/>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2F31DF-D297-A95C-C046-75B0F4FE1540}"/>
            </a:ext>
          </a:extLst>
        </p:cNvPr>
        <p:cNvGrpSpPr/>
        <p:nvPr/>
      </p:nvGrpSpPr>
      <p:grpSpPr>
        <a:xfrm>
          <a:off x="0" y="0"/>
          <a:ext cx="0" cy="0"/>
          <a:chOff x="0" y="0"/>
          <a:chExt cx="0" cy="0"/>
        </a:xfrm>
      </p:grpSpPr>
      <p:sp>
        <p:nvSpPr>
          <p:cNvPr id="23555" name="Rectangle 2">
            <a:extLst>
              <a:ext uri="{FF2B5EF4-FFF2-40B4-BE49-F238E27FC236}">
                <a16:creationId xmlns:a16="http://schemas.microsoft.com/office/drawing/2014/main" id="{BBEDB99C-DCAB-22EA-D5D8-3E56E0D5802F}"/>
              </a:ext>
            </a:extLst>
          </p:cNvPr>
          <p:cNvSpPr>
            <a:spLocks noGrp="1" noChangeArrowheads="1"/>
          </p:cNvSpPr>
          <p:nvPr>
            <p:ph type="title"/>
          </p:nvPr>
        </p:nvSpPr>
        <p:spPr>
          <a:xfrm>
            <a:off x="914400" y="692696"/>
            <a:ext cx="8001000" cy="1143000"/>
          </a:xfrm>
        </p:spPr>
        <p:txBody>
          <a:bodyPr/>
          <a:lstStyle/>
          <a:p>
            <a:pPr defTabSz="912813" eaLnBrk="1" hangingPunct="1"/>
            <a:r>
              <a:rPr lang="pl-PL" sz="2800" dirty="0"/>
              <a:t>Studencka Poradnia Prawna – Pracownia Wydziału Prawa Uniwersytetu w Białymstoku</a:t>
            </a:r>
          </a:p>
        </p:txBody>
      </p:sp>
      <p:sp>
        <p:nvSpPr>
          <p:cNvPr id="5" name="Text Box 10">
            <a:extLst>
              <a:ext uri="{FF2B5EF4-FFF2-40B4-BE49-F238E27FC236}">
                <a16:creationId xmlns:a16="http://schemas.microsoft.com/office/drawing/2014/main" id="{85A76CD9-E2A9-5440-8FD0-101183643DF0}"/>
              </a:ext>
            </a:extLst>
          </p:cNvPr>
          <p:cNvSpPr txBox="1">
            <a:spLocks noChangeArrowheads="1"/>
          </p:cNvSpPr>
          <p:nvPr/>
        </p:nvSpPr>
        <p:spPr bwMode="auto">
          <a:xfrm>
            <a:off x="724542" y="2564904"/>
            <a:ext cx="8388424" cy="3593291"/>
          </a:xfrm>
          <a:prstGeom prst="rect">
            <a:avLst/>
          </a:prstGeom>
          <a:noFill/>
          <a:ln w="9525">
            <a:noFill/>
            <a:miter lim="800000"/>
            <a:headEnd/>
            <a:tailEnd/>
          </a:ln>
        </p:spPr>
        <p:txBody>
          <a:bodyPr wrap="square">
            <a:spAutoFit/>
          </a:bodyPr>
          <a:lstStyle/>
          <a:p>
            <a:pPr defTabSz="912813">
              <a:spcBef>
                <a:spcPct val="50000"/>
              </a:spcBef>
              <a:defRPr/>
            </a:pPr>
            <a:r>
              <a:rPr lang="pl-PL" sz="1300" b="1" dirty="0">
                <a:solidFill>
                  <a:schemeClr val="accent5">
                    <a:lumMod val="25000"/>
                  </a:schemeClr>
                </a:solidFill>
                <a:latin typeface="+mn-lt"/>
              </a:rPr>
              <a:t>N</a:t>
            </a:r>
            <a:r>
              <a:rPr lang="pl-PL" sz="1300" b="1" dirty="0">
                <a:solidFill>
                  <a:schemeClr val="accent5">
                    <a:lumMod val="25000"/>
                  </a:schemeClr>
                </a:solidFill>
                <a:latin typeface="+mn-lt"/>
                <a:cs typeface="Times New Roman" pitchFamily="18" charset="0"/>
              </a:rPr>
              <a:t>ajwa</a:t>
            </a:r>
            <a:r>
              <a:rPr lang="pl-PL" sz="1300" b="1" dirty="0">
                <a:solidFill>
                  <a:schemeClr val="accent5">
                    <a:lumMod val="25000"/>
                  </a:schemeClr>
                </a:solidFill>
                <a:latin typeface="+mn-lt"/>
              </a:rPr>
              <a:t>ż</a:t>
            </a:r>
            <a:r>
              <a:rPr lang="pl-PL" sz="1300" b="1" dirty="0">
                <a:solidFill>
                  <a:schemeClr val="accent5">
                    <a:lumMod val="25000"/>
                  </a:schemeClr>
                </a:solidFill>
                <a:latin typeface="+mn-lt"/>
                <a:cs typeface="Times New Roman" pitchFamily="18" charset="0"/>
              </a:rPr>
              <a:t>niejsze osi</a:t>
            </a:r>
            <a:r>
              <a:rPr lang="pl-PL" sz="1300" b="1" dirty="0">
                <a:solidFill>
                  <a:schemeClr val="accent5">
                    <a:lumMod val="25000"/>
                  </a:schemeClr>
                </a:solidFill>
                <a:latin typeface="+mn-lt"/>
              </a:rPr>
              <a:t>ą</a:t>
            </a:r>
            <a:r>
              <a:rPr lang="pl-PL" sz="1300" b="1" dirty="0">
                <a:solidFill>
                  <a:schemeClr val="accent5">
                    <a:lumMod val="25000"/>
                  </a:schemeClr>
                </a:solidFill>
                <a:latin typeface="+mn-lt"/>
                <a:cs typeface="Times New Roman" pitchFamily="18" charset="0"/>
              </a:rPr>
              <a:t>gni</a:t>
            </a:r>
            <a:r>
              <a:rPr lang="pl-PL" sz="1300" b="1" dirty="0">
                <a:solidFill>
                  <a:schemeClr val="accent5">
                    <a:lumMod val="25000"/>
                  </a:schemeClr>
                </a:solidFill>
                <a:latin typeface="+mn-lt"/>
              </a:rPr>
              <a:t>ę</a:t>
            </a:r>
            <a:r>
              <a:rPr lang="pl-PL" sz="1300" b="1" dirty="0">
                <a:solidFill>
                  <a:schemeClr val="accent5">
                    <a:lumMod val="25000"/>
                  </a:schemeClr>
                </a:solidFill>
                <a:latin typeface="+mn-lt"/>
                <a:cs typeface="Times New Roman" pitchFamily="18" charset="0"/>
              </a:rPr>
              <a:t>cia i sukcesy Poradni c.d.:</a:t>
            </a:r>
          </a:p>
          <a:p>
            <a:pPr marL="285750" indent="-285750" defTabSz="912813">
              <a:spcBef>
                <a:spcPct val="50000"/>
              </a:spcBef>
              <a:buFont typeface="Wingdings" panose="05000000000000000000" pitchFamily="2" charset="2"/>
              <a:buChar char="§"/>
              <a:defRPr/>
            </a:pPr>
            <a:r>
              <a:rPr lang="pl-PL" sz="1300" dirty="0">
                <a:solidFill>
                  <a:schemeClr val="accent5">
                    <a:lumMod val="25000"/>
                  </a:schemeClr>
                </a:solidFill>
                <a:latin typeface="+mn-lt"/>
                <a:ea typeface="Calibri" panose="020F0502020204030204" pitchFamily="34" charset="0"/>
                <a:cs typeface="Segoe UI Historic" panose="020B0502040204020203" pitchFamily="34" charset="0"/>
              </a:rPr>
              <a:t>Organizacja pięciu symulacji rozpraw</a:t>
            </a:r>
          </a:p>
          <a:p>
            <a:pPr marL="285750" indent="-285750" defTabSz="912813">
              <a:spcBef>
                <a:spcPct val="50000"/>
              </a:spcBef>
              <a:buFont typeface="Wingdings" panose="05000000000000000000" pitchFamily="2" charset="2"/>
              <a:buChar char="§"/>
              <a:defRPr/>
            </a:pPr>
            <a:r>
              <a:rPr lang="pl-PL" sz="1300" dirty="0">
                <a:solidFill>
                  <a:schemeClr val="accent5">
                    <a:lumMod val="25000"/>
                  </a:schemeClr>
                </a:solidFill>
                <a:effectLst/>
                <a:latin typeface="+mn-lt"/>
                <a:ea typeface="Calibri" panose="020F0502020204030204" pitchFamily="34" charset="0"/>
                <a:cs typeface="Segoe UI Historic" panose="020B0502040204020203" pitchFamily="34" charset="0"/>
              </a:rPr>
              <a:t>Nagroda specjalna „</a:t>
            </a:r>
            <a:r>
              <a:rPr lang="pl-PL" sz="1300" dirty="0" err="1">
                <a:solidFill>
                  <a:schemeClr val="accent5">
                    <a:lumMod val="25000"/>
                  </a:schemeClr>
                </a:solidFill>
                <a:effectLst/>
                <a:latin typeface="+mn-lt"/>
                <a:ea typeface="Calibri" panose="020F0502020204030204" pitchFamily="34" charset="0"/>
                <a:cs typeface="Segoe UI Historic" panose="020B0502040204020203" pitchFamily="34" charset="0"/>
              </a:rPr>
              <a:t>Sky</a:t>
            </a:r>
            <a:r>
              <a:rPr lang="pl-PL" sz="1300" dirty="0">
                <a:solidFill>
                  <a:schemeClr val="accent5">
                    <a:lumMod val="25000"/>
                  </a:schemeClr>
                </a:solidFill>
                <a:effectLst/>
                <a:latin typeface="+mn-lt"/>
                <a:ea typeface="Calibri" panose="020F0502020204030204" pitchFamily="34" charset="0"/>
                <a:cs typeface="Segoe UI Historic" panose="020B0502040204020203" pitchFamily="34" charset="0"/>
              </a:rPr>
              <a:t> </a:t>
            </a:r>
            <a:r>
              <a:rPr lang="pl-PL" sz="1300" dirty="0" err="1">
                <a:solidFill>
                  <a:schemeClr val="accent5">
                    <a:lumMod val="25000"/>
                  </a:schemeClr>
                </a:solidFill>
                <a:effectLst/>
                <a:latin typeface="+mn-lt"/>
                <a:ea typeface="Calibri" panose="020F0502020204030204" pitchFamily="34" charset="0"/>
                <a:cs typeface="Segoe UI Historic" panose="020B0502040204020203" pitchFamily="34" charset="0"/>
              </a:rPr>
              <a:t>is</a:t>
            </a:r>
            <a:r>
              <a:rPr lang="pl-PL" sz="1300" dirty="0">
                <a:solidFill>
                  <a:schemeClr val="accent5">
                    <a:lumMod val="25000"/>
                  </a:schemeClr>
                </a:solidFill>
                <a:effectLst/>
                <a:latin typeface="+mn-lt"/>
                <a:ea typeface="Calibri" panose="020F0502020204030204" pitchFamily="34" charset="0"/>
                <a:cs typeface="Segoe UI Historic" panose="020B0502040204020203" pitchFamily="34" charset="0"/>
              </a:rPr>
              <a:t> the limit” w konkursie „</a:t>
            </a:r>
            <a:r>
              <a:rPr lang="pl-PL" sz="1300" dirty="0" err="1">
                <a:solidFill>
                  <a:schemeClr val="accent5">
                    <a:lumMod val="25000"/>
                  </a:schemeClr>
                </a:solidFill>
                <a:effectLst/>
                <a:latin typeface="+mn-lt"/>
                <a:ea typeface="Calibri" panose="020F0502020204030204" pitchFamily="34" charset="0"/>
                <a:cs typeface="Segoe UI Historic" panose="020B0502040204020203" pitchFamily="34" charset="0"/>
              </a:rPr>
              <a:t>żUwBry</a:t>
            </a:r>
            <a:r>
              <a:rPr lang="pl-PL" sz="1300" dirty="0">
                <a:solidFill>
                  <a:schemeClr val="accent5">
                    <a:lumMod val="25000"/>
                  </a:schemeClr>
                </a:solidFill>
                <a:latin typeface="+mn-lt"/>
                <a:ea typeface="Calibri" panose="020F0502020204030204" pitchFamily="34" charset="0"/>
                <a:cs typeface="Segoe UI Historic" panose="020B0502040204020203" pitchFamily="34" charset="0"/>
              </a:rPr>
              <a:t> czyli </a:t>
            </a:r>
            <a:r>
              <a:rPr lang="pl-PL" sz="1300" dirty="0" err="1">
                <a:solidFill>
                  <a:schemeClr val="accent5">
                    <a:lumMod val="25000"/>
                  </a:schemeClr>
                </a:solidFill>
                <a:latin typeface="+mn-lt"/>
                <a:ea typeface="Calibri" panose="020F0502020204030204" pitchFamily="34" charset="0"/>
                <a:cs typeface="Segoe UI Historic" panose="020B0502040204020203" pitchFamily="34" charset="0"/>
              </a:rPr>
              <a:t>żuberki</a:t>
            </a:r>
            <a:r>
              <a:rPr lang="pl-PL" sz="1300" dirty="0">
                <a:solidFill>
                  <a:schemeClr val="accent5">
                    <a:lumMod val="25000"/>
                  </a:schemeClr>
                </a:solidFill>
                <a:latin typeface="+mn-lt"/>
                <a:ea typeface="Calibri" panose="020F0502020204030204" pitchFamily="34" charset="0"/>
                <a:cs typeface="Segoe UI Historic" panose="020B0502040204020203" pitchFamily="34" charset="0"/>
              </a:rPr>
              <a:t> sukcesu </a:t>
            </a:r>
            <a:r>
              <a:rPr lang="pl-PL" sz="1300" dirty="0" err="1">
                <a:solidFill>
                  <a:schemeClr val="accent5">
                    <a:lumMod val="25000"/>
                  </a:schemeClr>
                </a:solidFill>
                <a:latin typeface="+mn-lt"/>
                <a:ea typeface="Calibri" panose="020F0502020204030204" pitchFamily="34" charset="0"/>
                <a:cs typeface="Segoe UI Historic" panose="020B0502040204020203" pitchFamily="34" charset="0"/>
              </a:rPr>
              <a:t>UwB</a:t>
            </a:r>
            <a:r>
              <a:rPr lang="pl-PL" sz="1300" dirty="0">
                <a:solidFill>
                  <a:schemeClr val="accent5">
                    <a:lumMod val="25000"/>
                  </a:schemeClr>
                </a:solidFill>
                <a:latin typeface="+mn-lt"/>
                <a:ea typeface="Calibri" panose="020F0502020204030204" pitchFamily="34" charset="0"/>
                <a:cs typeface="Segoe UI Historic" panose="020B0502040204020203" pitchFamily="34" charset="0"/>
              </a:rPr>
              <a:t>” za działalność dla najaktywniejszej i najbardziej pomysłowej organizacji działającej na </a:t>
            </a:r>
            <a:r>
              <a:rPr lang="pl-PL" sz="1300" dirty="0" err="1">
                <a:solidFill>
                  <a:schemeClr val="accent5">
                    <a:lumMod val="25000"/>
                  </a:schemeClr>
                </a:solidFill>
                <a:latin typeface="+mn-lt"/>
                <a:ea typeface="Calibri" panose="020F0502020204030204" pitchFamily="34" charset="0"/>
                <a:cs typeface="Segoe UI Historic" panose="020B0502040204020203" pitchFamily="34" charset="0"/>
              </a:rPr>
              <a:t>UwB</a:t>
            </a:r>
            <a:endParaRPr lang="pl-PL" sz="1300" dirty="0">
              <a:solidFill>
                <a:schemeClr val="accent5">
                  <a:lumMod val="25000"/>
                </a:schemeClr>
              </a:solidFill>
              <a:latin typeface="+mn-lt"/>
              <a:ea typeface="Calibri" panose="020F0502020204030204" pitchFamily="34" charset="0"/>
              <a:cs typeface="Segoe UI Historic" panose="020B0502040204020203" pitchFamily="34" charset="0"/>
            </a:endParaRPr>
          </a:p>
          <a:p>
            <a:pPr marL="285750" indent="-285750" defTabSz="912813">
              <a:spcBef>
                <a:spcPct val="50000"/>
              </a:spcBef>
              <a:buFont typeface="Wingdings" panose="05000000000000000000" pitchFamily="2" charset="2"/>
              <a:buChar char="§"/>
              <a:defRPr/>
            </a:pPr>
            <a:r>
              <a:rPr lang="pl-PL" sz="1300" dirty="0">
                <a:solidFill>
                  <a:schemeClr val="accent5">
                    <a:lumMod val="25000"/>
                  </a:schemeClr>
                </a:solidFill>
                <a:latin typeface="+mn-lt"/>
                <a:ea typeface="Calibri" panose="020F0502020204030204" pitchFamily="34" charset="0"/>
                <a:cs typeface="Segoe UI Historic" panose="020B0502040204020203" pitchFamily="34" charset="0"/>
              </a:rPr>
              <a:t>W ramach Street Law – przeprowadzenie cyklu warsztatów dla maturzystów na temat pisania pism procesowych, zakładania i prowadzenia działalności gospodarczej oraz zasad zawierania umów o pracę dla młodocianych</a:t>
            </a:r>
          </a:p>
          <a:p>
            <a:pPr marL="285750" indent="-285750" defTabSz="912813">
              <a:spcBef>
                <a:spcPct val="50000"/>
              </a:spcBef>
              <a:buFont typeface="Wingdings" panose="05000000000000000000" pitchFamily="2" charset="2"/>
              <a:buChar char="§"/>
              <a:defRPr/>
            </a:pPr>
            <a:r>
              <a:rPr lang="pl-PL" sz="1300" dirty="0">
                <a:solidFill>
                  <a:schemeClr val="accent5">
                    <a:lumMod val="25000"/>
                  </a:schemeClr>
                </a:solidFill>
                <a:latin typeface="+mn-lt"/>
                <a:ea typeface="Calibri" panose="020F0502020204030204" pitchFamily="34" charset="0"/>
                <a:cs typeface="Segoe UI Historic" panose="020B0502040204020203" pitchFamily="34" charset="0"/>
              </a:rPr>
              <a:t>Podpisanie porozumienia o współpracy z wojewodą podlaskim – rozszerzenie działalności w zakresie popularyzacji poradnictwa prawnego</a:t>
            </a:r>
          </a:p>
          <a:p>
            <a:pPr marL="285750" indent="-285750" defTabSz="912813">
              <a:spcBef>
                <a:spcPct val="50000"/>
              </a:spcBef>
              <a:buFont typeface="Wingdings" panose="05000000000000000000" pitchFamily="2" charset="2"/>
              <a:buChar char="§"/>
              <a:defRPr/>
            </a:pPr>
            <a:r>
              <a:rPr lang="pl-PL" sz="1300" dirty="0">
                <a:solidFill>
                  <a:schemeClr val="accent5">
                    <a:lumMod val="25000"/>
                  </a:schemeClr>
                </a:solidFill>
                <a:latin typeface="+mn-lt"/>
                <a:ea typeface="Calibri" panose="020F0502020204030204" pitchFamily="34" charset="0"/>
                <a:cs typeface="Segoe UI Historic" panose="020B0502040204020203" pitchFamily="34" charset="0"/>
              </a:rPr>
              <a:t>Nawiązanie współpracy ze Stowarzyszeniem WINGS – uruchomienie punktu pomocy prawnej dla seniorów</a:t>
            </a:r>
          </a:p>
          <a:p>
            <a:pPr marL="285750" indent="-285750" defTabSz="912813">
              <a:spcBef>
                <a:spcPct val="50000"/>
              </a:spcBef>
              <a:buFont typeface="Wingdings" panose="05000000000000000000" pitchFamily="2" charset="2"/>
              <a:buChar char="§"/>
              <a:defRPr/>
            </a:pPr>
            <a:r>
              <a:rPr lang="pl-PL" sz="1300" dirty="0">
                <a:solidFill>
                  <a:schemeClr val="accent5">
                    <a:lumMod val="25000"/>
                  </a:schemeClr>
                </a:solidFill>
                <a:latin typeface="+mn-lt"/>
                <a:ea typeface="Calibri" panose="020F0502020204030204" pitchFamily="34" charset="0"/>
                <a:cs typeface="Segoe UI Historic" panose="020B0502040204020203" pitchFamily="34" charset="0"/>
              </a:rPr>
              <a:t>Kontynuacja współpracy z Miejskim Rzecznikiem Konsumentów w Białymstoku oraz sądami w ramach Centrum Praktyk Sądowych</a:t>
            </a:r>
          </a:p>
          <a:p>
            <a:pPr marL="285750" indent="-285750" defTabSz="912813">
              <a:spcBef>
                <a:spcPct val="50000"/>
              </a:spcBef>
              <a:buFont typeface="Wingdings" panose="05000000000000000000" pitchFamily="2" charset="2"/>
              <a:buChar char="§"/>
              <a:defRPr/>
            </a:pPr>
            <a:r>
              <a:rPr lang="pl-PL" sz="1300" dirty="0">
                <a:solidFill>
                  <a:schemeClr val="accent5">
                    <a:lumMod val="25000"/>
                  </a:schemeClr>
                </a:solidFill>
                <a:latin typeface="+mn-lt"/>
                <a:ea typeface="Calibri" panose="020F0502020204030204" pitchFamily="34" charset="0"/>
                <a:cs typeface="Segoe UI Historic" panose="020B0502040204020203" pitchFamily="34" charset="0"/>
              </a:rPr>
              <a:t>Kontynuacja współpracy ze Stowarzyszeniem Sędziów </a:t>
            </a:r>
            <a:r>
              <a:rPr lang="pl-PL" sz="1300" dirty="0" err="1">
                <a:solidFill>
                  <a:schemeClr val="accent5">
                    <a:lumMod val="25000"/>
                  </a:schemeClr>
                </a:solidFill>
                <a:latin typeface="+mn-lt"/>
                <a:ea typeface="Calibri" panose="020F0502020204030204" pitchFamily="34" charset="0"/>
                <a:cs typeface="Segoe UI Historic" panose="020B0502040204020203" pitchFamily="34" charset="0"/>
              </a:rPr>
              <a:t>Themis</a:t>
            </a:r>
            <a:r>
              <a:rPr lang="pl-PL" sz="1300" dirty="0">
                <a:solidFill>
                  <a:schemeClr val="accent5">
                    <a:lumMod val="25000"/>
                  </a:schemeClr>
                </a:solidFill>
                <a:latin typeface="+mn-lt"/>
                <a:ea typeface="Calibri" panose="020F0502020204030204" pitchFamily="34" charset="0"/>
                <a:cs typeface="Segoe UI Historic" panose="020B0502040204020203" pitchFamily="34" charset="0"/>
              </a:rPr>
              <a:t> i Radiem 5 (Suwałki) – przygotowywanie audycji radiowych popularyzujących tematykę prawniczą </a:t>
            </a:r>
            <a:endParaRPr lang="pl-PL" sz="1300" dirty="0">
              <a:solidFill>
                <a:schemeClr val="accent5">
                  <a:lumMod val="25000"/>
                </a:schemeClr>
              </a:solidFill>
              <a:effectLst/>
              <a:latin typeface="+mn-lt"/>
              <a:ea typeface="Times New Roman" panose="02020603050405020304" pitchFamily="18" charset="0"/>
            </a:endParaRPr>
          </a:p>
        </p:txBody>
      </p:sp>
    </p:spTree>
    <p:extLst>
      <p:ext uri="{BB962C8B-B14F-4D97-AF65-F5344CB8AC3E}">
        <p14:creationId xmlns:p14="http://schemas.microsoft.com/office/powerpoint/2010/main" val="3103232354"/>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2"/>
          <p:cNvSpPr>
            <a:spLocks noGrp="1" noChangeArrowheads="1"/>
          </p:cNvSpPr>
          <p:nvPr>
            <p:ph type="title"/>
          </p:nvPr>
        </p:nvSpPr>
        <p:spPr>
          <a:xfrm>
            <a:off x="914400" y="692696"/>
            <a:ext cx="8001000" cy="1143000"/>
          </a:xfrm>
        </p:spPr>
        <p:txBody>
          <a:bodyPr/>
          <a:lstStyle/>
          <a:p>
            <a:pPr defTabSz="912813" eaLnBrk="1" hangingPunct="1"/>
            <a:r>
              <a:rPr lang="pl-PL" sz="2800" dirty="0"/>
              <a:t>Studencka Poradnia Prawna – Pracownia Wydziału Prawa (</a:t>
            </a:r>
            <a:r>
              <a:rPr lang="pl-PL" sz="2800" dirty="0" err="1"/>
              <a:t>UwB</a:t>
            </a:r>
            <a:r>
              <a:rPr lang="pl-PL" sz="2800" dirty="0"/>
              <a:t>) 2003-2024</a:t>
            </a:r>
          </a:p>
        </p:txBody>
      </p:sp>
      <p:sp>
        <p:nvSpPr>
          <p:cNvPr id="24581" name="Text Box 13"/>
          <p:cNvSpPr txBox="1">
            <a:spLocks noChangeArrowheads="1"/>
          </p:cNvSpPr>
          <p:nvPr/>
        </p:nvSpPr>
        <p:spPr bwMode="auto">
          <a:xfrm>
            <a:off x="1115616" y="6021288"/>
            <a:ext cx="3095625" cy="630942"/>
          </a:xfrm>
          <a:prstGeom prst="rect">
            <a:avLst/>
          </a:prstGeom>
          <a:noFill/>
          <a:ln w="9525">
            <a:noFill/>
            <a:miter lim="800000"/>
            <a:headEnd/>
            <a:tailEnd/>
          </a:ln>
        </p:spPr>
        <p:txBody>
          <a:bodyPr wrap="square">
            <a:spAutoFit/>
          </a:bodyPr>
          <a:lstStyle/>
          <a:p>
            <a:pPr algn="ctr" defTabSz="912813">
              <a:spcBef>
                <a:spcPct val="50000"/>
              </a:spcBef>
            </a:pPr>
            <a:endParaRPr lang="pl-PL" sz="1400" b="1" dirty="0">
              <a:latin typeface="Arial" charset="0"/>
            </a:endParaRPr>
          </a:p>
          <a:p>
            <a:pPr algn="ctr" defTabSz="912813">
              <a:spcBef>
                <a:spcPct val="50000"/>
              </a:spcBef>
            </a:pPr>
            <a:r>
              <a:rPr lang="pl-PL" sz="1400" b="1" dirty="0">
                <a:latin typeface="Arial" charset="0"/>
              </a:rPr>
              <a:t>Liczba spraw w latach 2003-2024</a:t>
            </a:r>
          </a:p>
        </p:txBody>
      </p:sp>
      <p:sp>
        <p:nvSpPr>
          <p:cNvPr id="24582" name="Text Box 14"/>
          <p:cNvSpPr txBox="1">
            <a:spLocks noChangeArrowheads="1"/>
          </p:cNvSpPr>
          <p:nvPr/>
        </p:nvSpPr>
        <p:spPr bwMode="auto">
          <a:xfrm>
            <a:off x="5364088" y="5908450"/>
            <a:ext cx="3551311" cy="846386"/>
          </a:xfrm>
          <a:prstGeom prst="rect">
            <a:avLst/>
          </a:prstGeom>
          <a:noFill/>
          <a:ln w="9525">
            <a:noFill/>
            <a:miter lim="800000"/>
            <a:headEnd/>
            <a:tailEnd/>
          </a:ln>
        </p:spPr>
        <p:txBody>
          <a:bodyPr wrap="square">
            <a:spAutoFit/>
          </a:bodyPr>
          <a:lstStyle/>
          <a:p>
            <a:pPr algn="ctr" defTabSz="912813">
              <a:spcBef>
                <a:spcPct val="50000"/>
              </a:spcBef>
            </a:pPr>
            <a:endParaRPr lang="pl-PL" sz="1400" b="1" dirty="0">
              <a:latin typeface="Arial" charset="0"/>
            </a:endParaRPr>
          </a:p>
          <a:p>
            <a:pPr algn="ctr" defTabSz="912813">
              <a:spcBef>
                <a:spcPct val="50000"/>
              </a:spcBef>
            </a:pPr>
            <a:r>
              <a:rPr lang="pl-PL" sz="1400" b="1" dirty="0">
                <a:latin typeface="Arial" charset="0"/>
              </a:rPr>
              <a:t>Liczba studentów i </a:t>
            </a:r>
            <a:r>
              <a:rPr lang="pl-PL" sz="1400" b="1" dirty="0">
                <a:solidFill>
                  <a:schemeClr val="bg2"/>
                </a:solidFill>
                <a:latin typeface="Arial" charset="0"/>
              </a:rPr>
              <a:t>personelu dydaktycznego </a:t>
            </a:r>
            <a:r>
              <a:rPr lang="pl-PL" sz="1400" b="1" dirty="0">
                <a:latin typeface="Arial" charset="0"/>
              </a:rPr>
              <a:t>w latach 2003-2024</a:t>
            </a:r>
          </a:p>
        </p:txBody>
      </p:sp>
      <p:graphicFrame>
        <p:nvGraphicFramePr>
          <p:cNvPr id="2" name="Wykres 1">
            <a:extLst>
              <a:ext uri="{FF2B5EF4-FFF2-40B4-BE49-F238E27FC236}">
                <a16:creationId xmlns:a16="http://schemas.microsoft.com/office/drawing/2014/main" id="{3561AD74-C7BF-6FEF-DDE8-AA34CBF1696B}"/>
              </a:ext>
            </a:extLst>
          </p:cNvPr>
          <p:cNvGraphicFramePr>
            <a:graphicFrameLocks/>
          </p:cNvGraphicFramePr>
          <p:nvPr/>
        </p:nvGraphicFramePr>
        <p:xfrm flipH="1" flipV="1">
          <a:off x="4788023" y="5647287"/>
          <a:ext cx="45719" cy="4571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Object 12">
            <a:extLst>
              <a:ext uri="{FF2B5EF4-FFF2-40B4-BE49-F238E27FC236}">
                <a16:creationId xmlns:a16="http://schemas.microsoft.com/office/drawing/2014/main" id="{FE685C4E-98B7-AC2E-1185-3EFDF7817C5E}"/>
              </a:ext>
            </a:extLst>
          </p:cNvPr>
          <p:cNvGraphicFramePr>
            <a:graphicFrameLocks/>
          </p:cNvGraphicFramePr>
          <p:nvPr>
            <p:extLst>
              <p:ext uri="{D42A27DB-BD31-4B8C-83A1-F6EECF244321}">
                <p14:modId xmlns:p14="http://schemas.microsoft.com/office/powerpoint/2010/main" val="3783834494"/>
              </p:ext>
            </p:extLst>
          </p:nvPr>
        </p:nvGraphicFramePr>
        <p:xfrm>
          <a:off x="4788024" y="2564904"/>
          <a:ext cx="4320000" cy="31320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 Box 11">
            <a:extLst>
              <a:ext uri="{FF2B5EF4-FFF2-40B4-BE49-F238E27FC236}">
                <a16:creationId xmlns:a16="http://schemas.microsoft.com/office/drawing/2014/main" id="{D644CD0C-EB4E-631E-4950-69CF3748A22C}"/>
              </a:ext>
            </a:extLst>
          </p:cNvPr>
          <p:cNvSpPr txBox="1">
            <a:spLocks noChangeArrowheads="1"/>
          </p:cNvSpPr>
          <p:nvPr/>
        </p:nvSpPr>
        <p:spPr bwMode="auto">
          <a:xfrm>
            <a:off x="5458503" y="3154363"/>
            <a:ext cx="1150937" cy="274637"/>
          </a:xfrm>
          <a:prstGeom prst="rect">
            <a:avLst/>
          </a:prstGeom>
          <a:noFill/>
          <a:ln w="9525">
            <a:noFill/>
            <a:miter lim="800000"/>
            <a:headEnd/>
            <a:tailEnd/>
          </a:ln>
        </p:spPr>
        <p:txBody>
          <a:bodyPr>
            <a:spAutoFit/>
          </a:bodyPr>
          <a:lstStyle/>
          <a:p>
            <a:pPr defTabSz="912813">
              <a:spcBef>
                <a:spcPct val="50000"/>
              </a:spcBef>
            </a:pPr>
            <a:r>
              <a:rPr lang="pl-PL" sz="1200" b="1" dirty="0">
                <a:latin typeface="Arial" charset="0"/>
              </a:rPr>
              <a:t>studenci</a:t>
            </a:r>
          </a:p>
        </p:txBody>
      </p:sp>
      <p:sp>
        <p:nvSpPr>
          <p:cNvPr id="4" name="Text Box 12">
            <a:extLst>
              <a:ext uri="{FF2B5EF4-FFF2-40B4-BE49-F238E27FC236}">
                <a16:creationId xmlns:a16="http://schemas.microsoft.com/office/drawing/2014/main" id="{3D7861B9-77DD-5CBF-B657-1331CCB985C0}"/>
              </a:ext>
            </a:extLst>
          </p:cNvPr>
          <p:cNvSpPr txBox="1">
            <a:spLocks noChangeArrowheads="1"/>
          </p:cNvSpPr>
          <p:nvPr/>
        </p:nvSpPr>
        <p:spPr bwMode="auto">
          <a:xfrm>
            <a:off x="6516543" y="4124548"/>
            <a:ext cx="1150938" cy="274638"/>
          </a:xfrm>
          <a:prstGeom prst="rect">
            <a:avLst/>
          </a:prstGeom>
          <a:noFill/>
          <a:ln w="9525">
            <a:noFill/>
            <a:miter lim="800000"/>
            <a:headEnd/>
            <a:tailEnd/>
          </a:ln>
        </p:spPr>
        <p:txBody>
          <a:bodyPr>
            <a:spAutoFit/>
          </a:bodyPr>
          <a:lstStyle/>
          <a:p>
            <a:pPr defTabSz="912813">
              <a:spcBef>
                <a:spcPct val="50000"/>
              </a:spcBef>
            </a:pPr>
            <a:r>
              <a:rPr lang="pl-PL" sz="1200" b="1" dirty="0">
                <a:latin typeface="Arial" charset="0"/>
              </a:rPr>
              <a:t>dydaktycy</a:t>
            </a:r>
          </a:p>
        </p:txBody>
      </p:sp>
      <p:graphicFrame>
        <p:nvGraphicFramePr>
          <p:cNvPr id="5" name="Object 8">
            <a:extLst>
              <a:ext uri="{FF2B5EF4-FFF2-40B4-BE49-F238E27FC236}">
                <a16:creationId xmlns:a16="http://schemas.microsoft.com/office/drawing/2014/main" id="{8088925F-D01F-2E4C-AFD6-B00B00FB950E}"/>
              </a:ext>
            </a:extLst>
          </p:cNvPr>
          <p:cNvGraphicFramePr>
            <a:graphicFrameLocks noChangeAspect="1"/>
          </p:cNvGraphicFramePr>
          <p:nvPr>
            <p:extLst>
              <p:ext uri="{D42A27DB-BD31-4B8C-83A1-F6EECF244321}">
                <p14:modId xmlns:p14="http://schemas.microsoft.com/office/powerpoint/2010/main" val="838061383"/>
              </p:ext>
            </p:extLst>
          </p:nvPr>
        </p:nvGraphicFramePr>
        <p:xfrm>
          <a:off x="756000" y="2604590"/>
          <a:ext cx="4320000" cy="3128666"/>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9">
            <a:extLst>
              <a:ext uri="{FF2B5EF4-FFF2-40B4-BE49-F238E27FC236}">
                <a16:creationId xmlns:a16="http://schemas.microsoft.com/office/drawing/2014/main" id="{85320345-823D-7AAF-DE1E-ED02BC6111F2}"/>
              </a:ext>
            </a:extLst>
          </p:cNvPr>
          <p:cNvGraphicFramePr>
            <a:graphicFrameLocks noGrp="1" noChangeAspect="1"/>
          </p:cNvGraphicFramePr>
          <p:nvPr>
            <p:ph type="chart" idx="1"/>
            <p:extLst>
              <p:ext uri="{D42A27DB-BD31-4B8C-83A1-F6EECF244321}">
                <p14:modId xmlns:p14="http://schemas.microsoft.com/office/powerpoint/2010/main" val="2350366125"/>
              </p:ext>
            </p:extLst>
          </p:nvPr>
        </p:nvGraphicFramePr>
        <p:xfrm>
          <a:off x="763588" y="2624138"/>
          <a:ext cx="8343900" cy="4081462"/>
        </p:xfrm>
        <a:graphic>
          <a:graphicData uri="http://schemas.openxmlformats.org/drawingml/2006/chart">
            <c:chart xmlns:c="http://schemas.openxmlformats.org/drawingml/2006/chart" xmlns:r="http://schemas.openxmlformats.org/officeDocument/2006/relationships" r:id="rId2"/>
          </a:graphicData>
        </a:graphic>
      </p:graphicFrame>
      <p:sp>
        <p:nvSpPr>
          <p:cNvPr id="27651" name="Rectangle 2"/>
          <p:cNvSpPr>
            <a:spLocks noGrp="1" noChangeArrowheads="1"/>
          </p:cNvSpPr>
          <p:nvPr>
            <p:ph type="title"/>
          </p:nvPr>
        </p:nvSpPr>
        <p:spPr>
          <a:xfrm>
            <a:off x="914400" y="692696"/>
            <a:ext cx="8001000" cy="1143000"/>
          </a:xfrm>
        </p:spPr>
        <p:txBody>
          <a:bodyPr/>
          <a:lstStyle/>
          <a:p>
            <a:pPr defTabSz="912813" eaLnBrk="1" hangingPunct="1"/>
            <a:r>
              <a:rPr lang="pl-PL" sz="2800" dirty="0"/>
              <a:t>Studencka Poradnia Prawna Wydziału Prawa </a:t>
            </a:r>
            <a:br>
              <a:rPr lang="pl-PL" sz="2800" dirty="0"/>
            </a:br>
            <a:r>
              <a:rPr lang="pl-PL" sz="2800" dirty="0"/>
              <a:t>i Administracji Uniwersytetu Gdańskiego</a:t>
            </a:r>
          </a:p>
        </p:txBody>
      </p:sp>
      <p:sp>
        <p:nvSpPr>
          <p:cNvPr id="27652" name="Text Box 5"/>
          <p:cNvSpPr txBox="1">
            <a:spLocks noChangeArrowheads="1"/>
          </p:cNvSpPr>
          <p:nvPr/>
        </p:nvSpPr>
        <p:spPr bwMode="auto">
          <a:xfrm>
            <a:off x="6732240" y="2276872"/>
            <a:ext cx="2366730" cy="1077218"/>
          </a:xfrm>
          <a:prstGeom prst="rect">
            <a:avLst/>
          </a:prstGeom>
          <a:noFill/>
          <a:ln w="9525">
            <a:noFill/>
            <a:miter lim="800000"/>
            <a:headEnd/>
            <a:tailEnd/>
          </a:ln>
        </p:spPr>
        <p:txBody>
          <a:bodyPr wrap="square">
            <a:spAutoFit/>
          </a:bodyPr>
          <a:lstStyle/>
          <a:p>
            <a:pPr algn="r" defTabSz="912813">
              <a:spcBef>
                <a:spcPct val="50000"/>
              </a:spcBef>
            </a:pPr>
            <a:r>
              <a:rPr lang="pl-PL" sz="1600" b="1" dirty="0">
                <a:solidFill>
                  <a:schemeClr val="accent2">
                    <a:lumMod val="25000"/>
                  </a:schemeClr>
                </a:solidFill>
                <a:latin typeface="Arial" charset="0"/>
              </a:rPr>
              <a:t>Spraw łącznie: 43</a:t>
            </a:r>
          </a:p>
          <a:p>
            <a:pPr algn="r" defTabSz="912813">
              <a:spcBef>
                <a:spcPct val="50000"/>
              </a:spcBef>
            </a:pPr>
            <a:r>
              <a:rPr lang="pl-PL" sz="1600" b="1" dirty="0">
                <a:solidFill>
                  <a:schemeClr val="accent2">
                    <a:lumMod val="25000"/>
                  </a:schemeClr>
                </a:solidFill>
                <a:latin typeface="Arial" charset="0"/>
              </a:rPr>
              <a:t>          Studentów: 71</a:t>
            </a:r>
          </a:p>
          <a:p>
            <a:pPr algn="r" defTabSz="912813">
              <a:spcBef>
                <a:spcPct val="50000"/>
              </a:spcBef>
            </a:pPr>
            <a:r>
              <a:rPr lang="pl-PL" sz="1600" b="1" dirty="0">
                <a:solidFill>
                  <a:schemeClr val="accent2">
                    <a:lumMod val="25000"/>
                  </a:schemeClr>
                </a:solidFill>
                <a:latin typeface="Arial" charset="0"/>
              </a:rPr>
              <a:t> </a:t>
            </a:r>
            <a:r>
              <a:rPr lang="pl-PL" sz="1600" b="1" dirty="0">
                <a:solidFill>
                  <a:schemeClr val="tx2">
                    <a:lumMod val="50000"/>
                  </a:schemeClr>
                </a:solidFill>
                <a:latin typeface="Arial" charset="0"/>
              </a:rPr>
              <a:t>Dydaktyków</a:t>
            </a:r>
            <a:r>
              <a:rPr lang="pl-PL" sz="1600" b="1" dirty="0">
                <a:solidFill>
                  <a:schemeClr val="accent2">
                    <a:lumMod val="25000"/>
                  </a:schemeClr>
                </a:solidFill>
                <a:latin typeface="Arial" charset="0"/>
              </a:rPr>
              <a:t>: 10</a:t>
            </a:r>
          </a:p>
        </p:txBody>
      </p:sp>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Grp="1" noChangeArrowheads="1"/>
          </p:cNvSpPr>
          <p:nvPr>
            <p:ph type="title"/>
          </p:nvPr>
        </p:nvSpPr>
        <p:spPr>
          <a:xfrm>
            <a:off x="914400" y="692696"/>
            <a:ext cx="8001000" cy="1143000"/>
          </a:xfrm>
        </p:spPr>
        <p:txBody>
          <a:bodyPr/>
          <a:lstStyle/>
          <a:p>
            <a:pPr defTabSz="912813" eaLnBrk="1" hangingPunct="1"/>
            <a:r>
              <a:rPr lang="pl-PL" sz="2800" dirty="0"/>
              <a:t>Studencka Poradnia Prawna Wydziału Prawa </a:t>
            </a:r>
            <a:br>
              <a:rPr lang="pl-PL" sz="2800" dirty="0"/>
            </a:br>
            <a:r>
              <a:rPr lang="pl-PL" sz="2800" dirty="0"/>
              <a:t>i Administracji Uniwersytetu Gdańskiego</a:t>
            </a:r>
          </a:p>
        </p:txBody>
      </p:sp>
      <p:sp>
        <p:nvSpPr>
          <p:cNvPr id="25605" name="Text Box 10"/>
          <p:cNvSpPr txBox="1">
            <a:spLocks noChangeArrowheads="1"/>
          </p:cNvSpPr>
          <p:nvPr/>
        </p:nvSpPr>
        <p:spPr bwMode="auto">
          <a:xfrm>
            <a:off x="755576" y="2348880"/>
            <a:ext cx="8388424" cy="3693319"/>
          </a:xfrm>
          <a:prstGeom prst="rect">
            <a:avLst/>
          </a:prstGeom>
          <a:noFill/>
          <a:ln w="9525">
            <a:noFill/>
            <a:miter lim="800000"/>
            <a:headEnd/>
            <a:tailEnd/>
          </a:ln>
        </p:spPr>
        <p:txBody>
          <a:bodyPr wrap="square">
            <a:spAutoFit/>
          </a:bodyPr>
          <a:lstStyle/>
          <a:p>
            <a:pPr defTabSz="912813">
              <a:spcBef>
                <a:spcPct val="50000"/>
              </a:spcBef>
              <a:defRPr/>
            </a:pPr>
            <a:endParaRPr lang="pl-PL" sz="1300" b="1" dirty="0">
              <a:solidFill>
                <a:srgbClr val="003366"/>
              </a:solidFill>
              <a:latin typeface="+mn-lt"/>
            </a:endParaRPr>
          </a:p>
          <a:p>
            <a:pPr defTabSz="912813">
              <a:spcBef>
                <a:spcPct val="50000"/>
              </a:spcBef>
              <a:defRPr/>
            </a:pPr>
            <a:r>
              <a:rPr lang="pl-PL" sz="1300" b="1" dirty="0">
                <a:solidFill>
                  <a:schemeClr val="accent5">
                    <a:lumMod val="25000"/>
                  </a:schemeClr>
                </a:solidFill>
                <a:latin typeface="+mn-lt"/>
              </a:rPr>
              <a:t>N</a:t>
            </a:r>
            <a:r>
              <a:rPr lang="pl-PL" sz="1300" b="1" dirty="0">
                <a:solidFill>
                  <a:schemeClr val="accent5">
                    <a:lumMod val="25000"/>
                  </a:schemeClr>
                </a:solidFill>
                <a:latin typeface="+mn-lt"/>
                <a:cs typeface="Times New Roman" pitchFamily="18" charset="0"/>
              </a:rPr>
              <a:t>ajwa</a:t>
            </a:r>
            <a:r>
              <a:rPr lang="pl-PL" sz="1300" b="1" dirty="0">
                <a:solidFill>
                  <a:schemeClr val="accent5">
                    <a:lumMod val="25000"/>
                  </a:schemeClr>
                </a:solidFill>
                <a:latin typeface="+mn-lt"/>
              </a:rPr>
              <a:t>ż</a:t>
            </a:r>
            <a:r>
              <a:rPr lang="pl-PL" sz="1300" b="1" dirty="0">
                <a:solidFill>
                  <a:schemeClr val="accent5">
                    <a:lumMod val="25000"/>
                  </a:schemeClr>
                </a:solidFill>
                <a:latin typeface="+mn-lt"/>
                <a:cs typeface="Times New Roman" pitchFamily="18" charset="0"/>
              </a:rPr>
              <a:t>niejsze osi</a:t>
            </a:r>
            <a:r>
              <a:rPr lang="pl-PL" sz="1300" b="1" dirty="0">
                <a:solidFill>
                  <a:schemeClr val="accent5">
                    <a:lumMod val="25000"/>
                  </a:schemeClr>
                </a:solidFill>
                <a:latin typeface="+mn-lt"/>
              </a:rPr>
              <a:t>ą</a:t>
            </a:r>
            <a:r>
              <a:rPr lang="pl-PL" sz="1300" b="1" dirty="0">
                <a:solidFill>
                  <a:schemeClr val="accent5">
                    <a:lumMod val="25000"/>
                  </a:schemeClr>
                </a:solidFill>
                <a:latin typeface="+mn-lt"/>
                <a:cs typeface="Times New Roman" pitchFamily="18" charset="0"/>
              </a:rPr>
              <a:t>gni</a:t>
            </a:r>
            <a:r>
              <a:rPr lang="pl-PL" sz="1300" b="1" dirty="0">
                <a:solidFill>
                  <a:schemeClr val="accent5">
                    <a:lumMod val="25000"/>
                  </a:schemeClr>
                </a:solidFill>
                <a:latin typeface="+mn-lt"/>
              </a:rPr>
              <a:t>ę</a:t>
            </a:r>
            <a:r>
              <a:rPr lang="pl-PL" sz="1300" b="1" dirty="0">
                <a:solidFill>
                  <a:schemeClr val="accent5">
                    <a:lumMod val="25000"/>
                  </a:schemeClr>
                </a:solidFill>
                <a:latin typeface="+mn-lt"/>
                <a:cs typeface="Times New Roman" pitchFamily="18" charset="0"/>
              </a:rPr>
              <a:t>cia i sukcesy Poradni:</a:t>
            </a:r>
          </a:p>
          <a:p>
            <a:pPr marL="285750" indent="-285750" defTabSz="912813">
              <a:spcBef>
                <a:spcPct val="50000"/>
              </a:spcBef>
              <a:buFont typeface="Wingdings" panose="05000000000000000000" pitchFamily="2" charset="2"/>
              <a:buChar char="§"/>
              <a:defRPr/>
            </a:pPr>
            <a:r>
              <a:rPr lang="pl-PL" sz="1300" dirty="0">
                <a:solidFill>
                  <a:schemeClr val="accent5">
                    <a:lumMod val="25000"/>
                  </a:schemeClr>
                </a:solidFill>
                <a:latin typeface="+mn-lt"/>
                <a:ea typeface="Garamond" panose="02020404030301010803" pitchFamily="18" charset="0"/>
                <a:cs typeface="Garamond" panose="02020404030301010803" pitchFamily="18" charset="0"/>
              </a:rPr>
              <a:t>Nawiązanie współpracy z kliniką w Johannesburgu – telekonferencja oraz seminarium prowadzone przez adwokata Eltona Harta w zakresie praktyki funkcjonowania poradni w RPA i wizyta studyjna w Johannesburgu oraz rewizyta opiekuna Law </a:t>
            </a:r>
            <a:r>
              <a:rPr lang="pl-PL" sz="1300" dirty="0" err="1">
                <a:solidFill>
                  <a:schemeClr val="accent5">
                    <a:lumMod val="25000"/>
                  </a:schemeClr>
                </a:solidFill>
                <a:latin typeface="+mn-lt"/>
                <a:ea typeface="Garamond" panose="02020404030301010803" pitchFamily="18" charset="0"/>
                <a:cs typeface="Garamond" panose="02020404030301010803" pitchFamily="18" charset="0"/>
              </a:rPr>
              <a:t>Clinic</a:t>
            </a:r>
            <a:r>
              <a:rPr lang="pl-PL" sz="1300" dirty="0">
                <a:solidFill>
                  <a:schemeClr val="accent5">
                    <a:lumMod val="25000"/>
                  </a:schemeClr>
                </a:solidFill>
                <a:latin typeface="+mn-lt"/>
                <a:ea typeface="Garamond" panose="02020404030301010803" pitchFamily="18" charset="0"/>
                <a:cs typeface="Garamond" panose="02020404030301010803" pitchFamily="18" charset="0"/>
              </a:rPr>
              <a:t> z Johannesburga w poradni na UG</a:t>
            </a:r>
          </a:p>
          <a:p>
            <a:pPr marL="285750" indent="-285750" defTabSz="912813">
              <a:spcBef>
                <a:spcPct val="50000"/>
              </a:spcBef>
              <a:buFont typeface="Wingdings" panose="05000000000000000000" pitchFamily="2" charset="2"/>
              <a:buChar char="§"/>
              <a:defRPr/>
            </a:pPr>
            <a:r>
              <a:rPr lang="pl-PL" sz="1300" dirty="0">
                <a:solidFill>
                  <a:schemeClr val="accent5">
                    <a:lumMod val="25000"/>
                  </a:schemeClr>
                </a:solidFill>
                <a:latin typeface="+mn-lt"/>
                <a:ea typeface="Garamond" panose="02020404030301010803" pitchFamily="18" charset="0"/>
                <a:cs typeface="Garamond" panose="02020404030301010803" pitchFamily="18" charset="0"/>
              </a:rPr>
              <a:t>Nawiązanie współpracy z Uniwersytetem </a:t>
            </a:r>
            <a:r>
              <a:rPr lang="pl-PL" sz="1300" dirty="0" err="1">
                <a:solidFill>
                  <a:schemeClr val="accent5">
                    <a:lumMod val="25000"/>
                  </a:schemeClr>
                </a:solidFill>
                <a:latin typeface="+mn-lt"/>
                <a:ea typeface="Garamond" panose="02020404030301010803" pitchFamily="18" charset="0"/>
                <a:cs typeface="Garamond" panose="02020404030301010803" pitchFamily="18" charset="0"/>
              </a:rPr>
              <a:t>Strahmore</a:t>
            </a:r>
            <a:r>
              <a:rPr lang="pl-PL" sz="1300" dirty="0">
                <a:solidFill>
                  <a:schemeClr val="accent5">
                    <a:lumMod val="25000"/>
                  </a:schemeClr>
                </a:solidFill>
                <a:latin typeface="+mn-lt"/>
                <a:ea typeface="Garamond" panose="02020404030301010803" pitchFamily="18" charset="0"/>
                <a:cs typeface="Garamond" panose="02020404030301010803" pitchFamily="18" charset="0"/>
              </a:rPr>
              <a:t> w Kenii </a:t>
            </a:r>
          </a:p>
          <a:p>
            <a:pPr marL="285750" indent="-285750" defTabSz="912813">
              <a:spcBef>
                <a:spcPct val="50000"/>
              </a:spcBef>
              <a:buFont typeface="Wingdings" panose="05000000000000000000" pitchFamily="2" charset="2"/>
              <a:buChar char="§"/>
              <a:defRPr/>
            </a:pPr>
            <a:r>
              <a:rPr lang="pl-PL" sz="1300" dirty="0">
                <a:solidFill>
                  <a:schemeClr val="accent5">
                    <a:lumMod val="25000"/>
                  </a:schemeClr>
                </a:solidFill>
                <a:latin typeface="+mn-lt"/>
                <a:ea typeface="Garamond" panose="02020404030301010803" pitchFamily="18" charset="0"/>
                <a:cs typeface="Garamond" panose="02020404030301010803" pitchFamily="18" charset="0"/>
              </a:rPr>
              <a:t>Szkolenia dotyczące sposobów poszukiwania pracy i procesów rekrutacji i HR dla prawników</a:t>
            </a:r>
          </a:p>
          <a:p>
            <a:pPr marL="285750" indent="-285750" defTabSz="912813">
              <a:spcBef>
                <a:spcPct val="50000"/>
              </a:spcBef>
              <a:buFont typeface="Wingdings" panose="05000000000000000000" pitchFamily="2" charset="2"/>
              <a:buChar char="§"/>
              <a:defRPr/>
            </a:pPr>
            <a:r>
              <a:rPr lang="pl-PL" sz="1300" dirty="0">
                <a:solidFill>
                  <a:schemeClr val="accent5">
                    <a:lumMod val="25000"/>
                  </a:schemeClr>
                </a:solidFill>
                <a:latin typeface="+mn-lt"/>
                <a:ea typeface="Garamond" panose="02020404030301010803" pitchFamily="18" charset="0"/>
                <a:cs typeface="Garamond" panose="02020404030301010803" pitchFamily="18" charset="0"/>
              </a:rPr>
              <a:t>Nawiązanie współpracy z Miejskim Rzecznikiem Konsumentów w Sopocie </a:t>
            </a:r>
          </a:p>
          <a:p>
            <a:pPr marL="285750" indent="-285750" defTabSz="912813">
              <a:spcBef>
                <a:spcPct val="50000"/>
              </a:spcBef>
              <a:buFont typeface="Wingdings" panose="05000000000000000000" pitchFamily="2" charset="2"/>
              <a:buChar char="§"/>
              <a:defRPr/>
            </a:pPr>
            <a:r>
              <a:rPr lang="pl-PL" sz="1300" dirty="0">
                <a:solidFill>
                  <a:schemeClr val="accent5">
                    <a:lumMod val="25000"/>
                  </a:schemeClr>
                </a:solidFill>
                <a:latin typeface="+mn-lt"/>
                <a:cs typeface="Times New Roman" pitchFamily="18" charset="0"/>
              </a:rPr>
              <a:t>Kontynuacja współpracy z Fundacją </a:t>
            </a:r>
            <a:r>
              <a:rPr lang="pl-PL" sz="1300" dirty="0" err="1">
                <a:solidFill>
                  <a:schemeClr val="accent5">
                    <a:lumMod val="25000"/>
                  </a:schemeClr>
                </a:solidFill>
                <a:latin typeface="+mn-lt"/>
                <a:cs typeface="Times New Roman" pitchFamily="18" charset="0"/>
              </a:rPr>
              <a:t>Teneo</a:t>
            </a:r>
            <a:r>
              <a:rPr lang="pl-PL" sz="1300" dirty="0">
                <a:solidFill>
                  <a:schemeClr val="accent5">
                    <a:lumMod val="25000"/>
                  </a:schemeClr>
                </a:solidFill>
                <a:latin typeface="+mn-lt"/>
                <a:cs typeface="Times New Roman" pitchFamily="18" charset="0"/>
              </a:rPr>
              <a:t> w zakresie poradnictwa prawnego oraz ze stowarzyszeniem prokuratorów Lex Super </a:t>
            </a:r>
            <a:r>
              <a:rPr lang="pl-PL" sz="1300" dirty="0" err="1">
                <a:solidFill>
                  <a:schemeClr val="accent5">
                    <a:lumMod val="25000"/>
                  </a:schemeClr>
                </a:solidFill>
                <a:latin typeface="+mn-lt"/>
                <a:cs typeface="Times New Roman" pitchFamily="18" charset="0"/>
              </a:rPr>
              <a:t>Omnia</a:t>
            </a:r>
            <a:r>
              <a:rPr lang="pl-PL" sz="1300" dirty="0">
                <a:solidFill>
                  <a:schemeClr val="accent5">
                    <a:lumMod val="25000"/>
                  </a:schemeClr>
                </a:solidFill>
                <a:latin typeface="+mn-lt"/>
                <a:cs typeface="Times New Roman" pitchFamily="18" charset="0"/>
              </a:rPr>
              <a:t> (w ramach tej współpracy organizowanie prelekcji dotyczące praktyki zawodu prokuratorskiego)</a:t>
            </a:r>
          </a:p>
          <a:p>
            <a:pPr marL="285750" indent="-285750" defTabSz="912813">
              <a:spcBef>
                <a:spcPct val="50000"/>
              </a:spcBef>
              <a:buFont typeface="Wingdings" panose="05000000000000000000" pitchFamily="2" charset="2"/>
              <a:buChar char="§"/>
              <a:defRPr/>
            </a:pPr>
            <a:r>
              <a:rPr lang="pl-PL" sz="1300" dirty="0">
                <a:solidFill>
                  <a:schemeClr val="accent5">
                    <a:lumMod val="25000"/>
                  </a:schemeClr>
                </a:solidFill>
                <a:latin typeface="+mn-lt"/>
                <a:cs typeface="Times New Roman" pitchFamily="18" charset="0"/>
              </a:rPr>
              <a:t>W ramach Street Law – debata na temat praw człowieka w XIX LO w Gdańsku, warsztaty dla uczniów III LO w Elblągu i Gdańskiego Liceum Autonomicznego</a:t>
            </a:r>
          </a:p>
          <a:p>
            <a:pPr marL="285750" indent="-285750" defTabSz="912813">
              <a:spcBef>
                <a:spcPct val="50000"/>
              </a:spcBef>
              <a:buFont typeface="Wingdings" panose="05000000000000000000" pitchFamily="2" charset="2"/>
              <a:buChar char="§"/>
              <a:defRPr/>
            </a:pPr>
            <a:r>
              <a:rPr lang="pl-PL" sz="1300" dirty="0">
                <a:solidFill>
                  <a:schemeClr val="accent5">
                    <a:lumMod val="25000"/>
                  </a:schemeClr>
                </a:solidFill>
                <a:latin typeface="+mn-lt"/>
                <a:cs typeface="Times New Roman" pitchFamily="18" charset="0"/>
              </a:rPr>
              <a:t>Udział w Targach Pracy dla niepełnosprawnych oraz w targach kół naukowych </a:t>
            </a:r>
            <a:r>
              <a:rPr lang="pl-PL" sz="1300" dirty="0" err="1">
                <a:solidFill>
                  <a:schemeClr val="accent5">
                    <a:lumMod val="25000"/>
                  </a:schemeClr>
                </a:solidFill>
                <a:latin typeface="+mn-lt"/>
                <a:cs typeface="Times New Roman" pitchFamily="18" charset="0"/>
              </a:rPr>
              <a:t>WPiA</a:t>
            </a:r>
            <a:r>
              <a:rPr lang="pl-PL" sz="1300" dirty="0">
                <a:solidFill>
                  <a:schemeClr val="accent5">
                    <a:lumMod val="25000"/>
                  </a:schemeClr>
                </a:solidFill>
                <a:latin typeface="+mn-lt"/>
                <a:cs typeface="Times New Roman" pitchFamily="18" charset="0"/>
              </a:rPr>
              <a:t> UG</a:t>
            </a:r>
          </a:p>
        </p:txBody>
      </p:sp>
    </p:spTree>
    <p:extLst>
      <p:ext uri="{BB962C8B-B14F-4D97-AF65-F5344CB8AC3E}">
        <p14:creationId xmlns:p14="http://schemas.microsoft.com/office/powerpoint/2010/main" val="3828270704"/>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2"/>
          <p:cNvSpPr>
            <a:spLocks noGrp="1" noChangeArrowheads="1"/>
          </p:cNvSpPr>
          <p:nvPr>
            <p:ph type="title"/>
          </p:nvPr>
        </p:nvSpPr>
        <p:spPr>
          <a:xfrm>
            <a:off x="914400" y="692696"/>
            <a:ext cx="8001000" cy="1143000"/>
          </a:xfrm>
        </p:spPr>
        <p:txBody>
          <a:bodyPr/>
          <a:lstStyle/>
          <a:p>
            <a:pPr defTabSz="912813" eaLnBrk="1" hangingPunct="1"/>
            <a:r>
              <a:rPr lang="pl-PL" sz="2800" dirty="0"/>
              <a:t>Studencka Poradnia Prawna Wydziału Prawa </a:t>
            </a:r>
            <a:br>
              <a:rPr lang="pl-PL" sz="2800" dirty="0"/>
            </a:br>
            <a:r>
              <a:rPr lang="pl-PL" sz="2800" dirty="0"/>
              <a:t>i Administracji UG 2003-2024</a:t>
            </a:r>
          </a:p>
        </p:txBody>
      </p:sp>
      <p:graphicFrame>
        <p:nvGraphicFramePr>
          <p:cNvPr id="2" name="Wykres 1">
            <a:extLst>
              <a:ext uri="{FF2B5EF4-FFF2-40B4-BE49-F238E27FC236}">
                <a16:creationId xmlns:a16="http://schemas.microsoft.com/office/drawing/2014/main" id="{3561AD74-C7BF-6FEF-DDE8-AA34CBF1696B}"/>
              </a:ext>
            </a:extLst>
          </p:cNvPr>
          <p:cNvGraphicFramePr>
            <a:graphicFrameLocks/>
          </p:cNvGraphicFramePr>
          <p:nvPr/>
        </p:nvGraphicFramePr>
        <p:xfrm flipH="1" flipV="1">
          <a:off x="4788023" y="5647287"/>
          <a:ext cx="45719" cy="4571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Object 7">
            <a:extLst>
              <a:ext uri="{FF2B5EF4-FFF2-40B4-BE49-F238E27FC236}">
                <a16:creationId xmlns:a16="http://schemas.microsoft.com/office/drawing/2014/main" id="{E7A4D15D-650A-2A9F-DA79-4407C6B286E8}"/>
              </a:ext>
            </a:extLst>
          </p:cNvPr>
          <p:cNvGraphicFramePr>
            <a:graphicFrameLocks/>
          </p:cNvGraphicFramePr>
          <p:nvPr>
            <p:extLst>
              <p:ext uri="{D42A27DB-BD31-4B8C-83A1-F6EECF244321}">
                <p14:modId xmlns:p14="http://schemas.microsoft.com/office/powerpoint/2010/main" val="2223811211"/>
              </p:ext>
            </p:extLst>
          </p:nvPr>
        </p:nvGraphicFramePr>
        <p:xfrm>
          <a:off x="755576" y="2592000"/>
          <a:ext cx="4320000" cy="3128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Object 8">
            <a:extLst>
              <a:ext uri="{FF2B5EF4-FFF2-40B4-BE49-F238E27FC236}">
                <a16:creationId xmlns:a16="http://schemas.microsoft.com/office/drawing/2014/main" id="{CC1E4398-B6A5-1EF0-CC25-F5E49525455E}"/>
              </a:ext>
            </a:extLst>
          </p:cNvPr>
          <p:cNvGraphicFramePr>
            <a:graphicFrameLocks/>
          </p:cNvGraphicFramePr>
          <p:nvPr>
            <p:extLst>
              <p:ext uri="{D42A27DB-BD31-4B8C-83A1-F6EECF244321}">
                <p14:modId xmlns:p14="http://schemas.microsoft.com/office/powerpoint/2010/main" val="110543790"/>
              </p:ext>
            </p:extLst>
          </p:nvPr>
        </p:nvGraphicFramePr>
        <p:xfrm>
          <a:off x="4788024" y="2492896"/>
          <a:ext cx="4320000" cy="3128400"/>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 Box 11">
            <a:extLst>
              <a:ext uri="{FF2B5EF4-FFF2-40B4-BE49-F238E27FC236}">
                <a16:creationId xmlns:a16="http://schemas.microsoft.com/office/drawing/2014/main" id="{3EFF1CA4-CFBF-CE20-27D8-94A531E95B2F}"/>
              </a:ext>
            </a:extLst>
          </p:cNvPr>
          <p:cNvSpPr txBox="1">
            <a:spLocks noChangeArrowheads="1"/>
          </p:cNvSpPr>
          <p:nvPr/>
        </p:nvSpPr>
        <p:spPr bwMode="auto">
          <a:xfrm>
            <a:off x="5458503" y="3154363"/>
            <a:ext cx="1150937" cy="274637"/>
          </a:xfrm>
          <a:prstGeom prst="rect">
            <a:avLst/>
          </a:prstGeom>
          <a:noFill/>
          <a:ln w="9525">
            <a:noFill/>
            <a:miter lim="800000"/>
            <a:headEnd/>
            <a:tailEnd/>
          </a:ln>
        </p:spPr>
        <p:txBody>
          <a:bodyPr>
            <a:spAutoFit/>
          </a:bodyPr>
          <a:lstStyle/>
          <a:p>
            <a:pPr defTabSz="912813">
              <a:spcBef>
                <a:spcPct val="50000"/>
              </a:spcBef>
            </a:pPr>
            <a:r>
              <a:rPr lang="pl-PL" sz="1200" b="1" dirty="0">
                <a:latin typeface="Arial" charset="0"/>
              </a:rPr>
              <a:t>studenci</a:t>
            </a:r>
          </a:p>
        </p:txBody>
      </p:sp>
      <p:sp>
        <p:nvSpPr>
          <p:cNvPr id="6" name="Text Box 12">
            <a:extLst>
              <a:ext uri="{FF2B5EF4-FFF2-40B4-BE49-F238E27FC236}">
                <a16:creationId xmlns:a16="http://schemas.microsoft.com/office/drawing/2014/main" id="{D158E854-4FAB-6C67-3A03-1AA9A0508C15}"/>
              </a:ext>
            </a:extLst>
          </p:cNvPr>
          <p:cNvSpPr txBox="1">
            <a:spLocks noChangeArrowheads="1"/>
          </p:cNvSpPr>
          <p:nvPr/>
        </p:nvSpPr>
        <p:spPr bwMode="auto">
          <a:xfrm>
            <a:off x="6563827" y="4250510"/>
            <a:ext cx="1150938" cy="274638"/>
          </a:xfrm>
          <a:prstGeom prst="rect">
            <a:avLst/>
          </a:prstGeom>
          <a:noFill/>
          <a:ln w="9525">
            <a:noFill/>
            <a:miter lim="800000"/>
            <a:headEnd/>
            <a:tailEnd/>
          </a:ln>
        </p:spPr>
        <p:txBody>
          <a:bodyPr>
            <a:spAutoFit/>
          </a:bodyPr>
          <a:lstStyle/>
          <a:p>
            <a:pPr defTabSz="912813">
              <a:spcBef>
                <a:spcPct val="50000"/>
              </a:spcBef>
            </a:pPr>
            <a:r>
              <a:rPr lang="pl-PL" sz="1200" b="1" dirty="0">
                <a:latin typeface="Arial" charset="0"/>
              </a:rPr>
              <a:t>dydaktycy</a:t>
            </a:r>
          </a:p>
        </p:txBody>
      </p:sp>
      <p:sp>
        <p:nvSpPr>
          <p:cNvPr id="7" name="Text Box 13">
            <a:extLst>
              <a:ext uri="{FF2B5EF4-FFF2-40B4-BE49-F238E27FC236}">
                <a16:creationId xmlns:a16="http://schemas.microsoft.com/office/drawing/2014/main" id="{4AD71014-0B53-3FC5-8E4D-90E66EB736D3}"/>
              </a:ext>
            </a:extLst>
          </p:cNvPr>
          <p:cNvSpPr txBox="1">
            <a:spLocks noChangeArrowheads="1"/>
          </p:cNvSpPr>
          <p:nvPr/>
        </p:nvSpPr>
        <p:spPr bwMode="auto">
          <a:xfrm>
            <a:off x="1115616" y="6021288"/>
            <a:ext cx="3095625" cy="630942"/>
          </a:xfrm>
          <a:prstGeom prst="rect">
            <a:avLst/>
          </a:prstGeom>
          <a:noFill/>
          <a:ln w="9525">
            <a:noFill/>
            <a:miter lim="800000"/>
            <a:headEnd/>
            <a:tailEnd/>
          </a:ln>
        </p:spPr>
        <p:txBody>
          <a:bodyPr wrap="square">
            <a:spAutoFit/>
          </a:bodyPr>
          <a:lstStyle/>
          <a:p>
            <a:pPr algn="ctr" defTabSz="912813">
              <a:spcBef>
                <a:spcPct val="50000"/>
              </a:spcBef>
            </a:pPr>
            <a:endParaRPr lang="pl-PL" sz="1400" b="1" dirty="0">
              <a:latin typeface="Arial" charset="0"/>
            </a:endParaRPr>
          </a:p>
          <a:p>
            <a:pPr algn="ctr" defTabSz="912813">
              <a:spcBef>
                <a:spcPct val="50000"/>
              </a:spcBef>
            </a:pPr>
            <a:r>
              <a:rPr lang="pl-PL" sz="1400" b="1" dirty="0">
                <a:latin typeface="Arial" charset="0"/>
              </a:rPr>
              <a:t>Liczba spraw w latach 2003-2024</a:t>
            </a:r>
          </a:p>
        </p:txBody>
      </p:sp>
      <p:sp>
        <p:nvSpPr>
          <p:cNvPr id="8" name="Text Box 14">
            <a:extLst>
              <a:ext uri="{FF2B5EF4-FFF2-40B4-BE49-F238E27FC236}">
                <a16:creationId xmlns:a16="http://schemas.microsoft.com/office/drawing/2014/main" id="{F8D013B5-6AF3-DA39-1D95-1257E8D14ECB}"/>
              </a:ext>
            </a:extLst>
          </p:cNvPr>
          <p:cNvSpPr txBox="1">
            <a:spLocks noChangeArrowheads="1"/>
          </p:cNvSpPr>
          <p:nvPr/>
        </p:nvSpPr>
        <p:spPr bwMode="auto">
          <a:xfrm>
            <a:off x="5364088" y="5908450"/>
            <a:ext cx="3551311" cy="846386"/>
          </a:xfrm>
          <a:prstGeom prst="rect">
            <a:avLst/>
          </a:prstGeom>
          <a:noFill/>
          <a:ln w="9525">
            <a:noFill/>
            <a:miter lim="800000"/>
            <a:headEnd/>
            <a:tailEnd/>
          </a:ln>
        </p:spPr>
        <p:txBody>
          <a:bodyPr wrap="square">
            <a:spAutoFit/>
          </a:bodyPr>
          <a:lstStyle/>
          <a:p>
            <a:pPr algn="ctr" defTabSz="912813">
              <a:spcBef>
                <a:spcPct val="50000"/>
              </a:spcBef>
            </a:pPr>
            <a:endParaRPr lang="pl-PL" sz="1400" b="1" dirty="0">
              <a:latin typeface="Arial" charset="0"/>
            </a:endParaRPr>
          </a:p>
          <a:p>
            <a:pPr algn="ctr" defTabSz="912813">
              <a:spcBef>
                <a:spcPct val="50000"/>
              </a:spcBef>
            </a:pPr>
            <a:r>
              <a:rPr lang="pl-PL" sz="1400" b="1" dirty="0">
                <a:latin typeface="Arial" charset="0"/>
              </a:rPr>
              <a:t>Liczba studentów i </a:t>
            </a:r>
            <a:r>
              <a:rPr lang="pl-PL" sz="1400" b="1" dirty="0">
                <a:solidFill>
                  <a:schemeClr val="bg2"/>
                </a:solidFill>
                <a:latin typeface="Arial" charset="0"/>
              </a:rPr>
              <a:t>personelu dydaktycznego </a:t>
            </a:r>
            <a:r>
              <a:rPr lang="pl-PL" sz="1400" b="1" dirty="0">
                <a:latin typeface="Arial" charset="0"/>
              </a:rPr>
              <a:t>w latach 2003-2024</a:t>
            </a:r>
          </a:p>
        </p:txBody>
      </p:sp>
    </p:spTree>
    <p:extLst>
      <p:ext uri="{BB962C8B-B14F-4D97-AF65-F5344CB8AC3E}">
        <p14:creationId xmlns:p14="http://schemas.microsoft.com/office/powerpoint/2010/main" val="4203464992"/>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15"/>
          <p:cNvGrpSpPr>
            <a:grpSpLocks/>
          </p:cNvGrpSpPr>
          <p:nvPr/>
        </p:nvGrpSpPr>
        <p:grpSpPr bwMode="auto">
          <a:xfrm>
            <a:off x="746125" y="2655888"/>
            <a:ext cx="8578850" cy="4194175"/>
            <a:chOff x="470" y="17"/>
            <a:chExt cx="5404" cy="2642"/>
          </a:xfrm>
        </p:grpSpPr>
        <p:sp useBgFill="1">
          <p:nvSpPr>
            <p:cNvPr id="4" name="Text Box 517"/>
            <p:cNvSpPr txBox="1">
              <a:spLocks noChangeArrowheads="1"/>
            </p:cNvSpPr>
            <p:nvPr/>
          </p:nvSpPr>
          <p:spPr bwMode="auto">
            <a:xfrm>
              <a:off x="3742" y="1049"/>
              <a:ext cx="2132" cy="806"/>
            </a:xfrm>
            <a:prstGeom prst="rect">
              <a:avLst/>
            </a:prstGeom>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pl-PL" altLang="pl-PL">
                  <a:solidFill>
                    <a:srgbClr val="003366"/>
                  </a:solidFill>
                  <a:latin typeface="Arial" charset="0"/>
                </a:rPr>
                <a:t>Rok akademicki 2007/2008</a:t>
              </a:r>
            </a:p>
            <a:p>
              <a:pPr>
                <a:spcBef>
                  <a:spcPct val="50000"/>
                </a:spcBef>
              </a:pPr>
              <a:r>
                <a:rPr lang="pl-PL" altLang="pl-PL" sz="2000">
                  <a:solidFill>
                    <a:srgbClr val="003366"/>
                  </a:solidFill>
                  <a:latin typeface="Arial" charset="0"/>
                </a:rPr>
                <a:t>25 poradni w 15 miastach</a:t>
              </a:r>
            </a:p>
          </p:txBody>
        </p:sp>
        <p:graphicFrame>
          <p:nvGraphicFramePr>
            <p:cNvPr id="5" name="Object 518"/>
            <p:cNvGraphicFramePr>
              <a:graphicFrameLocks noChangeAspect="1"/>
            </p:cNvGraphicFramePr>
            <p:nvPr/>
          </p:nvGraphicFramePr>
          <p:xfrm>
            <a:off x="518" y="17"/>
            <a:ext cx="2736" cy="2642"/>
          </p:xfrm>
          <a:graphic>
            <a:graphicData uri="http://schemas.openxmlformats.org/presentationml/2006/ole">
              <mc:AlternateContent xmlns:mc="http://schemas.openxmlformats.org/markup-compatibility/2006">
                <mc:Choice xmlns:v="urn:schemas-microsoft-com:vml" Requires="v">
                  <p:oleObj name="Obraz - mapa bitowa" r:id="rId2" imgW="4420204" imgH="4266595" progId="PBrush">
                    <p:embed/>
                  </p:oleObj>
                </mc:Choice>
                <mc:Fallback>
                  <p:oleObj name="Obraz - mapa bitowa" r:id="rId2" imgW="4420204" imgH="4266595" progId="PBrush">
                    <p:embed/>
                    <p:pic>
                      <p:nvPicPr>
                        <p:cNvPr id="5" name="Object 5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 y="17"/>
                          <a:ext cx="2736" cy="264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6" name="Picture 519" descr="logo-mał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68" y="961"/>
              <a:ext cx="144" cy="21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20" descr="logo-mał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6" y="640"/>
              <a:ext cx="145" cy="21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21" descr="logo-mał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65" y="226"/>
              <a:ext cx="145" cy="21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22" descr="logo-mał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09" y="777"/>
              <a:ext cx="145" cy="21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23" descr="logo-mał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45" y="653"/>
              <a:ext cx="144" cy="2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524" descr="logo-mał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69" y="653"/>
              <a:ext cx="144" cy="21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525" descr="logo-mał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13" y="1557"/>
              <a:ext cx="144" cy="21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526" descr="logo-mał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30" y="2083"/>
              <a:ext cx="144" cy="21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527" descr="logo-mał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05" y="2083"/>
              <a:ext cx="144" cy="21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528" descr="logo-mał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54" y="1925"/>
              <a:ext cx="144" cy="21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529" descr="logo-mał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89" y="1723"/>
              <a:ext cx="144" cy="21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530" descr="logo-mał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86" y="1374"/>
              <a:ext cx="144" cy="21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531" descr="logo-mał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2" y="1555"/>
              <a:ext cx="144" cy="21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532" descr="logo-mał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89" y="1557"/>
              <a:ext cx="145" cy="217"/>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533" descr="logo-mał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5" y="1099"/>
              <a:ext cx="144" cy="216"/>
            </a:xfrm>
            <a:prstGeom prst="rect">
              <a:avLst/>
            </a:prstGeom>
            <a:noFill/>
            <a:extLst>
              <a:ext uri="{909E8E84-426E-40DD-AFC4-6F175D3DCCD1}">
                <a14:hiddenFill xmlns:a14="http://schemas.microsoft.com/office/drawing/2010/main">
                  <a:solidFill>
                    <a:srgbClr val="FFFFFF"/>
                  </a:solidFill>
                </a14:hiddenFill>
              </a:ext>
            </a:extLst>
          </p:spPr>
        </p:pic>
        <p:sp>
          <p:nvSpPr>
            <p:cNvPr id="21" name="Text Box 534"/>
            <p:cNvSpPr txBox="1">
              <a:spLocks noChangeArrowheads="1"/>
            </p:cNvSpPr>
            <p:nvPr/>
          </p:nvSpPr>
          <p:spPr bwMode="auto">
            <a:xfrm>
              <a:off x="2582" y="835"/>
              <a:ext cx="67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pl-PL" altLang="pl-PL" sz="1200" b="1">
                  <a:solidFill>
                    <a:schemeClr val="bg1"/>
                  </a:solidFill>
                  <a:latin typeface="Arial" charset="0"/>
                </a:rPr>
                <a:t>Białystok</a:t>
              </a:r>
            </a:p>
          </p:txBody>
        </p:sp>
        <p:sp>
          <p:nvSpPr>
            <p:cNvPr id="22" name="Text Box 535"/>
            <p:cNvSpPr txBox="1">
              <a:spLocks noChangeArrowheads="1"/>
            </p:cNvSpPr>
            <p:nvPr/>
          </p:nvSpPr>
          <p:spPr bwMode="auto">
            <a:xfrm>
              <a:off x="2150" y="1238"/>
              <a:ext cx="67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pl-PL" altLang="pl-PL" sz="1200" b="1">
                  <a:solidFill>
                    <a:schemeClr val="bg1"/>
                  </a:solidFill>
                  <a:latin typeface="Arial" charset="0"/>
                </a:rPr>
                <a:t>Warszawa</a:t>
              </a:r>
            </a:p>
          </p:txBody>
        </p:sp>
        <p:sp>
          <p:nvSpPr>
            <p:cNvPr id="23" name="Text Box 536"/>
            <p:cNvSpPr txBox="1">
              <a:spLocks noChangeArrowheads="1"/>
            </p:cNvSpPr>
            <p:nvPr/>
          </p:nvSpPr>
          <p:spPr bwMode="auto">
            <a:xfrm>
              <a:off x="2630" y="1747"/>
              <a:ext cx="67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pl-PL" altLang="pl-PL" sz="1200" b="1">
                  <a:solidFill>
                    <a:schemeClr val="bg1"/>
                  </a:solidFill>
                  <a:latin typeface="Arial" charset="0"/>
                </a:rPr>
                <a:t>Lublin</a:t>
              </a:r>
            </a:p>
          </p:txBody>
        </p:sp>
        <p:sp>
          <p:nvSpPr>
            <p:cNvPr id="24" name="Text Box 537"/>
            <p:cNvSpPr txBox="1">
              <a:spLocks noChangeArrowheads="1"/>
            </p:cNvSpPr>
            <p:nvPr/>
          </p:nvSpPr>
          <p:spPr bwMode="auto">
            <a:xfrm>
              <a:off x="2342" y="2246"/>
              <a:ext cx="67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pl-PL" altLang="pl-PL" sz="1200" b="1">
                  <a:solidFill>
                    <a:schemeClr val="bg1"/>
                  </a:solidFill>
                  <a:latin typeface="Arial" charset="0"/>
                </a:rPr>
                <a:t>Rzeszów</a:t>
              </a:r>
            </a:p>
          </p:txBody>
        </p:sp>
        <p:sp>
          <p:nvSpPr>
            <p:cNvPr id="25" name="Text Box 538"/>
            <p:cNvSpPr txBox="1">
              <a:spLocks noChangeArrowheads="1"/>
            </p:cNvSpPr>
            <p:nvPr/>
          </p:nvSpPr>
          <p:spPr bwMode="auto">
            <a:xfrm>
              <a:off x="1862" y="2246"/>
              <a:ext cx="67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pl-PL" altLang="pl-PL" sz="1200" b="1">
                  <a:solidFill>
                    <a:schemeClr val="bg1"/>
                  </a:solidFill>
                  <a:latin typeface="Arial" charset="0"/>
                </a:rPr>
                <a:t>Kraków</a:t>
              </a:r>
            </a:p>
          </p:txBody>
        </p:sp>
        <p:sp>
          <p:nvSpPr>
            <p:cNvPr id="26" name="Text Box 539"/>
            <p:cNvSpPr txBox="1">
              <a:spLocks noChangeArrowheads="1"/>
            </p:cNvSpPr>
            <p:nvPr/>
          </p:nvSpPr>
          <p:spPr bwMode="auto">
            <a:xfrm>
              <a:off x="1526" y="2083"/>
              <a:ext cx="67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pl-PL" altLang="pl-PL" sz="1200" b="1">
                  <a:solidFill>
                    <a:schemeClr val="bg1"/>
                  </a:solidFill>
                  <a:latin typeface="Arial" charset="0"/>
                </a:rPr>
                <a:t>Katowice</a:t>
              </a:r>
            </a:p>
          </p:txBody>
        </p:sp>
        <p:sp>
          <p:nvSpPr>
            <p:cNvPr id="27" name="Text Box 540"/>
            <p:cNvSpPr txBox="1">
              <a:spLocks noChangeArrowheads="1"/>
            </p:cNvSpPr>
            <p:nvPr/>
          </p:nvSpPr>
          <p:spPr bwMode="auto">
            <a:xfrm>
              <a:off x="1190" y="1891"/>
              <a:ext cx="67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pl-PL" altLang="pl-PL" sz="1200" b="1">
                  <a:solidFill>
                    <a:schemeClr val="bg1"/>
                  </a:solidFill>
                  <a:latin typeface="Arial" charset="0"/>
                </a:rPr>
                <a:t>Opole</a:t>
              </a:r>
            </a:p>
          </p:txBody>
        </p:sp>
        <p:sp>
          <p:nvSpPr>
            <p:cNvPr id="28" name="Text Box 541"/>
            <p:cNvSpPr txBox="1">
              <a:spLocks noChangeArrowheads="1"/>
            </p:cNvSpPr>
            <p:nvPr/>
          </p:nvSpPr>
          <p:spPr bwMode="auto">
            <a:xfrm>
              <a:off x="854" y="1718"/>
              <a:ext cx="67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pl-PL" altLang="pl-PL" sz="1200" b="1">
                  <a:solidFill>
                    <a:schemeClr val="bg1"/>
                  </a:solidFill>
                  <a:latin typeface="Arial" charset="0"/>
                </a:rPr>
                <a:t>Wrocław</a:t>
              </a:r>
            </a:p>
          </p:txBody>
        </p:sp>
        <p:sp>
          <p:nvSpPr>
            <p:cNvPr id="29" name="Text Box 542"/>
            <p:cNvSpPr txBox="1">
              <a:spLocks noChangeArrowheads="1"/>
            </p:cNvSpPr>
            <p:nvPr/>
          </p:nvSpPr>
          <p:spPr bwMode="auto">
            <a:xfrm>
              <a:off x="1622" y="1555"/>
              <a:ext cx="67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pl-PL" altLang="pl-PL" sz="1200" b="1">
                  <a:solidFill>
                    <a:schemeClr val="bg1"/>
                  </a:solidFill>
                  <a:latin typeface="Arial" charset="0"/>
                </a:rPr>
                <a:t>Łódź</a:t>
              </a:r>
            </a:p>
          </p:txBody>
        </p:sp>
        <p:sp>
          <p:nvSpPr>
            <p:cNvPr id="30" name="Text Box 543"/>
            <p:cNvSpPr txBox="1">
              <a:spLocks noChangeArrowheads="1"/>
            </p:cNvSpPr>
            <p:nvPr/>
          </p:nvSpPr>
          <p:spPr bwMode="auto">
            <a:xfrm>
              <a:off x="902" y="1123"/>
              <a:ext cx="67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pl-PL" altLang="pl-PL" sz="1200" b="1">
                  <a:solidFill>
                    <a:schemeClr val="bg1"/>
                  </a:solidFill>
                  <a:latin typeface="Arial" charset="0"/>
                </a:rPr>
                <a:t>Poznań</a:t>
              </a:r>
            </a:p>
          </p:txBody>
        </p:sp>
        <p:sp>
          <p:nvSpPr>
            <p:cNvPr id="31" name="Text Box 544"/>
            <p:cNvSpPr txBox="1">
              <a:spLocks noChangeArrowheads="1"/>
            </p:cNvSpPr>
            <p:nvPr/>
          </p:nvSpPr>
          <p:spPr bwMode="auto">
            <a:xfrm>
              <a:off x="1430" y="950"/>
              <a:ext cx="67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pl-PL" altLang="pl-PL" sz="1200" b="1">
                  <a:solidFill>
                    <a:schemeClr val="bg1"/>
                  </a:solidFill>
                  <a:latin typeface="Arial" charset="0"/>
                </a:rPr>
                <a:t>Toruń</a:t>
              </a:r>
            </a:p>
          </p:txBody>
        </p:sp>
        <p:sp>
          <p:nvSpPr>
            <p:cNvPr id="32" name="Text Box 545"/>
            <p:cNvSpPr txBox="1">
              <a:spLocks noChangeArrowheads="1"/>
            </p:cNvSpPr>
            <p:nvPr/>
          </p:nvSpPr>
          <p:spPr bwMode="auto">
            <a:xfrm>
              <a:off x="1430" y="403"/>
              <a:ext cx="67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pl-PL" altLang="pl-PL" sz="1200" b="1">
                  <a:solidFill>
                    <a:schemeClr val="bg1"/>
                  </a:solidFill>
                  <a:latin typeface="Arial" charset="0"/>
                </a:rPr>
                <a:t>Gdańsk</a:t>
              </a:r>
            </a:p>
          </p:txBody>
        </p:sp>
        <p:sp>
          <p:nvSpPr>
            <p:cNvPr id="33" name="Text Box 546"/>
            <p:cNvSpPr txBox="1">
              <a:spLocks noChangeArrowheads="1"/>
            </p:cNvSpPr>
            <p:nvPr/>
          </p:nvSpPr>
          <p:spPr bwMode="auto">
            <a:xfrm>
              <a:off x="470" y="806"/>
              <a:ext cx="67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pl-PL" altLang="pl-PL" sz="1200" b="1">
                  <a:solidFill>
                    <a:schemeClr val="bg1"/>
                  </a:solidFill>
                  <a:latin typeface="Arial" charset="0"/>
                </a:rPr>
                <a:t>Szczecin</a:t>
              </a:r>
            </a:p>
          </p:txBody>
        </p:sp>
        <p:sp>
          <p:nvSpPr>
            <p:cNvPr id="34" name="Text Box 547"/>
            <p:cNvSpPr txBox="1">
              <a:spLocks noChangeArrowheads="1"/>
            </p:cNvSpPr>
            <p:nvPr/>
          </p:nvSpPr>
          <p:spPr bwMode="auto">
            <a:xfrm>
              <a:off x="566" y="1286"/>
              <a:ext cx="67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pl-PL" altLang="pl-PL" sz="1200" b="1" dirty="0">
                  <a:solidFill>
                    <a:schemeClr val="bg1"/>
                  </a:solidFill>
                  <a:latin typeface="Arial" charset="0"/>
                </a:rPr>
                <a:t>Słubice</a:t>
              </a:r>
            </a:p>
          </p:txBody>
        </p:sp>
        <p:pic>
          <p:nvPicPr>
            <p:cNvPr id="35" name="Picture 548" descr="logo-mał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73" y="416"/>
              <a:ext cx="144" cy="216"/>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549" descr="logo-mał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97" y="416"/>
              <a:ext cx="144" cy="216"/>
            </a:xfrm>
            <a:prstGeom prst="rect">
              <a:avLst/>
            </a:prstGeom>
            <a:noFill/>
            <a:extLst>
              <a:ext uri="{909E8E84-426E-40DD-AFC4-6F175D3DCCD1}">
                <a14:hiddenFill xmlns:a14="http://schemas.microsoft.com/office/drawing/2010/main">
                  <a:solidFill>
                    <a:srgbClr val="FFFFFF"/>
                  </a:solidFill>
                </a14:hiddenFill>
              </a:ext>
            </a:extLst>
          </p:spPr>
        </p:pic>
        <p:sp>
          <p:nvSpPr>
            <p:cNvPr id="37" name="Text Box 550"/>
            <p:cNvSpPr txBox="1">
              <a:spLocks noChangeArrowheads="1"/>
            </p:cNvSpPr>
            <p:nvPr/>
          </p:nvSpPr>
          <p:spPr bwMode="auto">
            <a:xfrm>
              <a:off x="2110" y="598"/>
              <a:ext cx="67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pl-PL" altLang="pl-PL" sz="1200" b="1">
                  <a:solidFill>
                    <a:schemeClr val="bg1"/>
                  </a:solidFill>
                  <a:latin typeface="Arial" charset="0"/>
                </a:rPr>
                <a:t>Olsztyn</a:t>
              </a:r>
            </a:p>
          </p:txBody>
        </p:sp>
        <p:pic>
          <p:nvPicPr>
            <p:cNvPr id="38" name="Picture 551" descr="logo-mał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75" y="2083"/>
              <a:ext cx="144" cy="216"/>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552" descr="logo-mał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00" y="1402"/>
              <a:ext cx="144" cy="216"/>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553" descr="logo-mał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27" y="1402"/>
              <a:ext cx="144" cy="216"/>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554" descr="logo-mał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45" y="1402"/>
              <a:ext cx="144" cy="216"/>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555" descr="logo-mał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54" y="1061"/>
              <a:ext cx="144" cy="216"/>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556" descr="logo-mał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28" y="1061"/>
              <a:ext cx="144" cy="216"/>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557" descr="logo-mał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09" y="1061"/>
              <a:ext cx="144" cy="216"/>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558" descr="logo-mał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1" y="1061"/>
              <a:ext cx="144" cy="216"/>
            </a:xfrm>
            <a:prstGeom prst="rect">
              <a:avLst/>
            </a:prstGeom>
            <a:noFill/>
            <a:extLst>
              <a:ext uri="{909E8E84-426E-40DD-AFC4-6F175D3DCCD1}">
                <a14:hiddenFill xmlns:a14="http://schemas.microsoft.com/office/drawing/2010/main">
                  <a:solidFill>
                    <a:srgbClr val="FFFFFF"/>
                  </a:solidFill>
                </a14:hiddenFill>
              </a:ext>
            </a:extLst>
          </p:spPr>
        </p:pic>
      </p:grpSp>
      <p:sp>
        <p:nvSpPr>
          <p:cNvPr id="46" name="Rectangle 560"/>
          <p:cNvSpPr txBox="1">
            <a:spLocks noChangeArrowheads="1"/>
          </p:cNvSpPr>
          <p:nvPr/>
        </p:nvSpPr>
        <p:spPr bwMode="auto">
          <a:xfrm>
            <a:off x="914400" y="762000"/>
            <a:ext cx="80010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lnSpc>
                <a:spcPct val="90000"/>
              </a:lnSpc>
              <a:spcBef>
                <a:spcPct val="0"/>
              </a:spcBef>
              <a:spcAft>
                <a:spcPct val="0"/>
              </a:spcAft>
              <a:defRPr sz="3600" b="1">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Arial" charset="0"/>
              </a:defRPr>
            </a:lvl2pPr>
            <a:lvl3pPr algn="l" rtl="0" eaLnBrk="0" fontAlgn="base" hangingPunct="0">
              <a:lnSpc>
                <a:spcPct val="90000"/>
              </a:lnSpc>
              <a:spcBef>
                <a:spcPct val="0"/>
              </a:spcBef>
              <a:spcAft>
                <a:spcPct val="0"/>
              </a:spcAft>
              <a:defRPr sz="3600" b="1">
                <a:solidFill>
                  <a:schemeClr val="tx2"/>
                </a:solidFill>
                <a:latin typeface="Arial" charset="0"/>
              </a:defRPr>
            </a:lvl3pPr>
            <a:lvl4pPr algn="l" rtl="0" eaLnBrk="0" fontAlgn="base" hangingPunct="0">
              <a:lnSpc>
                <a:spcPct val="90000"/>
              </a:lnSpc>
              <a:spcBef>
                <a:spcPct val="0"/>
              </a:spcBef>
              <a:spcAft>
                <a:spcPct val="0"/>
              </a:spcAft>
              <a:defRPr sz="3600" b="1">
                <a:solidFill>
                  <a:schemeClr val="tx2"/>
                </a:solidFill>
                <a:latin typeface="Arial" charset="0"/>
              </a:defRPr>
            </a:lvl4pPr>
            <a:lvl5pPr algn="l" rtl="0" eaLnBrk="0" fontAlgn="base" hangingPunct="0">
              <a:lnSpc>
                <a:spcPct val="90000"/>
              </a:lnSpc>
              <a:spcBef>
                <a:spcPct val="0"/>
              </a:spcBef>
              <a:spcAft>
                <a:spcPct val="0"/>
              </a:spcAft>
              <a:defRPr sz="3600" b="1">
                <a:solidFill>
                  <a:schemeClr val="tx2"/>
                </a:solidFill>
                <a:latin typeface="Arial" charset="0"/>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a:lstStyle>
          <a:p>
            <a:pPr defTabSz="912813" eaLnBrk="1" hangingPunct="1"/>
            <a:r>
              <a:rPr lang="pl-PL" kern="0" dirty="0"/>
              <a:t>Poradnie w Polsce 2003-2024</a:t>
            </a:r>
          </a:p>
        </p:txBody>
      </p:sp>
    </p:spTree>
    <p:extLst>
      <p:ext uri="{BB962C8B-B14F-4D97-AF65-F5344CB8AC3E}">
        <p14:creationId xmlns:p14="http://schemas.microsoft.com/office/powerpoint/2010/main" val="674158371"/>
      </p:ext>
    </p:extLst>
  </p:cSld>
  <p:clrMapOvr>
    <a:masterClrMapping/>
  </p:clrMapOvr>
  <mc:AlternateContent xmlns:mc="http://schemas.openxmlformats.org/markup-compatibility/2006" xmlns:p14="http://schemas.microsoft.com/office/powerpoint/2010/main">
    <mc:Choice Requires="p14">
      <p:transition spd="med" p14:dur="700" advClick="0" advTm="1000">
        <p:fade/>
      </p:transition>
    </mc:Choice>
    <mc:Fallback xmlns="">
      <p:transition spd="med" advClick="0" advTm="1000">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8">
            <a:extLst>
              <a:ext uri="{FF2B5EF4-FFF2-40B4-BE49-F238E27FC236}">
                <a16:creationId xmlns:a16="http://schemas.microsoft.com/office/drawing/2014/main" id="{2170A74F-A6A4-F599-DCC0-409DC7ABBB50}"/>
              </a:ext>
            </a:extLst>
          </p:cNvPr>
          <p:cNvGraphicFramePr>
            <a:graphicFrameLocks noGrp="1" noChangeAspect="1"/>
          </p:cNvGraphicFramePr>
          <p:nvPr>
            <p:extLst>
              <p:ext uri="{D42A27DB-BD31-4B8C-83A1-F6EECF244321}">
                <p14:modId xmlns:p14="http://schemas.microsoft.com/office/powerpoint/2010/main" val="1405223226"/>
              </p:ext>
            </p:extLst>
          </p:nvPr>
        </p:nvGraphicFramePr>
        <p:xfrm>
          <a:off x="749300" y="2543175"/>
          <a:ext cx="8185150" cy="4003675"/>
        </p:xfrm>
        <a:graphic>
          <a:graphicData uri="http://schemas.openxmlformats.org/drawingml/2006/chart">
            <c:chart xmlns:c="http://schemas.openxmlformats.org/drawingml/2006/chart" xmlns:r="http://schemas.openxmlformats.org/officeDocument/2006/relationships" r:id="rId2"/>
          </a:graphicData>
        </a:graphic>
      </p:graphicFrame>
      <p:sp>
        <p:nvSpPr>
          <p:cNvPr id="29699" name="Rectangle 10"/>
          <p:cNvSpPr>
            <a:spLocks noGrp="1" noChangeArrowheads="1"/>
          </p:cNvSpPr>
          <p:nvPr>
            <p:ph type="title"/>
          </p:nvPr>
        </p:nvSpPr>
        <p:spPr>
          <a:xfrm>
            <a:off x="899592" y="692696"/>
            <a:ext cx="8066087" cy="1143000"/>
          </a:xfrm>
          <a:noFill/>
        </p:spPr>
        <p:txBody>
          <a:bodyPr/>
          <a:lstStyle/>
          <a:p>
            <a:pPr defTabSz="912813" eaLnBrk="1" hangingPunct="1"/>
            <a:r>
              <a:rPr lang="pl-PL" sz="2800" dirty="0"/>
              <a:t>Studencka Poradnia Prawna Uniwersytetu WSB </a:t>
            </a:r>
            <a:r>
              <a:rPr lang="pl-PL" sz="2800" dirty="0" err="1"/>
              <a:t>Merito</a:t>
            </a:r>
            <a:r>
              <a:rPr lang="pl-PL" sz="2800" dirty="0"/>
              <a:t> w Gdańsku</a:t>
            </a:r>
          </a:p>
        </p:txBody>
      </p:sp>
      <p:sp>
        <p:nvSpPr>
          <p:cNvPr id="3" name="Text Box 5">
            <a:extLst>
              <a:ext uri="{FF2B5EF4-FFF2-40B4-BE49-F238E27FC236}">
                <a16:creationId xmlns:a16="http://schemas.microsoft.com/office/drawing/2014/main" id="{F2C128F5-2C6E-86C2-C12F-EEBEDBC66FFE}"/>
              </a:ext>
            </a:extLst>
          </p:cNvPr>
          <p:cNvSpPr txBox="1">
            <a:spLocks noChangeArrowheads="1"/>
          </p:cNvSpPr>
          <p:nvPr/>
        </p:nvSpPr>
        <p:spPr bwMode="auto">
          <a:xfrm>
            <a:off x="6084168" y="2276872"/>
            <a:ext cx="2366730" cy="1077218"/>
          </a:xfrm>
          <a:prstGeom prst="rect">
            <a:avLst/>
          </a:prstGeom>
          <a:noFill/>
          <a:ln w="9525">
            <a:noFill/>
            <a:miter lim="800000"/>
            <a:headEnd/>
            <a:tailEnd/>
          </a:ln>
        </p:spPr>
        <p:txBody>
          <a:bodyPr wrap="square">
            <a:spAutoFit/>
          </a:bodyPr>
          <a:lstStyle/>
          <a:p>
            <a:pPr algn="r" defTabSz="912813">
              <a:spcBef>
                <a:spcPct val="50000"/>
              </a:spcBef>
            </a:pPr>
            <a:r>
              <a:rPr lang="pl-PL" sz="1600" b="1" dirty="0">
                <a:solidFill>
                  <a:schemeClr val="accent2">
                    <a:lumMod val="25000"/>
                  </a:schemeClr>
                </a:solidFill>
                <a:latin typeface="Arial" charset="0"/>
              </a:rPr>
              <a:t>Spraw łącznie: 76</a:t>
            </a:r>
          </a:p>
          <a:p>
            <a:pPr algn="r" defTabSz="912813">
              <a:spcBef>
                <a:spcPct val="50000"/>
              </a:spcBef>
            </a:pPr>
            <a:r>
              <a:rPr lang="pl-PL" sz="1600" b="1" dirty="0">
                <a:solidFill>
                  <a:schemeClr val="accent2">
                    <a:lumMod val="25000"/>
                  </a:schemeClr>
                </a:solidFill>
                <a:latin typeface="Arial" charset="0"/>
              </a:rPr>
              <a:t>          Studentów: 55</a:t>
            </a:r>
          </a:p>
          <a:p>
            <a:pPr algn="r" defTabSz="912813">
              <a:spcBef>
                <a:spcPct val="50000"/>
              </a:spcBef>
            </a:pPr>
            <a:r>
              <a:rPr lang="pl-PL" sz="1600" b="1" dirty="0">
                <a:solidFill>
                  <a:schemeClr val="accent2">
                    <a:lumMod val="25000"/>
                  </a:schemeClr>
                </a:solidFill>
                <a:latin typeface="Arial" charset="0"/>
              </a:rPr>
              <a:t> </a:t>
            </a:r>
            <a:r>
              <a:rPr lang="pl-PL" sz="1600" b="1" dirty="0">
                <a:solidFill>
                  <a:schemeClr val="tx2">
                    <a:lumMod val="50000"/>
                  </a:schemeClr>
                </a:solidFill>
                <a:latin typeface="Arial" charset="0"/>
              </a:rPr>
              <a:t>Dydaktyków</a:t>
            </a:r>
            <a:r>
              <a:rPr lang="pl-PL" sz="1600" b="1" dirty="0">
                <a:solidFill>
                  <a:schemeClr val="accent2">
                    <a:lumMod val="25000"/>
                  </a:schemeClr>
                </a:solidFill>
                <a:latin typeface="Arial" charset="0"/>
              </a:rPr>
              <a:t>: 1</a:t>
            </a:r>
          </a:p>
        </p:txBody>
      </p:sp>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Wykres 1">
            <a:extLst>
              <a:ext uri="{FF2B5EF4-FFF2-40B4-BE49-F238E27FC236}">
                <a16:creationId xmlns:a16="http://schemas.microsoft.com/office/drawing/2014/main" id="{3561AD74-C7BF-6FEF-DDE8-AA34CBF1696B}"/>
              </a:ext>
            </a:extLst>
          </p:cNvPr>
          <p:cNvGraphicFramePr>
            <a:graphicFrameLocks/>
          </p:cNvGraphicFramePr>
          <p:nvPr/>
        </p:nvGraphicFramePr>
        <p:xfrm flipH="1" flipV="1">
          <a:off x="4788023" y="5647287"/>
          <a:ext cx="45719" cy="45719"/>
        </p:xfrm>
        <a:graphic>
          <a:graphicData uri="http://schemas.openxmlformats.org/drawingml/2006/chart">
            <c:chart xmlns:c="http://schemas.openxmlformats.org/drawingml/2006/chart" xmlns:r="http://schemas.openxmlformats.org/officeDocument/2006/relationships" r:id="rId2"/>
          </a:graphicData>
        </a:graphic>
      </p:graphicFrame>
      <p:sp>
        <p:nvSpPr>
          <p:cNvPr id="3" name="Prostokąt 2">
            <a:extLst>
              <a:ext uri="{FF2B5EF4-FFF2-40B4-BE49-F238E27FC236}">
                <a16:creationId xmlns:a16="http://schemas.microsoft.com/office/drawing/2014/main" id="{5910EC20-775B-697E-C43B-74238AEF119D}"/>
              </a:ext>
            </a:extLst>
          </p:cNvPr>
          <p:cNvSpPr/>
          <p:nvPr/>
        </p:nvSpPr>
        <p:spPr bwMode="auto">
          <a:xfrm>
            <a:off x="4788023" y="6597353"/>
            <a:ext cx="288034" cy="45720"/>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pl-PL" sz="1050" b="1" i="0" strike="noStrike" cap="none" normalizeH="0" baseline="0" dirty="0">
              <a:ln>
                <a:noFill/>
              </a:ln>
              <a:solidFill>
                <a:srgbClr val="000000"/>
              </a:solidFill>
              <a:effectLst/>
            </a:endParaRPr>
          </a:p>
        </p:txBody>
      </p:sp>
      <p:graphicFrame>
        <p:nvGraphicFramePr>
          <p:cNvPr id="4" name="Object 7">
            <a:extLst>
              <a:ext uri="{FF2B5EF4-FFF2-40B4-BE49-F238E27FC236}">
                <a16:creationId xmlns:a16="http://schemas.microsoft.com/office/drawing/2014/main" id="{2DC0538E-2DEC-5008-85AB-2A89185D2F15}"/>
              </a:ext>
            </a:extLst>
          </p:cNvPr>
          <p:cNvGraphicFramePr>
            <a:graphicFrameLocks/>
          </p:cNvGraphicFramePr>
          <p:nvPr>
            <p:extLst>
              <p:ext uri="{D42A27DB-BD31-4B8C-83A1-F6EECF244321}">
                <p14:modId xmlns:p14="http://schemas.microsoft.com/office/powerpoint/2010/main" val="536380159"/>
              </p:ext>
            </p:extLst>
          </p:nvPr>
        </p:nvGraphicFramePr>
        <p:xfrm>
          <a:off x="755576" y="2582863"/>
          <a:ext cx="4320000" cy="3128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Object 8">
            <a:extLst>
              <a:ext uri="{FF2B5EF4-FFF2-40B4-BE49-F238E27FC236}">
                <a16:creationId xmlns:a16="http://schemas.microsoft.com/office/drawing/2014/main" id="{B80492A5-4259-559B-7199-E82D9B2E8B15}"/>
              </a:ext>
            </a:extLst>
          </p:cNvPr>
          <p:cNvGraphicFramePr>
            <a:graphicFrameLocks/>
          </p:cNvGraphicFramePr>
          <p:nvPr>
            <p:extLst>
              <p:ext uri="{D42A27DB-BD31-4B8C-83A1-F6EECF244321}">
                <p14:modId xmlns:p14="http://schemas.microsoft.com/office/powerpoint/2010/main" val="4031379844"/>
              </p:ext>
            </p:extLst>
          </p:nvPr>
        </p:nvGraphicFramePr>
        <p:xfrm>
          <a:off x="4833741" y="2748872"/>
          <a:ext cx="4320000" cy="3128400"/>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 Box 11">
            <a:extLst>
              <a:ext uri="{FF2B5EF4-FFF2-40B4-BE49-F238E27FC236}">
                <a16:creationId xmlns:a16="http://schemas.microsoft.com/office/drawing/2014/main" id="{B2702B40-03F0-DF78-0626-FB75BBD9D81C}"/>
              </a:ext>
            </a:extLst>
          </p:cNvPr>
          <p:cNvSpPr txBox="1">
            <a:spLocks noChangeArrowheads="1"/>
          </p:cNvSpPr>
          <p:nvPr/>
        </p:nvSpPr>
        <p:spPr bwMode="auto">
          <a:xfrm>
            <a:off x="7764462" y="3291681"/>
            <a:ext cx="1150937" cy="274637"/>
          </a:xfrm>
          <a:prstGeom prst="rect">
            <a:avLst/>
          </a:prstGeom>
          <a:noFill/>
          <a:ln w="9525">
            <a:noFill/>
            <a:miter lim="800000"/>
            <a:headEnd/>
            <a:tailEnd/>
          </a:ln>
        </p:spPr>
        <p:txBody>
          <a:bodyPr>
            <a:spAutoFit/>
          </a:bodyPr>
          <a:lstStyle/>
          <a:p>
            <a:pPr algn="r" defTabSz="912813">
              <a:spcBef>
                <a:spcPct val="50000"/>
              </a:spcBef>
            </a:pPr>
            <a:r>
              <a:rPr lang="pl-PL" sz="1200" b="1" dirty="0">
                <a:latin typeface="Arial" charset="0"/>
              </a:rPr>
              <a:t>studenci</a:t>
            </a:r>
          </a:p>
        </p:txBody>
      </p:sp>
      <p:sp>
        <p:nvSpPr>
          <p:cNvPr id="7" name="Text Box 12">
            <a:extLst>
              <a:ext uri="{FF2B5EF4-FFF2-40B4-BE49-F238E27FC236}">
                <a16:creationId xmlns:a16="http://schemas.microsoft.com/office/drawing/2014/main" id="{B3CCB820-2FD6-C87C-0BC8-FBDF5BC3179E}"/>
              </a:ext>
            </a:extLst>
          </p:cNvPr>
          <p:cNvSpPr txBox="1">
            <a:spLocks noChangeArrowheads="1"/>
          </p:cNvSpPr>
          <p:nvPr/>
        </p:nvSpPr>
        <p:spPr bwMode="auto">
          <a:xfrm>
            <a:off x="5988805" y="4358944"/>
            <a:ext cx="1150938" cy="274638"/>
          </a:xfrm>
          <a:prstGeom prst="rect">
            <a:avLst/>
          </a:prstGeom>
          <a:noFill/>
          <a:ln w="9525">
            <a:noFill/>
            <a:miter lim="800000"/>
            <a:headEnd/>
            <a:tailEnd/>
          </a:ln>
        </p:spPr>
        <p:txBody>
          <a:bodyPr>
            <a:spAutoFit/>
          </a:bodyPr>
          <a:lstStyle/>
          <a:p>
            <a:pPr defTabSz="912813">
              <a:spcBef>
                <a:spcPct val="50000"/>
              </a:spcBef>
            </a:pPr>
            <a:r>
              <a:rPr lang="pl-PL" sz="1200" b="1" dirty="0">
                <a:latin typeface="Arial" charset="0"/>
              </a:rPr>
              <a:t>dydaktycy</a:t>
            </a:r>
          </a:p>
        </p:txBody>
      </p:sp>
      <p:sp>
        <p:nvSpPr>
          <p:cNvPr id="9" name="Text Box 13">
            <a:extLst>
              <a:ext uri="{FF2B5EF4-FFF2-40B4-BE49-F238E27FC236}">
                <a16:creationId xmlns:a16="http://schemas.microsoft.com/office/drawing/2014/main" id="{8D95DC99-C0BC-849A-83E2-629A36804DE8}"/>
              </a:ext>
            </a:extLst>
          </p:cNvPr>
          <p:cNvSpPr txBox="1">
            <a:spLocks noChangeArrowheads="1"/>
          </p:cNvSpPr>
          <p:nvPr/>
        </p:nvSpPr>
        <p:spPr bwMode="auto">
          <a:xfrm>
            <a:off x="1115616" y="6021288"/>
            <a:ext cx="3095625" cy="630942"/>
          </a:xfrm>
          <a:prstGeom prst="rect">
            <a:avLst/>
          </a:prstGeom>
          <a:noFill/>
          <a:ln w="9525">
            <a:noFill/>
            <a:miter lim="800000"/>
            <a:headEnd/>
            <a:tailEnd/>
          </a:ln>
        </p:spPr>
        <p:txBody>
          <a:bodyPr wrap="square">
            <a:spAutoFit/>
          </a:bodyPr>
          <a:lstStyle/>
          <a:p>
            <a:pPr algn="ctr" defTabSz="912813">
              <a:spcBef>
                <a:spcPct val="50000"/>
              </a:spcBef>
            </a:pPr>
            <a:endParaRPr lang="pl-PL" sz="1400" b="1" dirty="0">
              <a:latin typeface="Arial" charset="0"/>
            </a:endParaRPr>
          </a:p>
          <a:p>
            <a:pPr algn="ctr" defTabSz="912813">
              <a:spcBef>
                <a:spcPct val="50000"/>
              </a:spcBef>
            </a:pPr>
            <a:r>
              <a:rPr lang="pl-PL" sz="1400" b="1" dirty="0">
                <a:latin typeface="Arial" charset="0"/>
              </a:rPr>
              <a:t>Liczba spraw w latach 2010-2024</a:t>
            </a:r>
          </a:p>
        </p:txBody>
      </p:sp>
      <p:sp>
        <p:nvSpPr>
          <p:cNvPr id="10" name="Text Box 14">
            <a:extLst>
              <a:ext uri="{FF2B5EF4-FFF2-40B4-BE49-F238E27FC236}">
                <a16:creationId xmlns:a16="http://schemas.microsoft.com/office/drawing/2014/main" id="{74F0AE7D-7E33-6FDE-E38E-E33A68F04E18}"/>
              </a:ext>
            </a:extLst>
          </p:cNvPr>
          <p:cNvSpPr txBox="1">
            <a:spLocks noChangeArrowheads="1"/>
          </p:cNvSpPr>
          <p:nvPr/>
        </p:nvSpPr>
        <p:spPr bwMode="auto">
          <a:xfrm>
            <a:off x="5364088" y="5908450"/>
            <a:ext cx="3551311" cy="846386"/>
          </a:xfrm>
          <a:prstGeom prst="rect">
            <a:avLst/>
          </a:prstGeom>
          <a:noFill/>
          <a:ln w="9525">
            <a:noFill/>
            <a:miter lim="800000"/>
            <a:headEnd/>
            <a:tailEnd/>
          </a:ln>
        </p:spPr>
        <p:txBody>
          <a:bodyPr wrap="square">
            <a:spAutoFit/>
          </a:bodyPr>
          <a:lstStyle/>
          <a:p>
            <a:pPr algn="ctr" defTabSz="912813">
              <a:spcBef>
                <a:spcPct val="50000"/>
              </a:spcBef>
            </a:pPr>
            <a:endParaRPr lang="pl-PL" sz="1400" b="1" dirty="0">
              <a:latin typeface="Arial" charset="0"/>
            </a:endParaRPr>
          </a:p>
          <a:p>
            <a:pPr algn="ctr" defTabSz="912813">
              <a:spcBef>
                <a:spcPct val="50000"/>
              </a:spcBef>
            </a:pPr>
            <a:r>
              <a:rPr lang="pl-PL" sz="1400" b="1" dirty="0">
                <a:latin typeface="Arial" charset="0"/>
              </a:rPr>
              <a:t>Liczba studentów i </a:t>
            </a:r>
            <a:r>
              <a:rPr lang="pl-PL" sz="1400" b="1" dirty="0">
                <a:solidFill>
                  <a:schemeClr val="bg2"/>
                </a:solidFill>
                <a:latin typeface="Arial" charset="0"/>
              </a:rPr>
              <a:t>personelu dydaktycznego </a:t>
            </a:r>
            <a:r>
              <a:rPr lang="pl-PL" sz="1400" b="1" dirty="0">
                <a:latin typeface="Arial" charset="0"/>
              </a:rPr>
              <a:t>w latach 2010-2024</a:t>
            </a:r>
          </a:p>
        </p:txBody>
      </p:sp>
      <p:sp>
        <p:nvSpPr>
          <p:cNvPr id="13" name="Rectangle 10">
            <a:extLst>
              <a:ext uri="{FF2B5EF4-FFF2-40B4-BE49-F238E27FC236}">
                <a16:creationId xmlns:a16="http://schemas.microsoft.com/office/drawing/2014/main" id="{AAFB2A28-3783-D06D-9CC7-05791B9538BF}"/>
              </a:ext>
            </a:extLst>
          </p:cNvPr>
          <p:cNvSpPr>
            <a:spLocks noGrp="1" noChangeArrowheads="1"/>
          </p:cNvSpPr>
          <p:nvPr>
            <p:ph type="title"/>
          </p:nvPr>
        </p:nvSpPr>
        <p:spPr>
          <a:xfrm>
            <a:off x="899592" y="692696"/>
            <a:ext cx="8066087" cy="1143000"/>
          </a:xfrm>
          <a:noFill/>
        </p:spPr>
        <p:txBody>
          <a:bodyPr/>
          <a:lstStyle/>
          <a:p>
            <a:pPr defTabSz="912813" eaLnBrk="1" hangingPunct="1"/>
            <a:r>
              <a:rPr lang="pl-PL" sz="2800" dirty="0"/>
              <a:t>Studencka Poradnia Prawna Uniwersytetu WSB </a:t>
            </a:r>
            <a:r>
              <a:rPr lang="pl-PL" sz="2800" dirty="0" err="1"/>
              <a:t>Merito</a:t>
            </a:r>
            <a:r>
              <a:rPr lang="pl-PL" sz="2800" dirty="0"/>
              <a:t> w Gdańsku 2010-2024</a:t>
            </a:r>
          </a:p>
        </p:txBody>
      </p:sp>
    </p:spTree>
    <p:extLst>
      <p:ext uri="{BB962C8B-B14F-4D97-AF65-F5344CB8AC3E}">
        <p14:creationId xmlns:p14="http://schemas.microsoft.com/office/powerpoint/2010/main" val="2770381917"/>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10"/>
          <p:cNvSpPr>
            <a:spLocks noGrp="1" noChangeArrowheads="1"/>
          </p:cNvSpPr>
          <p:nvPr>
            <p:ph type="title"/>
          </p:nvPr>
        </p:nvSpPr>
        <p:spPr>
          <a:xfrm>
            <a:off x="899592" y="908720"/>
            <a:ext cx="8066087" cy="944628"/>
          </a:xfrm>
          <a:noFill/>
        </p:spPr>
        <p:txBody>
          <a:bodyPr/>
          <a:lstStyle/>
          <a:p>
            <a:pPr defTabSz="912813" eaLnBrk="1" hangingPunct="1"/>
            <a:r>
              <a:rPr lang="pl-PL" sz="2800" dirty="0"/>
              <a:t>Studencka Poradnia Prawna przy Wyższej Szkole Administracji i Biznesu w Gdyni </a:t>
            </a:r>
          </a:p>
        </p:txBody>
      </p:sp>
      <p:sp>
        <p:nvSpPr>
          <p:cNvPr id="4" name="Text Box 10">
            <a:extLst>
              <a:ext uri="{FF2B5EF4-FFF2-40B4-BE49-F238E27FC236}">
                <a16:creationId xmlns:a16="http://schemas.microsoft.com/office/drawing/2014/main" id="{CE041583-A374-A8D1-411D-636061D45806}"/>
              </a:ext>
            </a:extLst>
          </p:cNvPr>
          <p:cNvSpPr txBox="1">
            <a:spLocks noChangeArrowheads="1"/>
          </p:cNvSpPr>
          <p:nvPr/>
        </p:nvSpPr>
        <p:spPr bwMode="auto">
          <a:xfrm>
            <a:off x="3456471" y="3789040"/>
            <a:ext cx="2952328" cy="715581"/>
          </a:xfrm>
          <a:prstGeom prst="rect">
            <a:avLst/>
          </a:prstGeom>
          <a:noFill/>
          <a:ln w="9525">
            <a:noFill/>
            <a:miter lim="800000"/>
            <a:headEnd/>
            <a:tailEnd/>
          </a:ln>
        </p:spPr>
        <p:txBody>
          <a:bodyPr wrap="square">
            <a:spAutoFit/>
          </a:bodyPr>
          <a:lstStyle/>
          <a:p>
            <a:pPr algn="just" defTabSz="912813">
              <a:lnSpc>
                <a:spcPct val="150000"/>
              </a:lnSpc>
              <a:spcBef>
                <a:spcPct val="50000"/>
              </a:spcBef>
              <a:defRPr/>
            </a:pPr>
            <a:r>
              <a:rPr lang="pl-PL" sz="1300" b="1" dirty="0">
                <a:solidFill>
                  <a:schemeClr val="accent5">
                    <a:lumMod val="25000"/>
                  </a:schemeClr>
                </a:solidFill>
                <a:latin typeface="+mn-lt"/>
              </a:rPr>
              <a:t>Nie przedłożono sprawozdania</a:t>
            </a:r>
            <a:endParaRPr lang="pl-PL" sz="1300" dirty="0">
              <a:solidFill>
                <a:schemeClr val="accent5">
                  <a:lumMod val="25000"/>
                </a:schemeClr>
              </a:solidFill>
              <a:effectLst/>
              <a:latin typeface="+mn-lt"/>
              <a:ea typeface="Times New Roman" panose="02020603050405020304" pitchFamily="18" charset="0"/>
            </a:endParaRPr>
          </a:p>
          <a:p>
            <a:pPr marL="171450" indent="-171450" defTabSz="912813">
              <a:spcBef>
                <a:spcPct val="50000"/>
              </a:spcBef>
              <a:buFont typeface="Wingdings" panose="05000000000000000000" pitchFamily="2" charset="2"/>
              <a:buChar char="§"/>
              <a:defRPr/>
            </a:pPr>
            <a:endParaRPr lang="pl-PL" sz="1400" b="1" dirty="0">
              <a:solidFill>
                <a:srgbClr val="003366"/>
              </a:solidFill>
              <a:latin typeface="+mn-lt"/>
              <a:cs typeface="Times New Roman" pitchFamily="18" charset="0"/>
            </a:endParaRPr>
          </a:p>
        </p:txBody>
      </p:sp>
    </p:spTree>
    <p:extLst>
      <p:ext uri="{BB962C8B-B14F-4D97-AF65-F5344CB8AC3E}">
        <p14:creationId xmlns:p14="http://schemas.microsoft.com/office/powerpoint/2010/main" val="3386462374"/>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8">
            <a:extLst>
              <a:ext uri="{FF2B5EF4-FFF2-40B4-BE49-F238E27FC236}">
                <a16:creationId xmlns:a16="http://schemas.microsoft.com/office/drawing/2014/main" id="{C31AA1D8-A9AF-D16E-600F-C322E59D4DD2}"/>
              </a:ext>
            </a:extLst>
          </p:cNvPr>
          <p:cNvGraphicFramePr>
            <a:graphicFrameLocks noChangeAspect="1"/>
          </p:cNvGraphicFramePr>
          <p:nvPr>
            <p:extLst>
              <p:ext uri="{D42A27DB-BD31-4B8C-83A1-F6EECF244321}">
                <p14:modId xmlns:p14="http://schemas.microsoft.com/office/powerpoint/2010/main" val="2870890060"/>
              </p:ext>
            </p:extLst>
          </p:nvPr>
        </p:nvGraphicFramePr>
        <p:xfrm>
          <a:off x="763588" y="2501900"/>
          <a:ext cx="8343900" cy="4081463"/>
        </p:xfrm>
        <a:graphic>
          <a:graphicData uri="http://schemas.openxmlformats.org/drawingml/2006/chart">
            <c:chart xmlns:c="http://schemas.openxmlformats.org/drawingml/2006/chart" xmlns:r="http://schemas.openxmlformats.org/officeDocument/2006/relationships" r:id="rId2"/>
          </a:graphicData>
        </a:graphic>
      </p:graphicFrame>
      <p:sp>
        <p:nvSpPr>
          <p:cNvPr id="23555" name="Rectangle 2"/>
          <p:cNvSpPr>
            <a:spLocks noGrp="1" noChangeArrowheads="1"/>
          </p:cNvSpPr>
          <p:nvPr>
            <p:ph type="title"/>
          </p:nvPr>
        </p:nvSpPr>
        <p:spPr>
          <a:xfrm>
            <a:off x="914400" y="692696"/>
            <a:ext cx="8001000" cy="1143000"/>
          </a:xfrm>
        </p:spPr>
        <p:txBody>
          <a:bodyPr/>
          <a:lstStyle/>
          <a:p>
            <a:pPr defTabSz="912813" eaLnBrk="1" hangingPunct="1"/>
            <a:r>
              <a:rPr lang="pl-PL" sz="2800" dirty="0"/>
              <a:t>Studencka Poradnia Prawna Wydziału Prawa</a:t>
            </a:r>
            <a:br>
              <a:rPr lang="pl-PL" sz="2800" dirty="0"/>
            </a:br>
            <a:r>
              <a:rPr lang="pl-PL" sz="2800" dirty="0"/>
              <a:t>i Administracji Uniwersytetu Śląskiego</a:t>
            </a:r>
          </a:p>
        </p:txBody>
      </p:sp>
      <p:sp>
        <p:nvSpPr>
          <p:cNvPr id="23556" name="Text Box 4"/>
          <p:cNvSpPr txBox="1">
            <a:spLocks noChangeArrowheads="1"/>
          </p:cNvSpPr>
          <p:nvPr/>
        </p:nvSpPr>
        <p:spPr bwMode="auto">
          <a:xfrm>
            <a:off x="6588224" y="2276872"/>
            <a:ext cx="2520280" cy="1077218"/>
          </a:xfrm>
          <a:prstGeom prst="rect">
            <a:avLst/>
          </a:prstGeom>
          <a:noFill/>
          <a:ln w="9525">
            <a:noFill/>
            <a:miter lim="800000"/>
            <a:headEnd/>
            <a:tailEnd/>
          </a:ln>
        </p:spPr>
        <p:txBody>
          <a:bodyPr wrap="square">
            <a:spAutoFit/>
          </a:bodyPr>
          <a:lstStyle/>
          <a:p>
            <a:pPr algn="r" defTabSz="912813">
              <a:spcBef>
                <a:spcPct val="50000"/>
              </a:spcBef>
            </a:pPr>
            <a:r>
              <a:rPr lang="pl-PL" sz="1400" b="1" dirty="0">
                <a:solidFill>
                  <a:schemeClr val="tx2">
                    <a:lumMod val="50000"/>
                  </a:schemeClr>
                </a:solidFill>
                <a:latin typeface="Arial" charset="0"/>
              </a:rPr>
              <a:t>      </a:t>
            </a:r>
            <a:r>
              <a:rPr lang="pl-PL" sz="1600" b="1" dirty="0">
                <a:solidFill>
                  <a:schemeClr val="tx2">
                    <a:lumMod val="50000"/>
                  </a:schemeClr>
                </a:solidFill>
                <a:latin typeface="Arial" charset="0"/>
              </a:rPr>
              <a:t>Spraw łącznie: 144 </a:t>
            </a:r>
          </a:p>
          <a:p>
            <a:pPr algn="r" defTabSz="912813">
              <a:spcBef>
                <a:spcPct val="50000"/>
              </a:spcBef>
            </a:pPr>
            <a:r>
              <a:rPr lang="pl-PL" sz="1600" b="1" dirty="0">
                <a:solidFill>
                  <a:schemeClr val="tx2">
                    <a:lumMod val="50000"/>
                  </a:schemeClr>
                </a:solidFill>
                <a:latin typeface="Arial" charset="0"/>
              </a:rPr>
              <a:t>            Studentów: 48</a:t>
            </a:r>
          </a:p>
          <a:p>
            <a:pPr algn="r" defTabSz="912813">
              <a:spcBef>
                <a:spcPct val="50000"/>
              </a:spcBef>
            </a:pPr>
            <a:r>
              <a:rPr lang="pl-PL" sz="1600" b="1" dirty="0">
                <a:solidFill>
                  <a:schemeClr val="tx2">
                    <a:lumMod val="50000"/>
                  </a:schemeClr>
                </a:solidFill>
                <a:latin typeface="Arial" charset="0"/>
              </a:rPr>
              <a:t> Dydaktyków: 8 </a:t>
            </a:r>
          </a:p>
        </p:txBody>
      </p:sp>
      <p:graphicFrame>
        <p:nvGraphicFramePr>
          <p:cNvPr id="4" name="Symbol zastępczy wykresu 3">
            <a:extLst>
              <a:ext uri="{FF2B5EF4-FFF2-40B4-BE49-F238E27FC236}">
                <a16:creationId xmlns:a16="http://schemas.microsoft.com/office/drawing/2014/main" id="{46053608-D611-F3ED-8BF7-66D1D23A2AE1}"/>
              </a:ext>
            </a:extLst>
          </p:cNvPr>
          <p:cNvGraphicFramePr>
            <a:graphicFrameLocks noGrp="1"/>
          </p:cNvGraphicFramePr>
          <p:nvPr>
            <p:ph type="chart" idx="1"/>
          </p:nvPr>
        </p:nvGraphicFramePr>
        <p:xfrm flipH="1" flipV="1">
          <a:off x="8915399" y="6857999"/>
          <a:ext cx="45719" cy="4571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49896222"/>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a:xfrm>
            <a:off x="914400" y="701574"/>
            <a:ext cx="8001000" cy="1143000"/>
          </a:xfrm>
        </p:spPr>
        <p:txBody>
          <a:bodyPr/>
          <a:lstStyle/>
          <a:p>
            <a:pPr defTabSz="912813" eaLnBrk="1" hangingPunct="1"/>
            <a:r>
              <a:rPr lang="pl-PL" sz="2800" dirty="0"/>
              <a:t>Studencka Poradnia Prawna Wydziału Prawa  i Administracji Uniwersytetu Śląskiego</a:t>
            </a:r>
          </a:p>
        </p:txBody>
      </p:sp>
      <p:sp>
        <p:nvSpPr>
          <p:cNvPr id="5" name="Text Box 10"/>
          <p:cNvSpPr txBox="1">
            <a:spLocks noChangeArrowheads="1"/>
          </p:cNvSpPr>
          <p:nvPr/>
        </p:nvSpPr>
        <p:spPr bwMode="auto">
          <a:xfrm>
            <a:off x="755576" y="2780928"/>
            <a:ext cx="8159824" cy="3154710"/>
          </a:xfrm>
          <a:prstGeom prst="rect">
            <a:avLst/>
          </a:prstGeom>
          <a:noFill/>
          <a:ln w="9525">
            <a:noFill/>
            <a:miter lim="800000"/>
            <a:headEnd/>
            <a:tailEnd/>
          </a:ln>
        </p:spPr>
        <p:txBody>
          <a:bodyPr wrap="square">
            <a:spAutoFit/>
          </a:bodyPr>
          <a:lstStyle/>
          <a:p>
            <a:pPr algn="just" defTabSz="912813">
              <a:spcBef>
                <a:spcPts val="600"/>
              </a:spcBef>
              <a:defRPr/>
            </a:pPr>
            <a:r>
              <a:rPr lang="pl-PL" sz="1300" b="1" dirty="0">
                <a:solidFill>
                  <a:schemeClr val="accent5">
                    <a:lumMod val="25000"/>
                  </a:schemeClr>
                </a:solidFill>
                <a:latin typeface="+mn-lt"/>
              </a:rPr>
              <a:t>N</a:t>
            </a:r>
            <a:r>
              <a:rPr lang="pl-PL" sz="1300" b="1" dirty="0">
                <a:solidFill>
                  <a:schemeClr val="accent5">
                    <a:lumMod val="25000"/>
                  </a:schemeClr>
                </a:solidFill>
                <a:latin typeface="+mn-lt"/>
                <a:cs typeface="Times New Roman" pitchFamily="18" charset="0"/>
              </a:rPr>
              <a:t>ajwa</a:t>
            </a:r>
            <a:r>
              <a:rPr lang="pl-PL" sz="1300" b="1" dirty="0">
                <a:solidFill>
                  <a:schemeClr val="accent5">
                    <a:lumMod val="25000"/>
                  </a:schemeClr>
                </a:solidFill>
                <a:latin typeface="+mn-lt"/>
              </a:rPr>
              <a:t>ż</a:t>
            </a:r>
            <a:r>
              <a:rPr lang="pl-PL" sz="1300" b="1" dirty="0">
                <a:solidFill>
                  <a:schemeClr val="accent5">
                    <a:lumMod val="25000"/>
                  </a:schemeClr>
                </a:solidFill>
                <a:latin typeface="+mn-lt"/>
                <a:cs typeface="Times New Roman" pitchFamily="18" charset="0"/>
              </a:rPr>
              <a:t>niejsze osi</a:t>
            </a:r>
            <a:r>
              <a:rPr lang="pl-PL" sz="1300" b="1" dirty="0">
                <a:solidFill>
                  <a:schemeClr val="accent5">
                    <a:lumMod val="25000"/>
                  </a:schemeClr>
                </a:solidFill>
                <a:latin typeface="+mn-lt"/>
              </a:rPr>
              <a:t>ą</a:t>
            </a:r>
            <a:r>
              <a:rPr lang="pl-PL" sz="1300" b="1" dirty="0">
                <a:solidFill>
                  <a:schemeClr val="accent5">
                    <a:lumMod val="25000"/>
                  </a:schemeClr>
                </a:solidFill>
                <a:latin typeface="+mn-lt"/>
                <a:cs typeface="Times New Roman" pitchFamily="18" charset="0"/>
              </a:rPr>
              <a:t>gni</a:t>
            </a:r>
            <a:r>
              <a:rPr lang="pl-PL" sz="1300" b="1" dirty="0">
                <a:solidFill>
                  <a:schemeClr val="accent5">
                    <a:lumMod val="25000"/>
                  </a:schemeClr>
                </a:solidFill>
                <a:latin typeface="+mn-lt"/>
              </a:rPr>
              <a:t>ę</a:t>
            </a:r>
            <a:r>
              <a:rPr lang="pl-PL" sz="1300" b="1" dirty="0">
                <a:solidFill>
                  <a:schemeClr val="accent5">
                    <a:lumMod val="25000"/>
                  </a:schemeClr>
                </a:solidFill>
                <a:latin typeface="+mn-lt"/>
                <a:cs typeface="Times New Roman" pitchFamily="18" charset="0"/>
              </a:rPr>
              <a:t>cia i sukcesy Poradni:</a:t>
            </a:r>
          </a:p>
          <a:p>
            <a:pPr marL="285750" indent="-285750" algn="just">
              <a:spcBef>
                <a:spcPts val="600"/>
              </a:spcBef>
              <a:buFont typeface="Wingdings" panose="05000000000000000000" pitchFamily="2" charset="2"/>
              <a:buChar char="§"/>
            </a:pPr>
            <a:r>
              <a:rPr lang="pl-PL" sz="1300" dirty="0">
                <a:solidFill>
                  <a:schemeClr val="accent5">
                    <a:lumMod val="25000"/>
                  </a:schemeClr>
                </a:solidFill>
                <a:effectLst/>
                <a:latin typeface="+mn-lt"/>
                <a:ea typeface="Times New Roman" panose="02020603050405020304" pitchFamily="18" charset="0"/>
              </a:rPr>
              <a:t>Promocja Poradni na Śląskim Festiwalu Nauki – przygotowanie kazusów i popularyzacja działalności </a:t>
            </a:r>
          </a:p>
          <a:p>
            <a:pPr marL="285750" indent="-285750" algn="just">
              <a:spcBef>
                <a:spcPts val="600"/>
              </a:spcBef>
              <a:buFont typeface="Wingdings" panose="05000000000000000000" pitchFamily="2" charset="2"/>
              <a:buChar char="§"/>
            </a:pPr>
            <a:r>
              <a:rPr lang="pl-PL" sz="1300" dirty="0">
                <a:solidFill>
                  <a:schemeClr val="accent5">
                    <a:lumMod val="25000"/>
                  </a:schemeClr>
                </a:solidFill>
                <a:latin typeface="+mn-lt"/>
                <a:ea typeface="Times New Roman" panose="02020603050405020304" pitchFamily="18" charset="0"/>
              </a:rPr>
              <a:t>Warsztaty dla studentów Wydziału – sześć spotkań dotyczących różnych aspektów praktycznego wykonywania zawodów prawniczych (od konstruowania umów i sporządzania </a:t>
            </a:r>
            <a:r>
              <a:rPr lang="pl-PL" sz="1300" dirty="0" err="1">
                <a:solidFill>
                  <a:schemeClr val="accent5">
                    <a:lumMod val="25000"/>
                  </a:schemeClr>
                </a:solidFill>
                <a:latin typeface="+mn-lt"/>
                <a:ea typeface="Times New Roman" panose="02020603050405020304" pitchFamily="18" charset="0"/>
              </a:rPr>
              <a:t>odwołań</a:t>
            </a:r>
            <a:r>
              <a:rPr lang="pl-PL" sz="1300" dirty="0">
                <a:solidFill>
                  <a:schemeClr val="accent5">
                    <a:lumMod val="25000"/>
                  </a:schemeClr>
                </a:solidFill>
                <a:latin typeface="+mn-lt"/>
                <a:ea typeface="Times New Roman" panose="02020603050405020304" pitchFamily="18" charset="0"/>
              </a:rPr>
              <a:t> od decyzji ZUS do zagadnień etycznych i asertywności w pracy z klientem)</a:t>
            </a:r>
          </a:p>
          <a:p>
            <a:pPr marL="285750" indent="-285750" algn="just">
              <a:spcBef>
                <a:spcPts val="600"/>
              </a:spcBef>
              <a:buFont typeface="Wingdings" panose="05000000000000000000" pitchFamily="2" charset="2"/>
              <a:buChar char="§"/>
            </a:pPr>
            <a:r>
              <a:rPr lang="pl-PL" sz="1300" dirty="0">
                <a:solidFill>
                  <a:schemeClr val="accent5">
                    <a:lumMod val="25000"/>
                  </a:schemeClr>
                </a:solidFill>
                <a:effectLst/>
                <a:latin typeface="+mn-lt"/>
                <a:ea typeface="Times New Roman" panose="02020603050405020304" pitchFamily="18" charset="0"/>
              </a:rPr>
              <a:t>Wizyty studyjne w aresztach śledczych w Zabrzu i Mysłowicach, udział w sekcji zwłok</a:t>
            </a:r>
          </a:p>
          <a:p>
            <a:pPr marL="285750" indent="-285750" algn="just">
              <a:spcBef>
                <a:spcPts val="600"/>
              </a:spcBef>
              <a:buFont typeface="Wingdings" panose="05000000000000000000" pitchFamily="2" charset="2"/>
              <a:buChar char="§"/>
            </a:pPr>
            <a:r>
              <a:rPr lang="pl-PL" sz="1300" dirty="0">
                <a:solidFill>
                  <a:schemeClr val="accent5">
                    <a:lumMod val="25000"/>
                  </a:schemeClr>
                </a:solidFill>
                <a:latin typeface="+mn-lt"/>
                <a:ea typeface="Times New Roman" panose="02020603050405020304" pitchFamily="18" charset="0"/>
              </a:rPr>
              <a:t>W ramach Street Law – warsztaty w II LO w Sosnowcu na temat praktycznych aspektów prawa dla nastolatków. Warsztaty dla studentów Wydziału Humanistycznego UŚ o </a:t>
            </a:r>
            <a:r>
              <a:rPr lang="pl-PL" sz="1300" dirty="0" err="1">
                <a:solidFill>
                  <a:schemeClr val="accent5">
                    <a:lumMod val="25000"/>
                  </a:schemeClr>
                </a:solidFill>
                <a:latin typeface="+mn-lt"/>
                <a:ea typeface="Times New Roman" panose="02020603050405020304" pitchFamily="18" charset="0"/>
              </a:rPr>
              <a:t>prawnoautorskich</a:t>
            </a:r>
            <a:r>
              <a:rPr lang="pl-PL" sz="1300" dirty="0">
                <a:solidFill>
                  <a:schemeClr val="accent5">
                    <a:lumMod val="25000"/>
                  </a:schemeClr>
                </a:solidFill>
                <a:latin typeface="+mn-lt"/>
                <a:ea typeface="Times New Roman" panose="02020603050405020304" pitchFamily="18" charset="0"/>
              </a:rPr>
              <a:t> aspektach publikacji prac studentów i absolwentów </a:t>
            </a:r>
          </a:p>
          <a:p>
            <a:pPr marL="285750" indent="-285750" algn="just">
              <a:spcBef>
                <a:spcPts val="600"/>
              </a:spcBef>
              <a:buFont typeface="Wingdings" panose="05000000000000000000" pitchFamily="2" charset="2"/>
              <a:buChar char="§"/>
            </a:pPr>
            <a:r>
              <a:rPr lang="pl-PL" sz="1300" dirty="0">
                <a:solidFill>
                  <a:schemeClr val="accent5">
                    <a:lumMod val="25000"/>
                  </a:schemeClr>
                </a:solidFill>
                <a:effectLst/>
                <a:latin typeface="+mn-lt"/>
                <a:ea typeface="Times New Roman" panose="02020603050405020304" pitchFamily="18" charset="0"/>
              </a:rPr>
              <a:t>Przygotowanie poradników z tematów poruszanych przez korzystających z mediów społecznościowych </a:t>
            </a:r>
            <a:r>
              <a:rPr lang="pl-PL" sz="1300" dirty="0">
                <a:solidFill>
                  <a:schemeClr val="accent5">
                    <a:lumMod val="25000"/>
                  </a:schemeClr>
                </a:solidFill>
                <a:latin typeface="+mn-lt"/>
                <a:ea typeface="Times New Roman" panose="02020603050405020304" pitchFamily="18" charset="0"/>
              </a:rPr>
              <a:t>P</a:t>
            </a:r>
            <a:r>
              <a:rPr lang="pl-PL" sz="1300" dirty="0">
                <a:solidFill>
                  <a:schemeClr val="accent5">
                    <a:lumMod val="25000"/>
                  </a:schemeClr>
                </a:solidFill>
                <a:effectLst/>
                <a:latin typeface="+mn-lt"/>
                <a:ea typeface="Times New Roman" panose="02020603050405020304" pitchFamily="18" charset="0"/>
              </a:rPr>
              <a:t>oradni</a:t>
            </a:r>
            <a:r>
              <a:rPr lang="pl-PL" sz="1300" dirty="0">
                <a:solidFill>
                  <a:schemeClr val="accent5">
                    <a:lumMod val="25000"/>
                  </a:schemeClr>
                </a:solidFill>
                <a:latin typeface="+mn-lt"/>
                <a:ea typeface="Times New Roman" panose="02020603050405020304" pitchFamily="18" charset="0"/>
              </a:rPr>
              <a:t> - </a:t>
            </a:r>
            <a:r>
              <a:rPr lang="pl-PL" sz="1300" dirty="0">
                <a:solidFill>
                  <a:schemeClr val="accent5">
                    <a:lumMod val="25000"/>
                  </a:schemeClr>
                </a:solidFill>
                <a:latin typeface="+mn-lt"/>
                <a:ea typeface="Times New Roman" panose="02020603050405020304" pitchFamily="18" charset="0"/>
                <a:hlinkClick r:id="rId2"/>
              </a:rPr>
              <a:t>https://www.facebook.com/spp.us</a:t>
            </a:r>
            <a:r>
              <a:rPr lang="pl-PL" sz="1300" dirty="0">
                <a:solidFill>
                  <a:schemeClr val="accent5">
                    <a:lumMod val="25000"/>
                  </a:schemeClr>
                </a:solidFill>
                <a:latin typeface="+mn-lt"/>
                <a:ea typeface="Times New Roman" panose="02020603050405020304" pitchFamily="18" charset="0"/>
              </a:rPr>
              <a:t>  i </a:t>
            </a:r>
            <a:r>
              <a:rPr lang="pl-PL" sz="1300" dirty="0">
                <a:solidFill>
                  <a:schemeClr val="accent5">
                    <a:lumMod val="25000"/>
                  </a:schemeClr>
                </a:solidFill>
                <a:latin typeface="+mn-lt"/>
                <a:ea typeface="Times New Roman" panose="02020603050405020304" pitchFamily="18" charset="0"/>
                <a:hlinkClick r:id="rId3"/>
              </a:rPr>
              <a:t>https://www.instagram.com/klinikaprawa/</a:t>
            </a:r>
            <a:endParaRPr lang="pl-PL" sz="1300" dirty="0">
              <a:solidFill>
                <a:schemeClr val="accent5">
                  <a:lumMod val="25000"/>
                </a:schemeClr>
              </a:solidFill>
              <a:latin typeface="+mn-lt"/>
              <a:ea typeface="Times New Roman" panose="02020603050405020304" pitchFamily="18" charset="0"/>
            </a:endParaRPr>
          </a:p>
          <a:p>
            <a:pPr marL="285750" indent="-285750" algn="just">
              <a:spcBef>
                <a:spcPts val="600"/>
              </a:spcBef>
              <a:buFont typeface="Wingdings" panose="05000000000000000000" pitchFamily="2" charset="2"/>
              <a:buChar char="§"/>
            </a:pPr>
            <a:r>
              <a:rPr lang="pl-PL" sz="1300" dirty="0">
                <a:solidFill>
                  <a:schemeClr val="accent5">
                    <a:lumMod val="25000"/>
                  </a:schemeClr>
                </a:solidFill>
                <a:latin typeface="+mn-lt"/>
                <a:ea typeface="Times New Roman" panose="02020603050405020304" pitchFamily="18" charset="0"/>
              </a:rPr>
              <a:t>Cykl szkoleń z zakresu metodyki pisania prac naukowych – we współpracy z Centrum Inspekcji Naukowej i Biblioteką Akademicką</a:t>
            </a:r>
            <a:endParaRPr lang="pl-PL" sz="1400" b="1" dirty="0">
              <a:solidFill>
                <a:srgbClr val="003366"/>
              </a:solidFill>
              <a:latin typeface="+mn-lt"/>
              <a:cs typeface="Times New Roman" pitchFamily="18" charset="0"/>
            </a:endParaRPr>
          </a:p>
        </p:txBody>
      </p:sp>
      <p:graphicFrame>
        <p:nvGraphicFramePr>
          <p:cNvPr id="4" name="Symbol zastępczy wykresu 3">
            <a:extLst>
              <a:ext uri="{FF2B5EF4-FFF2-40B4-BE49-F238E27FC236}">
                <a16:creationId xmlns:a16="http://schemas.microsoft.com/office/drawing/2014/main" id="{46053608-D611-F3ED-8BF7-66D1D23A2AE1}"/>
              </a:ext>
            </a:extLst>
          </p:cNvPr>
          <p:cNvGraphicFramePr>
            <a:graphicFrameLocks noGrp="1"/>
          </p:cNvGraphicFramePr>
          <p:nvPr>
            <p:ph type="chart" idx="1"/>
          </p:nvPr>
        </p:nvGraphicFramePr>
        <p:xfrm flipH="1" flipV="1">
          <a:off x="8915399" y="6857999"/>
          <a:ext cx="45719" cy="4571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34056958"/>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2"/>
          <p:cNvSpPr>
            <a:spLocks noGrp="1" noChangeArrowheads="1"/>
          </p:cNvSpPr>
          <p:nvPr>
            <p:ph type="title"/>
          </p:nvPr>
        </p:nvSpPr>
        <p:spPr/>
        <p:txBody>
          <a:bodyPr/>
          <a:lstStyle/>
          <a:p>
            <a:pPr defTabSz="912813" eaLnBrk="1" hangingPunct="1"/>
            <a:r>
              <a:rPr lang="pl-PL" sz="2800" dirty="0"/>
              <a:t>Studencka Poradnia Prawna Wydziału Prawa  i Administracji UŚ 2003-2024</a:t>
            </a:r>
          </a:p>
        </p:txBody>
      </p:sp>
      <p:graphicFrame>
        <p:nvGraphicFramePr>
          <p:cNvPr id="2" name="Wykres 1">
            <a:extLst>
              <a:ext uri="{FF2B5EF4-FFF2-40B4-BE49-F238E27FC236}">
                <a16:creationId xmlns:a16="http://schemas.microsoft.com/office/drawing/2014/main" id="{3561AD74-C7BF-6FEF-DDE8-AA34CBF1696B}"/>
              </a:ext>
            </a:extLst>
          </p:cNvPr>
          <p:cNvGraphicFramePr>
            <a:graphicFrameLocks/>
          </p:cNvGraphicFramePr>
          <p:nvPr/>
        </p:nvGraphicFramePr>
        <p:xfrm flipH="1" flipV="1">
          <a:off x="4788023" y="5647287"/>
          <a:ext cx="45719" cy="4571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Object 7">
            <a:extLst>
              <a:ext uri="{FF2B5EF4-FFF2-40B4-BE49-F238E27FC236}">
                <a16:creationId xmlns:a16="http://schemas.microsoft.com/office/drawing/2014/main" id="{30D3C462-82DF-C08F-5F3F-842BB21804C8}"/>
              </a:ext>
            </a:extLst>
          </p:cNvPr>
          <p:cNvGraphicFramePr>
            <a:graphicFrameLocks/>
          </p:cNvGraphicFramePr>
          <p:nvPr>
            <p:extLst>
              <p:ext uri="{D42A27DB-BD31-4B8C-83A1-F6EECF244321}">
                <p14:modId xmlns:p14="http://schemas.microsoft.com/office/powerpoint/2010/main" val="1132538664"/>
              </p:ext>
            </p:extLst>
          </p:nvPr>
        </p:nvGraphicFramePr>
        <p:xfrm>
          <a:off x="755576" y="2582863"/>
          <a:ext cx="4320000" cy="3128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Object 8">
            <a:extLst>
              <a:ext uri="{FF2B5EF4-FFF2-40B4-BE49-F238E27FC236}">
                <a16:creationId xmlns:a16="http://schemas.microsoft.com/office/drawing/2014/main" id="{49086864-B98B-20E4-E1AE-0D06EBC8ADC9}"/>
              </a:ext>
            </a:extLst>
          </p:cNvPr>
          <p:cNvGraphicFramePr>
            <a:graphicFrameLocks/>
          </p:cNvGraphicFramePr>
          <p:nvPr>
            <p:extLst>
              <p:ext uri="{D42A27DB-BD31-4B8C-83A1-F6EECF244321}">
                <p14:modId xmlns:p14="http://schemas.microsoft.com/office/powerpoint/2010/main" val="2921635373"/>
              </p:ext>
            </p:extLst>
          </p:nvPr>
        </p:nvGraphicFramePr>
        <p:xfrm>
          <a:off x="4860032" y="2532848"/>
          <a:ext cx="4320000" cy="3128400"/>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 Box 11">
            <a:extLst>
              <a:ext uri="{FF2B5EF4-FFF2-40B4-BE49-F238E27FC236}">
                <a16:creationId xmlns:a16="http://schemas.microsoft.com/office/drawing/2014/main" id="{2FF4EA07-6D4A-AC18-7C54-6ED943842806}"/>
              </a:ext>
            </a:extLst>
          </p:cNvPr>
          <p:cNvSpPr txBox="1">
            <a:spLocks noChangeArrowheads="1"/>
          </p:cNvSpPr>
          <p:nvPr/>
        </p:nvSpPr>
        <p:spPr bwMode="auto">
          <a:xfrm>
            <a:off x="5869095" y="3359381"/>
            <a:ext cx="1150937" cy="274637"/>
          </a:xfrm>
          <a:prstGeom prst="rect">
            <a:avLst/>
          </a:prstGeom>
          <a:noFill/>
          <a:ln w="9525">
            <a:noFill/>
            <a:miter lim="800000"/>
            <a:headEnd/>
            <a:tailEnd/>
          </a:ln>
        </p:spPr>
        <p:txBody>
          <a:bodyPr>
            <a:spAutoFit/>
          </a:bodyPr>
          <a:lstStyle/>
          <a:p>
            <a:pPr defTabSz="912813">
              <a:spcBef>
                <a:spcPct val="50000"/>
              </a:spcBef>
            </a:pPr>
            <a:r>
              <a:rPr lang="pl-PL" sz="1200" b="1" dirty="0">
                <a:latin typeface="Arial" charset="0"/>
              </a:rPr>
              <a:t>studenci</a:t>
            </a:r>
          </a:p>
        </p:txBody>
      </p:sp>
      <p:sp>
        <p:nvSpPr>
          <p:cNvPr id="6" name="Text Box 12">
            <a:extLst>
              <a:ext uri="{FF2B5EF4-FFF2-40B4-BE49-F238E27FC236}">
                <a16:creationId xmlns:a16="http://schemas.microsoft.com/office/drawing/2014/main" id="{F067C02F-1510-C4A7-C6CE-46FCAA8AF912}"/>
              </a:ext>
            </a:extLst>
          </p:cNvPr>
          <p:cNvSpPr txBox="1">
            <a:spLocks noChangeArrowheads="1"/>
          </p:cNvSpPr>
          <p:nvPr/>
        </p:nvSpPr>
        <p:spPr bwMode="auto">
          <a:xfrm>
            <a:off x="6444563" y="4235676"/>
            <a:ext cx="1150938" cy="274638"/>
          </a:xfrm>
          <a:prstGeom prst="rect">
            <a:avLst/>
          </a:prstGeom>
          <a:noFill/>
          <a:ln w="9525">
            <a:noFill/>
            <a:miter lim="800000"/>
            <a:headEnd/>
            <a:tailEnd/>
          </a:ln>
        </p:spPr>
        <p:txBody>
          <a:bodyPr>
            <a:spAutoFit/>
          </a:bodyPr>
          <a:lstStyle/>
          <a:p>
            <a:pPr defTabSz="912813">
              <a:spcBef>
                <a:spcPct val="50000"/>
              </a:spcBef>
            </a:pPr>
            <a:r>
              <a:rPr lang="pl-PL" sz="1200" b="1" dirty="0">
                <a:latin typeface="Arial" charset="0"/>
              </a:rPr>
              <a:t>dydaktycy</a:t>
            </a:r>
          </a:p>
        </p:txBody>
      </p:sp>
      <p:sp>
        <p:nvSpPr>
          <p:cNvPr id="7" name="Text Box 13">
            <a:extLst>
              <a:ext uri="{FF2B5EF4-FFF2-40B4-BE49-F238E27FC236}">
                <a16:creationId xmlns:a16="http://schemas.microsoft.com/office/drawing/2014/main" id="{7653FFAD-1554-AA0D-4D09-D000AB5223D2}"/>
              </a:ext>
            </a:extLst>
          </p:cNvPr>
          <p:cNvSpPr txBox="1">
            <a:spLocks noChangeArrowheads="1"/>
          </p:cNvSpPr>
          <p:nvPr/>
        </p:nvSpPr>
        <p:spPr bwMode="auto">
          <a:xfrm>
            <a:off x="1115616" y="6021288"/>
            <a:ext cx="3095625" cy="630942"/>
          </a:xfrm>
          <a:prstGeom prst="rect">
            <a:avLst/>
          </a:prstGeom>
          <a:noFill/>
          <a:ln w="9525">
            <a:noFill/>
            <a:miter lim="800000"/>
            <a:headEnd/>
            <a:tailEnd/>
          </a:ln>
        </p:spPr>
        <p:txBody>
          <a:bodyPr wrap="square">
            <a:spAutoFit/>
          </a:bodyPr>
          <a:lstStyle/>
          <a:p>
            <a:pPr algn="ctr" defTabSz="912813">
              <a:spcBef>
                <a:spcPct val="50000"/>
              </a:spcBef>
            </a:pPr>
            <a:endParaRPr lang="pl-PL" sz="1400" b="1" dirty="0">
              <a:latin typeface="Arial" charset="0"/>
            </a:endParaRPr>
          </a:p>
          <a:p>
            <a:pPr algn="ctr" defTabSz="912813">
              <a:spcBef>
                <a:spcPct val="50000"/>
              </a:spcBef>
            </a:pPr>
            <a:r>
              <a:rPr lang="pl-PL" sz="1400" b="1" dirty="0">
                <a:latin typeface="Arial" charset="0"/>
              </a:rPr>
              <a:t>Liczba spraw w latach 2003-2024</a:t>
            </a:r>
          </a:p>
        </p:txBody>
      </p:sp>
      <p:sp>
        <p:nvSpPr>
          <p:cNvPr id="8" name="Text Box 14">
            <a:extLst>
              <a:ext uri="{FF2B5EF4-FFF2-40B4-BE49-F238E27FC236}">
                <a16:creationId xmlns:a16="http://schemas.microsoft.com/office/drawing/2014/main" id="{8AFAC20C-3CA1-0FF3-F243-7285B38AB551}"/>
              </a:ext>
            </a:extLst>
          </p:cNvPr>
          <p:cNvSpPr txBox="1">
            <a:spLocks noChangeArrowheads="1"/>
          </p:cNvSpPr>
          <p:nvPr/>
        </p:nvSpPr>
        <p:spPr bwMode="auto">
          <a:xfrm>
            <a:off x="5364088" y="5908450"/>
            <a:ext cx="3551311" cy="846386"/>
          </a:xfrm>
          <a:prstGeom prst="rect">
            <a:avLst/>
          </a:prstGeom>
          <a:noFill/>
          <a:ln w="9525">
            <a:noFill/>
            <a:miter lim="800000"/>
            <a:headEnd/>
            <a:tailEnd/>
          </a:ln>
        </p:spPr>
        <p:txBody>
          <a:bodyPr wrap="square">
            <a:spAutoFit/>
          </a:bodyPr>
          <a:lstStyle/>
          <a:p>
            <a:pPr algn="ctr" defTabSz="912813">
              <a:spcBef>
                <a:spcPct val="50000"/>
              </a:spcBef>
            </a:pPr>
            <a:endParaRPr lang="pl-PL" sz="1400" b="1" dirty="0">
              <a:latin typeface="Arial" charset="0"/>
            </a:endParaRPr>
          </a:p>
          <a:p>
            <a:pPr algn="ctr" defTabSz="912813">
              <a:spcBef>
                <a:spcPct val="50000"/>
              </a:spcBef>
            </a:pPr>
            <a:r>
              <a:rPr lang="pl-PL" sz="1400" b="1" dirty="0">
                <a:latin typeface="Arial" charset="0"/>
              </a:rPr>
              <a:t>Liczba studentów i </a:t>
            </a:r>
            <a:r>
              <a:rPr lang="pl-PL" sz="1400" b="1" dirty="0">
                <a:solidFill>
                  <a:schemeClr val="bg2"/>
                </a:solidFill>
                <a:latin typeface="Arial" charset="0"/>
              </a:rPr>
              <a:t>personelu dydaktycznego </a:t>
            </a:r>
            <a:r>
              <a:rPr lang="pl-PL" sz="1400" b="1" dirty="0">
                <a:latin typeface="Arial" charset="0"/>
              </a:rPr>
              <a:t>w latach 2003-2024</a:t>
            </a:r>
          </a:p>
        </p:txBody>
      </p:sp>
    </p:spTree>
    <p:extLst>
      <p:ext uri="{BB962C8B-B14F-4D97-AF65-F5344CB8AC3E}">
        <p14:creationId xmlns:p14="http://schemas.microsoft.com/office/powerpoint/2010/main" val="606656328"/>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E5CD18-4C34-3D41-4087-DED62FAFC3F5}"/>
            </a:ext>
          </a:extLst>
        </p:cNvPr>
        <p:cNvGrpSpPr/>
        <p:nvPr/>
      </p:nvGrpSpPr>
      <p:grpSpPr>
        <a:xfrm>
          <a:off x="0" y="0"/>
          <a:ext cx="0" cy="0"/>
          <a:chOff x="0" y="0"/>
          <a:chExt cx="0" cy="0"/>
        </a:xfrm>
      </p:grpSpPr>
      <p:sp>
        <p:nvSpPr>
          <p:cNvPr id="23555" name="Rectangle 2">
            <a:extLst>
              <a:ext uri="{FF2B5EF4-FFF2-40B4-BE49-F238E27FC236}">
                <a16:creationId xmlns:a16="http://schemas.microsoft.com/office/drawing/2014/main" id="{27D27E15-1CA2-A277-1D8E-08625DA5FC7B}"/>
              </a:ext>
            </a:extLst>
          </p:cNvPr>
          <p:cNvSpPr>
            <a:spLocks noGrp="1" noChangeArrowheads="1"/>
          </p:cNvSpPr>
          <p:nvPr>
            <p:ph type="title"/>
          </p:nvPr>
        </p:nvSpPr>
        <p:spPr>
          <a:xfrm>
            <a:off x="914400" y="845840"/>
            <a:ext cx="8001000" cy="1143000"/>
          </a:xfrm>
        </p:spPr>
        <p:txBody>
          <a:bodyPr/>
          <a:lstStyle/>
          <a:p>
            <a:pPr defTabSz="912813" eaLnBrk="1" hangingPunct="1"/>
            <a:r>
              <a:rPr lang="pl-PL" sz="2800" dirty="0"/>
              <a:t>Poradnia Prawna przy Studenckim Naukowym Kole Ekonomii Społecznej Wydziału Nauk Ekonomicznych Politechniki Koszalińskiej</a:t>
            </a:r>
          </a:p>
        </p:txBody>
      </p:sp>
      <p:graphicFrame>
        <p:nvGraphicFramePr>
          <p:cNvPr id="4" name="Symbol zastępczy wykresu 3">
            <a:extLst>
              <a:ext uri="{FF2B5EF4-FFF2-40B4-BE49-F238E27FC236}">
                <a16:creationId xmlns:a16="http://schemas.microsoft.com/office/drawing/2014/main" id="{BDC486EB-5462-6074-6D7C-6E4190FFFED7}"/>
              </a:ext>
            </a:extLst>
          </p:cNvPr>
          <p:cNvGraphicFramePr>
            <a:graphicFrameLocks noGrp="1"/>
          </p:cNvGraphicFramePr>
          <p:nvPr>
            <p:ph type="chart" idx="1"/>
          </p:nvPr>
        </p:nvGraphicFramePr>
        <p:xfrm flipH="1" flipV="1">
          <a:off x="8915399" y="6857999"/>
          <a:ext cx="45719" cy="4571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Object 8">
            <a:extLst>
              <a:ext uri="{FF2B5EF4-FFF2-40B4-BE49-F238E27FC236}">
                <a16:creationId xmlns:a16="http://schemas.microsoft.com/office/drawing/2014/main" id="{9BF9BABE-8661-7725-597E-56BB093DEE2C}"/>
              </a:ext>
            </a:extLst>
          </p:cNvPr>
          <p:cNvGraphicFramePr>
            <a:graphicFrameLocks noChangeAspect="1"/>
          </p:cNvGraphicFramePr>
          <p:nvPr>
            <p:extLst>
              <p:ext uri="{D42A27DB-BD31-4B8C-83A1-F6EECF244321}">
                <p14:modId xmlns:p14="http://schemas.microsoft.com/office/powerpoint/2010/main" val="229200603"/>
              </p:ext>
            </p:extLst>
          </p:nvPr>
        </p:nvGraphicFramePr>
        <p:xfrm>
          <a:off x="763588" y="2501900"/>
          <a:ext cx="8343900" cy="4081463"/>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 Box 4">
            <a:extLst>
              <a:ext uri="{FF2B5EF4-FFF2-40B4-BE49-F238E27FC236}">
                <a16:creationId xmlns:a16="http://schemas.microsoft.com/office/drawing/2014/main" id="{54B9CA48-EE52-815D-8FA0-F594189D9B0F}"/>
              </a:ext>
            </a:extLst>
          </p:cNvPr>
          <p:cNvSpPr txBox="1">
            <a:spLocks noChangeArrowheads="1"/>
          </p:cNvSpPr>
          <p:nvPr/>
        </p:nvSpPr>
        <p:spPr bwMode="auto">
          <a:xfrm>
            <a:off x="6984776" y="2276872"/>
            <a:ext cx="2123728" cy="1077218"/>
          </a:xfrm>
          <a:prstGeom prst="rect">
            <a:avLst/>
          </a:prstGeom>
          <a:noFill/>
          <a:ln w="9525">
            <a:noFill/>
            <a:miter lim="800000"/>
            <a:headEnd/>
            <a:tailEnd/>
          </a:ln>
        </p:spPr>
        <p:txBody>
          <a:bodyPr wrap="square">
            <a:spAutoFit/>
          </a:bodyPr>
          <a:lstStyle/>
          <a:p>
            <a:pPr algn="r" defTabSz="912813">
              <a:spcBef>
                <a:spcPct val="50000"/>
              </a:spcBef>
            </a:pPr>
            <a:r>
              <a:rPr lang="pl-PL" sz="1600" b="1" dirty="0">
                <a:solidFill>
                  <a:schemeClr val="tx2">
                    <a:lumMod val="50000"/>
                  </a:schemeClr>
                </a:solidFill>
                <a:latin typeface="Arial" charset="0"/>
              </a:rPr>
              <a:t>Spraw łącznie:  4 </a:t>
            </a:r>
          </a:p>
          <a:p>
            <a:pPr algn="r" defTabSz="912813">
              <a:spcBef>
                <a:spcPct val="50000"/>
              </a:spcBef>
            </a:pPr>
            <a:r>
              <a:rPr lang="pl-PL" sz="1600" b="1" dirty="0">
                <a:solidFill>
                  <a:schemeClr val="tx2">
                    <a:lumMod val="50000"/>
                  </a:schemeClr>
                </a:solidFill>
                <a:latin typeface="Arial" charset="0"/>
              </a:rPr>
              <a:t>Studentów:  8 </a:t>
            </a:r>
          </a:p>
          <a:p>
            <a:pPr algn="r" defTabSz="912813">
              <a:spcBef>
                <a:spcPct val="50000"/>
              </a:spcBef>
            </a:pPr>
            <a:r>
              <a:rPr lang="pl-PL" sz="1600" b="1" dirty="0">
                <a:solidFill>
                  <a:schemeClr val="tx2">
                    <a:lumMod val="50000"/>
                  </a:schemeClr>
                </a:solidFill>
                <a:latin typeface="Arial" charset="0"/>
              </a:rPr>
              <a:t>Dydaktyków:  1 </a:t>
            </a:r>
          </a:p>
        </p:txBody>
      </p:sp>
    </p:spTree>
    <p:extLst>
      <p:ext uri="{BB962C8B-B14F-4D97-AF65-F5344CB8AC3E}">
        <p14:creationId xmlns:p14="http://schemas.microsoft.com/office/powerpoint/2010/main" val="2212092870"/>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A4FE07-CD77-7CE7-7C0B-A303B496462E}"/>
            </a:ext>
          </a:extLst>
        </p:cNvPr>
        <p:cNvGrpSpPr/>
        <p:nvPr/>
      </p:nvGrpSpPr>
      <p:grpSpPr>
        <a:xfrm>
          <a:off x="0" y="0"/>
          <a:ext cx="0" cy="0"/>
          <a:chOff x="0" y="0"/>
          <a:chExt cx="0" cy="0"/>
        </a:xfrm>
      </p:grpSpPr>
      <p:sp>
        <p:nvSpPr>
          <p:cNvPr id="23555" name="Rectangle 2">
            <a:extLst>
              <a:ext uri="{FF2B5EF4-FFF2-40B4-BE49-F238E27FC236}">
                <a16:creationId xmlns:a16="http://schemas.microsoft.com/office/drawing/2014/main" id="{034C9D6C-B771-3B00-91FC-BC75EAB37EA7}"/>
              </a:ext>
            </a:extLst>
          </p:cNvPr>
          <p:cNvSpPr>
            <a:spLocks noGrp="1" noChangeArrowheads="1"/>
          </p:cNvSpPr>
          <p:nvPr>
            <p:ph type="title"/>
          </p:nvPr>
        </p:nvSpPr>
        <p:spPr>
          <a:xfrm>
            <a:off x="914400" y="845840"/>
            <a:ext cx="8001000" cy="1143000"/>
          </a:xfrm>
        </p:spPr>
        <p:txBody>
          <a:bodyPr/>
          <a:lstStyle/>
          <a:p>
            <a:pPr defTabSz="912813" eaLnBrk="1" hangingPunct="1"/>
            <a:r>
              <a:rPr lang="pl-PL" sz="2800" dirty="0"/>
              <a:t>Poradnia Prawna przy Studenckim Naukowym Kole Ekonomii Społecznej Wydziału Nauk Ekonomicznych Politechniki Koszalińskiej</a:t>
            </a:r>
          </a:p>
        </p:txBody>
      </p:sp>
      <p:graphicFrame>
        <p:nvGraphicFramePr>
          <p:cNvPr id="4" name="Symbol zastępczy wykresu 3">
            <a:extLst>
              <a:ext uri="{FF2B5EF4-FFF2-40B4-BE49-F238E27FC236}">
                <a16:creationId xmlns:a16="http://schemas.microsoft.com/office/drawing/2014/main" id="{64413295-4534-83ED-F34B-EC9D8B9FDA6C}"/>
              </a:ext>
            </a:extLst>
          </p:cNvPr>
          <p:cNvGraphicFramePr>
            <a:graphicFrameLocks noGrp="1"/>
          </p:cNvGraphicFramePr>
          <p:nvPr>
            <p:ph type="chart" idx="1"/>
          </p:nvPr>
        </p:nvGraphicFramePr>
        <p:xfrm flipH="1" flipV="1">
          <a:off x="8915399" y="6857999"/>
          <a:ext cx="45719" cy="45719"/>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 Box 10">
            <a:extLst>
              <a:ext uri="{FF2B5EF4-FFF2-40B4-BE49-F238E27FC236}">
                <a16:creationId xmlns:a16="http://schemas.microsoft.com/office/drawing/2014/main" id="{23DE3147-BC40-FBDC-F1AE-571DF9A03D63}"/>
              </a:ext>
            </a:extLst>
          </p:cNvPr>
          <p:cNvSpPr txBox="1">
            <a:spLocks noChangeArrowheads="1"/>
          </p:cNvSpPr>
          <p:nvPr/>
        </p:nvSpPr>
        <p:spPr bwMode="auto">
          <a:xfrm>
            <a:off x="914399" y="2708920"/>
            <a:ext cx="8000999" cy="3508653"/>
          </a:xfrm>
          <a:prstGeom prst="rect">
            <a:avLst/>
          </a:prstGeom>
          <a:noFill/>
          <a:ln w="9525">
            <a:noFill/>
            <a:miter lim="800000"/>
            <a:headEnd/>
            <a:tailEnd/>
          </a:ln>
        </p:spPr>
        <p:txBody>
          <a:bodyPr wrap="square">
            <a:spAutoFit/>
          </a:bodyPr>
          <a:lstStyle/>
          <a:p>
            <a:pPr algn="just" defTabSz="912813">
              <a:spcBef>
                <a:spcPts val="600"/>
              </a:spcBef>
              <a:defRPr/>
            </a:pPr>
            <a:r>
              <a:rPr lang="pl-PL" sz="1300" b="1" dirty="0">
                <a:solidFill>
                  <a:schemeClr val="accent5">
                    <a:lumMod val="25000"/>
                  </a:schemeClr>
                </a:solidFill>
                <a:latin typeface="+mn-lt"/>
                <a:cs typeface="Times New Roman" pitchFamily="18" charset="0"/>
              </a:rPr>
              <a:t>Najwa</a:t>
            </a:r>
            <a:r>
              <a:rPr lang="pl-PL" sz="1300" b="1" dirty="0">
                <a:solidFill>
                  <a:schemeClr val="accent5">
                    <a:lumMod val="25000"/>
                  </a:schemeClr>
                </a:solidFill>
                <a:latin typeface="+mn-lt"/>
              </a:rPr>
              <a:t>ż</a:t>
            </a:r>
            <a:r>
              <a:rPr lang="pl-PL" sz="1300" b="1" dirty="0">
                <a:solidFill>
                  <a:schemeClr val="accent5">
                    <a:lumMod val="25000"/>
                  </a:schemeClr>
                </a:solidFill>
                <a:latin typeface="+mn-lt"/>
                <a:cs typeface="Times New Roman" pitchFamily="18" charset="0"/>
              </a:rPr>
              <a:t>niejsze osi</a:t>
            </a:r>
            <a:r>
              <a:rPr lang="pl-PL" sz="1300" b="1" dirty="0">
                <a:solidFill>
                  <a:schemeClr val="accent5">
                    <a:lumMod val="25000"/>
                  </a:schemeClr>
                </a:solidFill>
                <a:latin typeface="+mn-lt"/>
              </a:rPr>
              <a:t>ą</a:t>
            </a:r>
            <a:r>
              <a:rPr lang="pl-PL" sz="1300" b="1" dirty="0">
                <a:solidFill>
                  <a:schemeClr val="accent5">
                    <a:lumMod val="25000"/>
                  </a:schemeClr>
                </a:solidFill>
                <a:latin typeface="+mn-lt"/>
                <a:cs typeface="Times New Roman" pitchFamily="18" charset="0"/>
              </a:rPr>
              <a:t>gni</a:t>
            </a:r>
            <a:r>
              <a:rPr lang="pl-PL" sz="1300" b="1" dirty="0">
                <a:solidFill>
                  <a:schemeClr val="accent5">
                    <a:lumMod val="25000"/>
                  </a:schemeClr>
                </a:solidFill>
                <a:latin typeface="+mn-lt"/>
              </a:rPr>
              <a:t>ę</a:t>
            </a:r>
            <a:r>
              <a:rPr lang="pl-PL" sz="1300" b="1" dirty="0">
                <a:solidFill>
                  <a:schemeClr val="accent5">
                    <a:lumMod val="25000"/>
                  </a:schemeClr>
                </a:solidFill>
                <a:latin typeface="+mn-lt"/>
                <a:cs typeface="Times New Roman" pitchFamily="18" charset="0"/>
              </a:rPr>
              <a:t>cia i sukcesy Poradni:</a:t>
            </a:r>
          </a:p>
          <a:p>
            <a:pPr marL="285750" indent="-285750" algn="just">
              <a:spcBef>
                <a:spcPts val="600"/>
              </a:spcBef>
              <a:buFont typeface="Wingdings" panose="05000000000000000000" pitchFamily="2" charset="2"/>
              <a:buChar char="§"/>
            </a:pPr>
            <a:r>
              <a:rPr lang="pl-PL" sz="1300" dirty="0">
                <a:solidFill>
                  <a:schemeClr val="accent5">
                    <a:lumMod val="25000"/>
                  </a:schemeClr>
                </a:solidFill>
                <a:effectLst/>
                <a:latin typeface="+mn-lt"/>
                <a:ea typeface="Times New Roman" panose="02020603050405020304" pitchFamily="18" charset="0"/>
              </a:rPr>
              <a:t>Organizacja seminarium naukowego dla pracowników WNE PK na temat plagiatu i prawa cytatu </a:t>
            </a:r>
          </a:p>
          <a:p>
            <a:pPr marL="285750" indent="-285750" algn="just">
              <a:spcBef>
                <a:spcPts val="600"/>
              </a:spcBef>
              <a:buFont typeface="Wingdings" panose="05000000000000000000" pitchFamily="2" charset="2"/>
              <a:buChar char="§"/>
            </a:pPr>
            <a:r>
              <a:rPr lang="pl-PL" sz="1300" dirty="0">
                <a:solidFill>
                  <a:schemeClr val="accent5">
                    <a:lumMod val="25000"/>
                  </a:schemeClr>
                </a:solidFill>
                <a:latin typeface="+mn-lt"/>
                <a:ea typeface="Times New Roman" panose="02020603050405020304" pitchFamily="18" charset="0"/>
              </a:rPr>
              <a:t>Zorganizowanie 15 wykładów z przedsiębiorcami w ramach przedmiotu „Praktyczne prowadzenie biznesu”</a:t>
            </a:r>
          </a:p>
          <a:p>
            <a:pPr marL="285750" indent="-285750" algn="just">
              <a:spcBef>
                <a:spcPts val="600"/>
              </a:spcBef>
              <a:buFont typeface="Wingdings" panose="05000000000000000000" pitchFamily="2" charset="2"/>
              <a:buChar char="§"/>
            </a:pPr>
            <a:r>
              <a:rPr lang="pl-PL" sz="1300" dirty="0">
                <a:solidFill>
                  <a:schemeClr val="accent5">
                    <a:lumMod val="25000"/>
                  </a:schemeClr>
                </a:solidFill>
                <a:effectLst/>
                <a:latin typeface="+mn-lt"/>
                <a:ea typeface="Times New Roman" panose="02020603050405020304" pitchFamily="18" charset="0"/>
              </a:rPr>
              <a:t>Wykład dotyczący budżetu obywatelskiego połączony z warsztatami na temat wypełniania wniosków</a:t>
            </a:r>
          </a:p>
          <a:p>
            <a:pPr marL="285750" indent="-285750" algn="just">
              <a:spcBef>
                <a:spcPts val="600"/>
              </a:spcBef>
              <a:buFont typeface="Wingdings" panose="05000000000000000000" pitchFamily="2" charset="2"/>
              <a:buChar char="§"/>
            </a:pPr>
            <a:r>
              <a:rPr lang="pl-PL" sz="1300" dirty="0">
                <a:solidFill>
                  <a:schemeClr val="accent5">
                    <a:lumMod val="25000"/>
                  </a:schemeClr>
                </a:solidFill>
                <a:latin typeface="+mn-lt"/>
                <a:ea typeface="Times New Roman" panose="02020603050405020304" pitchFamily="18" charset="0"/>
              </a:rPr>
              <a:t>Organizacja konkursu dla uczniów Zespołu Szkół nr 1 w Koszalinie na temat praw konsumentów </a:t>
            </a:r>
          </a:p>
          <a:p>
            <a:pPr marL="285750" indent="-285750" algn="just">
              <a:spcBef>
                <a:spcPts val="600"/>
              </a:spcBef>
              <a:buFont typeface="Wingdings" panose="05000000000000000000" pitchFamily="2" charset="2"/>
              <a:buChar char="§"/>
            </a:pPr>
            <a:r>
              <a:rPr lang="pl-PL" sz="1300" dirty="0">
                <a:solidFill>
                  <a:schemeClr val="accent5">
                    <a:lumMod val="25000"/>
                  </a:schemeClr>
                </a:solidFill>
                <a:effectLst/>
                <a:latin typeface="+mn-lt"/>
                <a:ea typeface="Times New Roman" panose="02020603050405020304" pitchFamily="18" charset="0"/>
              </a:rPr>
              <a:t>W ramach Street Law – wykłady z wiedzy konsumenckiej dla ZS nr 1 w Koszalinie, ZS w Karlinie, ZSP w Białogardzie, I LO w Koszalinie i na Uniwersytecie Trzeciego Wieku w Białogardzie</a:t>
            </a:r>
          </a:p>
          <a:p>
            <a:pPr marL="285750" indent="-285750" algn="just">
              <a:spcBef>
                <a:spcPts val="600"/>
              </a:spcBef>
              <a:buFont typeface="Wingdings" panose="05000000000000000000" pitchFamily="2" charset="2"/>
              <a:buChar char="§"/>
            </a:pPr>
            <a:r>
              <a:rPr lang="pl-PL" sz="1300" dirty="0">
                <a:solidFill>
                  <a:schemeClr val="accent5">
                    <a:lumMod val="25000"/>
                  </a:schemeClr>
                </a:solidFill>
                <a:latin typeface="+mn-lt"/>
                <a:ea typeface="Times New Roman" panose="02020603050405020304" pitchFamily="18" charset="0"/>
              </a:rPr>
              <a:t>Wizyty studyjne w SR w Koszalinie, kancelarii rzecznika patentowego, Centrum Biznesu i Agencji Celnej</a:t>
            </a:r>
          </a:p>
          <a:p>
            <a:pPr marL="285750" indent="-285750" algn="just">
              <a:spcBef>
                <a:spcPts val="600"/>
              </a:spcBef>
              <a:buFont typeface="Wingdings" panose="05000000000000000000" pitchFamily="2" charset="2"/>
              <a:buChar char="§"/>
            </a:pPr>
            <a:r>
              <a:rPr lang="pl-PL" sz="1300" dirty="0">
                <a:solidFill>
                  <a:schemeClr val="accent5">
                    <a:lumMod val="25000"/>
                  </a:schemeClr>
                </a:solidFill>
                <a:effectLst/>
                <a:latin typeface="+mn-lt"/>
                <a:ea typeface="Times New Roman" panose="02020603050405020304" pitchFamily="18" charset="0"/>
              </a:rPr>
              <a:t>Wystąpienie na Międzynarodowej Konferencji Naukowej o ekonomii społecznej w Krakowie, wystąpienie na konferencji dla przedsiębiorców w Mielnie </a:t>
            </a:r>
          </a:p>
          <a:p>
            <a:pPr marL="285750" indent="-285750" algn="just">
              <a:spcBef>
                <a:spcPts val="600"/>
              </a:spcBef>
              <a:buFont typeface="Wingdings" panose="05000000000000000000" pitchFamily="2" charset="2"/>
              <a:buChar char="§"/>
            </a:pPr>
            <a:r>
              <a:rPr lang="pl-PL" sz="1300" dirty="0">
                <a:solidFill>
                  <a:schemeClr val="accent5">
                    <a:lumMod val="25000"/>
                  </a:schemeClr>
                </a:solidFill>
                <a:latin typeface="+mn-lt"/>
                <a:ea typeface="Times New Roman" panose="02020603050405020304" pitchFamily="18" charset="0"/>
              </a:rPr>
              <a:t>Współpraca ze Stowarzyszeniem Absolwentów WNE PK, Pracownią Pozarządową i Koszalińską Izbą Przemysłowo-Handlową, Koszalińską Agencją Rozwoju Regionalnego i Centrum Biznesu</a:t>
            </a:r>
            <a:endParaRPr lang="pl-PL" sz="1400" b="1" dirty="0">
              <a:solidFill>
                <a:srgbClr val="003366"/>
              </a:solidFill>
              <a:latin typeface="+mn-lt"/>
              <a:cs typeface="Times New Roman" pitchFamily="18" charset="0"/>
            </a:endParaRPr>
          </a:p>
        </p:txBody>
      </p:sp>
    </p:spTree>
    <p:extLst>
      <p:ext uri="{BB962C8B-B14F-4D97-AF65-F5344CB8AC3E}">
        <p14:creationId xmlns:p14="http://schemas.microsoft.com/office/powerpoint/2010/main" val="1871150541"/>
      </p:ext>
    </p:extLst>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7DF56D-03EF-81C4-484B-572C3C3334E0}"/>
            </a:ext>
          </a:extLst>
        </p:cNvPr>
        <p:cNvGrpSpPr/>
        <p:nvPr/>
      </p:nvGrpSpPr>
      <p:grpSpPr>
        <a:xfrm>
          <a:off x="0" y="0"/>
          <a:ext cx="0" cy="0"/>
          <a:chOff x="0" y="0"/>
          <a:chExt cx="0" cy="0"/>
        </a:xfrm>
      </p:grpSpPr>
      <p:graphicFrame>
        <p:nvGraphicFramePr>
          <p:cNvPr id="2" name="Object 7">
            <a:extLst>
              <a:ext uri="{FF2B5EF4-FFF2-40B4-BE49-F238E27FC236}">
                <a16:creationId xmlns:a16="http://schemas.microsoft.com/office/drawing/2014/main" id="{701FFAB3-29AB-0C8F-47A8-D20804853853}"/>
              </a:ext>
            </a:extLst>
          </p:cNvPr>
          <p:cNvGraphicFramePr>
            <a:graphicFrameLocks/>
          </p:cNvGraphicFramePr>
          <p:nvPr>
            <p:extLst>
              <p:ext uri="{D42A27DB-BD31-4B8C-83A1-F6EECF244321}">
                <p14:modId xmlns:p14="http://schemas.microsoft.com/office/powerpoint/2010/main" val="1660586242"/>
              </p:ext>
            </p:extLst>
          </p:nvPr>
        </p:nvGraphicFramePr>
        <p:xfrm>
          <a:off x="755576" y="2582863"/>
          <a:ext cx="4320000" cy="31284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Object 8">
            <a:extLst>
              <a:ext uri="{FF2B5EF4-FFF2-40B4-BE49-F238E27FC236}">
                <a16:creationId xmlns:a16="http://schemas.microsoft.com/office/drawing/2014/main" id="{79227C1F-CC3F-B3C1-562A-38930176E82C}"/>
              </a:ext>
            </a:extLst>
          </p:cNvPr>
          <p:cNvGraphicFramePr>
            <a:graphicFrameLocks/>
          </p:cNvGraphicFramePr>
          <p:nvPr>
            <p:extLst>
              <p:ext uri="{D42A27DB-BD31-4B8C-83A1-F6EECF244321}">
                <p14:modId xmlns:p14="http://schemas.microsoft.com/office/powerpoint/2010/main" val="4210072022"/>
              </p:ext>
            </p:extLst>
          </p:nvPr>
        </p:nvGraphicFramePr>
        <p:xfrm>
          <a:off x="4788024" y="2555261"/>
          <a:ext cx="4320000" cy="31284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Box 11">
            <a:extLst>
              <a:ext uri="{FF2B5EF4-FFF2-40B4-BE49-F238E27FC236}">
                <a16:creationId xmlns:a16="http://schemas.microsoft.com/office/drawing/2014/main" id="{2492FEE8-591E-F626-647D-D58C3E99B234}"/>
              </a:ext>
            </a:extLst>
          </p:cNvPr>
          <p:cNvSpPr txBox="1">
            <a:spLocks noChangeArrowheads="1"/>
          </p:cNvSpPr>
          <p:nvPr/>
        </p:nvSpPr>
        <p:spPr bwMode="auto">
          <a:xfrm>
            <a:off x="5724128" y="3120831"/>
            <a:ext cx="1150937" cy="274637"/>
          </a:xfrm>
          <a:prstGeom prst="rect">
            <a:avLst/>
          </a:prstGeom>
          <a:noFill/>
          <a:ln w="9525">
            <a:noFill/>
            <a:miter lim="800000"/>
            <a:headEnd/>
            <a:tailEnd/>
          </a:ln>
        </p:spPr>
        <p:txBody>
          <a:bodyPr>
            <a:spAutoFit/>
          </a:bodyPr>
          <a:lstStyle/>
          <a:p>
            <a:pPr defTabSz="912813">
              <a:spcBef>
                <a:spcPct val="50000"/>
              </a:spcBef>
            </a:pPr>
            <a:r>
              <a:rPr lang="pl-PL" sz="1200" b="1" dirty="0">
                <a:latin typeface="Arial" charset="0"/>
              </a:rPr>
              <a:t>studenci</a:t>
            </a:r>
          </a:p>
        </p:txBody>
      </p:sp>
      <p:sp>
        <p:nvSpPr>
          <p:cNvPr id="5" name="Text Box 12">
            <a:extLst>
              <a:ext uri="{FF2B5EF4-FFF2-40B4-BE49-F238E27FC236}">
                <a16:creationId xmlns:a16="http://schemas.microsoft.com/office/drawing/2014/main" id="{6B6A1636-968F-6F66-B89F-28C9B72F2F10}"/>
              </a:ext>
            </a:extLst>
          </p:cNvPr>
          <p:cNvSpPr txBox="1">
            <a:spLocks noChangeArrowheads="1"/>
          </p:cNvSpPr>
          <p:nvPr/>
        </p:nvSpPr>
        <p:spPr bwMode="auto">
          <a:xfrm>
            <a:off x="5922205" y="4147063"/>
            <a:ext cx="1150938" cy="274638"/>
          </a:xfrm>
          <a:prstGeom prst="rect">
            <a:avLst/>
          </a:prstGeom>
          <a:noFill/>
          <a:ln w="9525">
            <a:noFill/>
            <a:miter lim="800000"/>
            <a:headEnd/>
            <a:tailEnd/>
          </a:ln>
        </p:spPr>
        <p:txBody>
          <a:bodyPr>
            <a:spAutoFit/>
          </a:bodyPr>
          <a:lstStyle/>
          <a:p>
            <a:pPr defTabSz="912813">
              <a:spcBef>
                <a:spcPct val="50000"/>
              </a:spcBef>
            </a:pPr>
            <a:r>
              <a:rPr lang="pl-PL" sz="1200" b="1" dirty="0">
                <a:latin typeface="Arial" charset="0"/>
              </a:rPr>
              <a:t>dydaktycy</a:t>
            </a:r>
          </a:p>
        </p:txBody>
      </p:sp>
      <p:sp>
        <p:nvSpPr>
          <p:cNvPr id="6" name="Text Box 13">
            <a:extLst>
              <a:ext uri="{FF2B5EF4-FFF2-40B4-BE49-F238E27FC236}">
                <a16:creationId xmlns:a16="http://schemas.microsoft.com/office/drawing/2014/main" id="{0CC081D7-5CF8-FB3B-41A6-F55E98CF897B}"/>
              </a:ext>
            </a:extLst>
          </p:cNvPr>
          <p:cNvSpPr txBox="1">
            <a:spLocks noChangeArrowheads="1"/>
          </p:cNvSpPr>
          <p:nvPr/>
        </p:nvSpPr>
        <p:spPr bwMode="auto">
          <a:xfrm>
            <a:off x="1115616" y="6021288"/>
            <a:ext cx="3095625" cy="630942"/>
          </a:xfrm>
          <a:prstGeom prst="rect">
            <a:avLst/>
          </a:prstGeom>
          <a:noFill/>
          <a:ln w="9525">
            <a:noFill/>
            <a:miter lim="800000"/>
            <a:headEnd/>
            <a:tailEnd/>
          </a:ln>
        </p:spPr>
        <p:txBody>
          <a:bodyPr wrap="square">
            <a:spAutoFit/>
          </a:bodyPr>
          <a:lstStyle/>
          <a:p>
            <a:pPr algn="ctr" defTabSz="912813">
              <a:spcBef>
                <a:spcPct val="50000"/>
              </a:spcBef>
            </a:pPr>
            <a:endParaRPr lang="pl-PL" sz="1400" b="1" dirty="0">
              <a:latin typeface="Arial" charset="0"/>
            </a:endParaRPr>
          </a:p>
          <a:p>
            <a:pPr algn="ctr" defTabSz="912813">
              <a:spcBef>
                <a:spcPct val="50000"/>
              </a:spcBef>
            </a:pPr>
            <a:r>
              <a:rPr lang="pl-PL" sz="1400" b="1" dirty="0">
                <a:latin typeface="Arial" charset="0"/>
              </a:rPr>
              <a:t>Liczba spraw w latach 2022-2024</a:t>
            </a:r>
          </a:p>
        </p:txBody>
      </p:sp>
      <p:sp>
        <p:nvSpPr>
          <p:cNvPr id="7" name="Text Box 14">
            <a:extLst>
              <a:ext uri="{FF2B5EF4-FFF2-40B4-BE49-F238E27FC236}">
                <a16:creationId xmlns:a16="http://schemas.microsoft.com/office/drawing/2014/main" id="{B73EE968-1667-47D3-1524-2A1476B28259}"/>
              </a:ext>
            </a:extLst>
          </p:cNvPr>
          <p:cNvSpPr txBox="1">
            <a:spLocks noChangeArrowheads="1"/>
          </p:cNvSpPr>
          <p:nvPr/>
        </p:nvSpPr>
        <p:spPr bwMode="auto">
          <a:xfrm>
            <a:off x="5364088" y="5908450"/>
            <a:ext cx="3551311" cy="846386"/>
          </a:xfrm>
          <a:prstGeom prst="rect">
            <a:avLst/>
          </a:prstGeom>
          <a:noFill/>
          <a:ln w="9525">
            <a:noFill/>
            <a:miter lim="800000"/>
            <a:headEnd/>
            <a:tailEnd/>
          </a:ln>
        </p:spPr>
        <p:txBody>
          <a:bodyPr wrap="square">
            <a:spAutoFit/>
          </a:bodyPr>
          <a:lstStyle/>
          <a:p>
            <a:pPr algn="ctr" defTabSz="912813">
              <a:spcBef>
                <a:spcPct val="50000"/>
              </a:spcBef>
            </a:pPr>
            <a:endParaRPr lang="pl-PL" sz="1400" b="1" dirty="0">
              <a:latin typeface="Arial" charset="0"/>
            </a:endParaRPr>
          </a:p>
          <a:p>
            <a:pPr algn="ctr" defTabSz="912813">
              <a:spcBef>
                <a:spcPct val="50000"/>
              </a:spcBef>
            </a:pPr>
            <a:r>
              <a:rPr lang="pl-PL" sz="1400" b="1" dirty="0">
                <a:latin typeface="Arial" charset="0"/>
              </a:rPr>
              <a:t>Liczba studentów i </a:t>
            </a:r>
            <a:r>
              <a:rPr lang="pl-PL" sz="1400" b="1" dirty="0">
                <a:solidFill>
                  <a:schemeClr val="bg2"/>
                </a:solidFill>
                <a:latin typeface="Arial" charset="0"/>
              </a:rPr>
              <a:t>personelu dydaktycznego </a:t>
            </a:r>
            <a:r>
              <a:rPr lang="pl-PL" sz="1400" b="1" dirty="0">
                <a:latin typeface="Arial" charset="0"/>
              </a:rPr>
              <a:t>w latach 2022-2024</a:t>
            </a:r>
          </a:p>
        </p:txBody>
      </p:sp>
      <p:sp>
        <p:nvSpPr>
          <p:cNvPr id="10" name="Rectangle 2">
            <a:extLst>
              <a:ext uri="{FF2B5EF4-FFF2-40B4-BE49-F238E27FC236}">
                <a16:creationId xmlns:a16="http://schemas.microsoft.com/office/drawing/2014/main" id="{B50A5152-D6AC-2BD0-6CD7-BD665928735B}"/>
              </a:ext>
            </a:extLst>
          </p:cNvPr>
          <p:cNvSpPr>
            <a:spLocks noGrp="1" noChangeArrowheads="1"/>
          </p:cNvSpPr>
          <p:nvPr>
            <p:ph type="title"/>
          </p:nvPr>
        </p:nvSpPr>
        <p:spPr>
          <a:xfrm>
            <a:off x="914400" y="773832"/>
            <a:ext cx="8229600" cy="1143000"/>
          </a:xfrm>
        </p:spPr>
        <p:txBody>
          <a:bodyPr/>
          <a:lstStyle/>
          <a:p>
            <a:pPr defTabSz="912813" eaLnBrk="1" hangingPunct="1"/>
            <a:r>
              <a:rPr lang="pl-PL" sz="2800" dirty="0"/>
              <a:t>Poradnia Prawna przy Studenckim Naukowym Kole Ekonomii Społecznej Wydziału Nauk Ekonomicznych Politechniki Koszalińskiej</a:t>
            </a:r>
          </a:p>
        </p:txBody>
      </p:sp>
    </p:spTree>
    <p:extLst>
      <p:ext uri="{BB962C8B-B14F-4D97-AF65-F5344CB8AC3E}">
        <p14:creationId xmlns:p14="http://schemas.microsoft.com/office/powerpoint/2010/main" val="270725311"/>
      </p:ext>
    </p:ext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a:xfrm>
            <a:off x="914400" y="773832"/>
            <a:ext cx="8001000" cy="1143000"/>
          </a:xfrm>
        </p:spPr>
        <p:txBody>
          <a:bodyPr/>
          <a:lstStyle/>
          <a:p>
            <a:pPr defTabSz="912813" eaLnBrk="1" hangingPunct="1"/>
            <a:r>
              <a:rPr lang="pl-PL" sz="2800" dirty="0"/>
              <a:t>Studencka Poradnia Prawna Krakowskiej Akademii im. Andrzeja Frycza Modrzewskiego</a:t>
            </a:r>
          </a:p>
        </p:txBody>
      </p:sp>
      <p:graphicFrame>
        <p:nvGraphicFramePr>
          <p:cNvPr id="3" name="Object 11">
            <a:extLst>
              <a:ext uri="{FF2B5EF4-FFF2-40B4-BE49-F238E27FC236}">
                <a16:creationId xmlns:a16="http://schemas.microsoft.com/office/drawing/2014/main" id="{DE84D556-08B3-0110-16D3-A0CBFB86C4E1}"/>
              </a:ext>
            </a:extLst>
          </p:cNvPr>
          <p:cNvGraphicFramePr>
            <a:graphicFrameLocks noGrp="1" noChangeAspect="1"/>
          </p:cNvGraphicFramePr>
          <p:nvPr>
            <p:ph type="chart" idx="1"/>
            <p:extLst>
              <p:ext uri="{D42A27DB-BD31-4B8C-83A1-F6EECF244321}">
                <p14:modId xmlns:p14="http://schemas.microsoft.com/office/powerpoint/2010/main" val="1730948298"/>
              </p:ext>
            </p:extLst>
          </p:nvPr>
        </p:nvGraphicFramePr>
        <p:xfrm>
          <a:off x="836613" y="2620963"/>
          <a:ext cx="8154987" cy="4084637"/>
        </p:xfrm>
        <a:graphic>
          <a:graphicData uri="http://schemas.openxmlformats.org/drawingml/2006/chart">
            <c:chart xmlns:c="http://schemas.openxmlformats.org/drawingml/2006/chart" xmlns:r="http://schemas.openxmlformats.org/officeDocument/2006/relationships" r:id="rId2"/>
          </a:graphicData>
        </a:graphic>
      </p:graphicFrame>
      <p:sp>
        <p:nvSpPr>
          <p:cNvPr id="23556" name="Text Box 4"/>
          <p:cNvSpPr txBox="1">
            <a:spLocks noChangeArrowheads="1"/>
          </p:cNvSpPr>
          <p:nvPr/>
        </p:nvSpPr>
        <p:spPr bwMode="auto">
          <a:xfrm>
            <a:off x="6984776" y="2276872"/>
            <a:ext cx="2123728" cy="1077218"/>
          </a:xfrm>
          <a:prstGeom prst="rect">
            <a:avLst/>
          </a:prstGeom>
          <a:noFill/>
          <a:ln w="9525">
            <a:noFill/>
            <a:miter lim="800000"/>
            <a:headEnd/>
            <a:tailEnd/>
          </a:ln>
        </p:spPr>
        <p:txBody>
          <a:bodyPr wrap="square">
            <a:spAutoFit/>
          </a:bodyPr>
          <a:lstStyle/>
          <a:p>
            <a:pPr algn="r" defTabSz="912813">
              <a:spcBef>
                <a:spcPct val="50000"/>
              </a:spcBef>
            </a:pPr>
            <a:r>
              <a:rPr lang="pl-PL" sz="1600" b="1" dirty="0">
                <a:solidFill>
                  <a:schemeClr val="tx2">
                    <a:lumMod val="50000"/>
                  </a:schemeClr>
                </a:solidFill>
                <a:latin typeface="Arial" charset="0"/>
              </a:rPr>
              <a:t>Spraw łącznie: 54 </a:t>
            </a:r>
          </a:p>
          <a:p>
            <a:pPr algn="r" defTabSz="912813">
              <a:spcBef>
                <a:spcPct val="50000"/>
              </a:spcBef>
            </a:pPr>
            <a:r>
              <a:rPr lang="pl-PL" sz="1600" b="1" dirty="0">
                <a:solidFill>
                  <a:schemeClr val="tx2">
                    <a:lumMod val="50000"/>
                  </a:schemeClr>
                </a:solidFill>
                <a:latin typeface="Arial" charset="0"/>
              </a:rPr>
              <a:t>Studentów: 30 </a:t>
            </a:r>
          </a:p>
          <a:p>
            <a:pPr algn="r" defTabSz="912813">
              <a:spcBef>
                <a:spcPct val="50000"/>
              </a:spcBef>
            </a:pPr>
            <a:r>
              <a:rPr lang="pl-PL" sz="1600" b="1" dirty="0">
                <a:solidFill>
                  <a:schemeClr val="tx2">
                    <a:lumMod val="50000"/>
                  </a:schemeClr>
                </a:solidFill>
                <a:latin typeface="Arial" charset="0"/>
              </a:rPr>
              <a:t>Dydaktyków: 7 </a:t>
            </a:r>
          </a:p>
        </p:txBody>
      </p:sp>
    </p:spTree>
    <p:extLst>
      <p:ext uri="{BB962C8B-B14F-4D97-AF65-F5344CB8AC3E}">
        <p14:creationId xmlns:p14="http://schemas.microsoft.com/office/powerpoint/2010/main" val="1950685574"/>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15"/>
          <p:cNvGrpSpPr>
            <a:grpSpLocks/>
          </p:cNvGrpSpPr>
          <p:nvPr/>
        </p:nvGrpSpPr>
        <p:grpSpPr bwMode="auto">
          <a:xfrm>
            <a:off x="745678" y="2636912"/>
            <a:ext cx="8434388" cy="4194175"/>
            <a:chOff x="470" y="17"/>
            <a:chExt cx="5313" cy="2642"/>
          </a:xfrm>
        </p:grpSpPr>
        <p:sp useBgFill="1">
          <p:nvSpPr>
            <p:cNvPr id="4" name="Text Box 517"/>
            <p:cNvSpPr txBox="1">
              <a:spLocks noChangeArrowheads="1"/>
            </p:cNvSpPr>
            <p:nvPr/>
          </p:nvSpPr>
          <p:spPr bwMode="auto">
            <a:xfrm>
              <a:off x="3651" y="1049"/>
              <a:ext cx="2132" cy="814"/>
            </a:xfrm>
            <a:prstGeom prst="rect">
              <a:avLst/>
            </a:prstGeom>
            <a:ln w="9525">
              <a:noFill/>
              <a:miter lim="800000"/>
              <a:headEnd/>
              <a:tailEnd/>
            </a:ln>
          </p:spPr>
          <p:txBody>
            <a:bodyPr>
              <a:spAutoFit/>
            </a:bodyPr>
            <a:lstStyle/>
            <a:p>
              <a:pPr defTabSz="912813">
                <a:spcBef>
                  <a:spcPct val="50000"/>
                </a:spcBef>
              </a:pPr>
              <a:r>
                <a:rPr lang="pl-PL" dirty="0">
                  <a:solidFill>
                    <a:srgbClr val="003366"/>
                  </a:solidFill>
                  <a:latin typeface="Arial" charset="0"/>
                </a:rPr>
                <a:t>Rok akademicki 2008/2009</a:t>
              </a:r>
            </a:p>
            <a:p>
              <a:pPr defTabSz="912813">
                <a:spcBef>
                  <a:spcPct val="50000"/>
                </a:spcBef>
              </a:pPr>
              <a:r>
                <a:rPr lang="pl-PL" sz="2000" dirty="0">
                  <a:solidFill>
                    <a:srgbClr val="003366"/>
                  </a:solidFill>
                  <a:latin typeface="Arial" charset="0"/>
                </a:rPr>
                <a:t>25 poradni w 15 miastach</a:t>
              </a:r>
            </a:p>
          </p:txBody>
        </p:sp>
        <p:graphicFrame>
          <p:nvGraphicFramePr>
            <p:cNvPr id="5" name="Object 169"/>
            <p:cNvGraphicFramePr>
              <a:graphicFrameLocks noChangeAspect="1"/>
            </p:cNvGraphicFramePr>
            <p:nvPr/>
          </p:nvGraphicFramePr>
          <p:xfrm>
            <a:off x="518" y="17"/>
            <a:ext cx="2736" cy="2642"/>
          </p:xfrm>
          <a:graphic>
            <a:graphicData uri="http://schemas.openxmlformats.org/presentationml/2006/ole">
              <mc:AlternateContent xmlns:mc="http://schemas.openxmlformats.org/markup-compatibility/2006">
                <mc:Choice xmlns:v="urn:schemas-microsoft-com:vml" Requires="v">
                  <p:oleObj name="Obraz - mapa bitowa" r:id="rId2" imgW="4420204" imgH="4266595" progId="PBrush">
                    <p:embed/>
                  </p:oleObj>
                </mc:Choice>
                <mc:Fallback>
                  <p:oleObj name="Obraz - mapa bitowa" r:id="rId2" imgW="4420204" imgH="4266595" progId="PBrush">
                    <p:embed/>
                    <p:pic>
                      <p:nvPicPr>
                        <p:cNvPr id="5" name="Object 16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 y="17"/>
                          <a:ext cx="2736" cy="264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6" name="Picture 519" descr="logo-małe"/>
            <p:cNvPicPr>
              <a:picLocks noChangeAspect="1" noChangeArrowheads="1"/>
            </p:cNvPicPr>
            <p:nvPr/>
          </p:nvPicPr>
          <p:blipFill>
            <a:blip r:embed="rId4" cstate="print"/>
            <a:srcRect/>
            <a:stretch>
              <a:fillRect/>
            </a:stretch>
          </p:blipFill>
          <p:spPr bwMode="auto">
            <a:xfrm>
              <a:off x="1168" y="961"/>
              <a:ext cx="144" cy="216"/>
            </a:xfrm>
            <a:prstGeom prst="rect">
              <a:avLst/>
            </a:prstGeom>
            <a:noFill/>
            <a:ln w="9525">
              <a:noFill/>
              <a:miter lim="800000"/>
              <a:headEnd/>
              <a:tailEnd/>
            </a:ln>
          </p:spPr>
        </p:pic>
        <p:pic>
          <p:nvPicPr>
            <p:cNvPr id="7" name="Picture 520" descr="logo-małe"/>
            <p:cNvPicPr>
              <a:picLocks noChangeAspect="1" noChangeArrowheads="1"/>
            </p:cNvPicPr>
            <p:nvPr/>
          </p:nvPicPr>
          <p:blipFill>
            <a:blip r:embed="rId4" cstate="print"/>
            <a:srcRect/>
            <a:stretch>
              <a:fillRect/>
            </a:stretch>
          </p:blipFill>
          <p:spPr bwMode="auto">
            <a:xfrm>
              <a:off x="606" y="640"/>
              <a:ext cx="145" cy="216"/>
            </a:xfrm>
            <a:prstGeom prst="rect">
              <a:avLst/>
            </a:prstGeom>
            <a:noFill/>
            <a:ln w="9525">
              <a:noFill/>
              <a:miter lim="800000"/>
              <a:headEnd/>
              <a:tailEnd/>
            </a:ln>
          </p:spPr>
        </p:pic>
        <p:pic>
          <p:nvPicPr>
            <p:cNvPr id="8" name="Picture 521" descr="logo-małe"/>
            <p:cNvPicPr>
              <a:picLocks noChangeAspect="1" noChangeArrowheads="1"/>
            </p:cNvPicPr>
            <p:nvPr/>
          </p:nvPicPr>
          <p:blipFill>
            <a:blip r:embed="rId4" cstate="print"/>
            <a:srcRect/>
            <a:stretch>
              <a:fillRect/>
            </a:stretch>
          </p:blipFill>
          <p:spPr bwMode="auto">
            <a:xfrm>
              <a:off x="1665" y="226"/>
              <a:ext cx="145" cy="217"/>
            </a:xfrm>
            <a:prstGeom prst="rect">
              <a:avLst/>
            </a:prstGeom>
            <a:noFill/>
            <a:ln w="9525">
              <a:noFill/>
              <a:miter lim="800000"/>
              <a:headEnd/>
              <a:tailEnd/>
            </a:ln>
          </p:spPr>
        </p:pic>
        <p:pic>
          <p:nvPicPr>
            <p:cNvPr id="9" name="Picture 522" descr="logo-małe"/>
            <p:cNvPicPr>
              <a:picLocks noChangeAspect="1" noChangeArrowheads="1"/>
            </p:cNvPicPr>
            <p:nvPr/>
          </p:nvPicPr>
          <p:blipFill>
            <a:blip r:embed="rId4" cstate="print"/>
            <a:srcRect/>
            <a:stretch>
              <a:fillRect/>
            </a:stretch>
          </p:blipFill>
          <p:spPr bwMode="auto">
            <a:xfrm>
              <a:off x="1709" y="777"/>
              <a:ext cx="145" cy="216"/>
            </a:xfrm>
            <a:prstGeom prst="rect">
              <a:avLst/>
            </a:prstGeom>
            <a:noFill/>
            <a:ln w="9525">
              <a:noFill/>
              <a:miter lim="800000"/>
              <a:headEnd/>
              <a:tailEnd/>
            </a:ln>
          </p:spPr>
        </p:pic>
        <p:pic>
          <p:nvPicPr>
            <p:cNvPr id="10" name="Picture 523" descr="logo-małe"/>
            <p:cNvPicPr>
              <a:picLocks noChangeAspect="1" noChangeArrowheads="1"/>
            </p:cNvPicPr>
            <p:nvPr/>
          </p:nvPicPr>
          <p:blipFill>
            <a:blip r:embed="rId4" cstate="print"/>
            <a:srcRect/>
            <a:stretch>
              <a:fillRect/>
            </a:stretch>
          </p:blipFill>
          <p:spPr bwMode="auto">
            <a:xfrm>
              <a:off x="2945" y="653"/>
              <a:ext cx="144" cy="216"/>
            </a:xfrm>
            <a:prstGeom prst="rect">
              <a:avLst/>
            </a:prstGeom>
            <a:noFill/>
            <a:ln w="9525">
              <a:noFill/>
              <a:miter lim="800000"/>
              <a:headEnd/>
              <a:tailEnd/>
            </a:ln>
          </p:spPr>
        </p:pic>
        <p:pic>
          <p:nvPicPr>
            <p:cNvPr id="11" name="Picture 524" descr="logo-małe"/>
            <p:cNvPicPr>
              <a:picLocks noChangeAspect="1" noChangeArrowheads="1"/>
            </p:cNvPicPr>
            <p:nvPr/>
          </p:nvPicPr>
          <p:blipFill>
            <a:blip r:embed="rId4" cstate="print"/>
            <a:srcRect/>
            <a:stretch>
              <a:fillRect/>
            </a:stretch>
          </p:blipFill>
          <p:spPr bwMode="auto">
            <a:xfrm>
              <a:off x="2769" y="653"/>
              <a:ext cx="144" cy="216"/>
            </a:xfrm>
            <a:prstGeom prst="rect">
              <a:avLst/>
            </a:prstGeom>
            <a:noFill/>
            <a:ln w="9525">
              <a:noFill/>
              <a:miter lim="800000"/>
              <a:headEnd/>
              <a:tailEnd/>
            </a:ln>
          </p:spPr>
        </p:pic>
        <p:pic>
          <p:nvPicPr>
            <p:cNvPr id="12" name="Picture 525" descr="logo-małe"/>
            <p:cNvPicPr>
              <a:picLocks noChangeAspect="1" noChangeArrowheads="1"/>
            </p:cNvPicPr>
            <p:nvPr/>
          </p:nvPicPr>
          <p:blipFill>
            <a:blip r:embed="rId4" cstate="print"/>
            <a:srcRect/>
            <a:stretch>
              <a:fillRect/>
            </a:stretch>
          </p:blipFill>
          <p:spPr bwMode="auto">
            <a:xfrm>
              <a:off x="2813" y="1557"/>
              <a:ext cx="144" cy="217"/>
            </a:xfrm>
            <a:prstGeom prst="rect">
              <a:avLst/>
            </a:prstGeom>
            <a:noFill/>
            <a:ln w="9525">
              <a:noFill/>
              <a:miter lim="800000"/>
              <a:headEnd/>
              <a:tailEnd/>
            </a:ln>
          </p:spPr>
        </p:pic>
        <p:pic>
          <p:nvPicPr>
            <p:cNvPr id="13" name="Picture 526" descr="logo-małe"/>
            <p:cNvPicPr>
              <a:picLocks noChangeAspect="1" noChangeArrowheads="1"/>
            </p:cNvPicPr>
            <p:nvPr/>
          </p:nvPicPr>
          <p:blipFill>
            <a:blip r:embed="rId4" cstate="print"/>
            <a:srcRect/>
            <a:stretch>
              <a:fillRect/>
            </a:stretch>
          </p:blipFill>
          <p:spPr bwMode="auto">
            <a:xfrm>
              <a:off x="2630" y="2083"/>
              <a:ext cx="144" cy="216"/>
            </a:xfrm>
            <a:prstGeom prst="rect">
              <a:avLst/>
            </a:prstGeom>
            <a:noFill/>
            <a:ln w="9525">
              <a:noFill/>
              <a:miter lim="800000"/>
              <a:headEnd/>
              <a:tailEnd/>
            </a:ln>
          </p:spPr>
        </p:pic>
        <p:pic>
          <p:nvPicPr>
            <p:cNvPr id="14" name="Picture 527" descr="logo-małe"/>
            <p:cNvPicPr>
              <a:picLocks noChangeAspect="1" noChangeArrowheads="1"/>
            </p:cNvPicPr>
            <p:nvPr/>
          </p:nvPicPr>
          <p:blipFill>
            <a:blip r:embed="rId4" cstate="print"/>
            <a:srcRect/>
            <a:stretch>
              <a:fillRect/>
            </a:stretch>
          </p:blipFill>
          <p:spPr bwMode="auto">
            <a:xfrm>
              <a:off x="2105" y="2083"/>
              <a:ext cx="144" cy="216"/>
            </a:xfrm>
            <a:prstGeom prst="rect">
              <a:avLst/>
            </a:prstGeom>
            <a:noFill/>
            <a:ln w="9525">
              <a:noFill/>
              <a:miter lim="800000"/>
              <a:headEnd/>
              <a:tailEnd/>
            </a:ln>
          </p:spPr>
        </p:pic>
        <p:pic>
          <p:nvPicPr>
            <p:cNvPr id="15" name="Picture 528" descr="logo-małe"/>
            <p:cNvPicPr>
              <a:picLocks noChangeAspect="1" noChangeArrowheads="1"/>
            </p:cNvPicPr>
            <p:nvPr/>
          </p:nvPicPr>
          <p:blipFill>
            <a:blip r:embed="rId4" cstate="print"/>
            <a:srcRect/>
            <a:stretch>
              <a:fillRect/>
            </a:stretch>
          </p:blipFill>
          <p:spPr bwMode="auto">
            <a:xfrm>
              <a:off x="1754" y="1925"/>
              <a:ext cx="144" cy="216"/>
            </a:xfrm>
            <a:prstGeom prst="rect">
              <a:avLst/>
            </a:prstGeom>
            <a:noFill/>
            <a:ln w="9525">
              <a:noFill/>
              <a:miter lim="800000"/>
              <a:headEnd/>
              <a:tailEnd/>
            </a:ln>
          </p:spPr>
        </p:pic>
        <p:pic>
          <p:nvPicPr>
            <p:cNvPr id="16" name="Picture 529" descr="logo-małe"/>
            <p:cNvPicPr>
              <a:picLocks noChangeAspect="1" noChangeArrowheads="1"/>
            </p:cNvPicPr>
            <p:nvPr/>
          </p:nvPicPr>
          <p:blipFill>
            <a:blip r:embed="rId4" cstate="print"/>
            <a:srcRect/>
            <a:stretch>
              <a:fillRect/>
            </a:stretch>
          </p:blipFill>
          <p:spPr bwMode="auto">
            <a:xfrm>
              <a:off x="1489" y="1723"/>
              <a:ext cx="144" cy="216"/>
            </a:xfrm>
            <a:prstGeom prst="rect">
              <a:avLst/>
            </a:prstGeom>
            <a:noFill/>
            <a:ln w="9525">
              <a:noFill/>
              <a:miter lim="800000"/>
              <a:headEnd/>
              <a:tailEnd/>
            </a:ln>
          </p:spPr>
        </p:pic>
        <p:pic>
          <p:nvPicPr>
            <p:cNvPr id="17" name="Picture 530" descr="logo-małe"/>
            <p:cNvPicPr>
              <a:picLocks noChangeAspect="1" noChangeArrowheads="1"/>
            </p:cNvPicPr>
            <p:nvPr/>
          </p:nvPicPr>
          <p:blipFill>
            <a:blip r:embed="rId4" cstate="print"/>
            <a:srcRect/>
            <a:stretch>
              <a:fillRect/>
            </a:stretch>
          </p:blipFill>
          <p:spPr bwMode="auto">
            <a:xfrm>
              <a:off x="1886" y="1374"/>
              <a:ext cx="144" cy="216"/>
            </a:xfrm>
            <a:prstGeom prst="rect">
              <a:avLst/>
            </a:prstGeom>
            <a:noFill/>
            <a:ln w="9525">
              <a:noFill/>
              <a:miter lim="800000"/>
              <a:headEnd/>
              <a:tailEnd/>
            </a:ln>
          </p:spPr>
        </p:pic>
        <p:pic>
          <p:nvPicPr>
            <p:cNvPr id="18" name="Picture 531" descr="logo-małe"/>
            <p:cNvPicPr>
              <a:picLocks noChangeAspect="1" noChangeArrowheads="1"/>
            </p:cNvPicPr>
            <p:nvPr/>
          </p:nvPicPr>
          <p:blipFill>
            <a:blip r:embed="rId4" cstate="print"/>
            <a:srcRect/>
            <a:stretch>
              <a:fillRect/>
            </a:stretch>
          </p:blipFill>
          <p:spPr bwMode="auto">
            <a:xfrm>
              <a:off x="1092" y="1555"/>
              <a:ext cx="144" cy="216"/>
            </a:xfrm>
            <a:prstGeom prst="rect">
              <a:avLst/>
            </a:prstGeom>
            <a:noFill/>
            <a:ln w="9525">
              <a:noFill/>
              <a:miter lim="800000"/>
              <a:headEnd/>
              <a:tailEnd/>
            </a:ln>
          </p:spPr>
        </p:pic>
        <p:pic>
          <p:nvPicPr>
            <p:cNvPr id="19" name="Picture 532" descr="logo-małe"/>
            <p:cNvPicPr>
              <a:picLocks noChangeAspect="1" noChangeArrowheads="1"/>
            </p:cNvPicPr>
            <p:nvPr/>
          </p:nvPicPr>
          <p:blipFill>
            <a:blip r:embed="rId4" cstate="print"/>
            <a:srcRect/>
            <a:stretch>
              <a:fillRect/>
            </a:stretch>
          </p:blipFill>
          <p:spPr bwMode="auto">
            <a:xfrm>
              <a:off x="2989" y="1557"/>
              <a:ext cx="145" cy="217"/>
            </a:xfrm>
            <a:prstGeom prst="rect">
              <a:avLst/>
            </a:prstGeom>
            <a:noFill/>
            <a:ln w="9525">
              <a:noFill/>
              <a:miter lim="800000"/>
              <a:headEnd/>
              <a:tailEnd/>
            </a:ln>
          </p:spPr>
        </p:pic>
        <p:pic>
          <p:nvPicPr>
            <p:cNvPr id="20" name="Picture 533" descr="logo-małe"/>
            <p:cNvPicPr>
              <a:picLocks noChangeAspect="1" noChangeArrowheads="1"/>
            </p:cNvPicPr>
            <p:nvPr/>
          </p:nvPicPr>
          <p:blipFill>
            <a:blip r:embed="rId4" cstate="print"/>
            <a:srcRect/>
            <a:stretch>
              <a:fillRect/>
            </a:stretch>
          </p:blipFill>
          <p:spPr bwMode="auto">
            <a:xfrm>
              <a:off x="695" y="1099"/>
              <a:ext cx="144" cy="216"/>
            </a:xfrm>
            <a:prstGeom prst="rect">
              <a:avLst/>
            </a:prstGeom>
            <a:noFill/>
            <a:ln w="9525">
              <a:noFill/>
              <a:miter lim="800000"/>
              <a:headEnd/>
              <a:tailEnd/>
            </a:ln>
          </p:spPr>
        </p:pic>
        <p:sp>
          <p:nvSpPr>
            <p:cNvPr id="21" name="Text Box 534"/>
            <p:cNvSpPr txBox="1">
              <a:spLocks noChangeArrowheads="1"/>
            </p:cNvSpPr>
            <p:nvPr/>
          </p:nvSpPr>
          <p:spPr bwMode="auto">
            <a:xfrm>
              <a:off x="2582" y="835"/>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Białystok</a:t>
              </a:r>
            </a:p>
          </p:txBody>
        </p:sp>
        <p:sp>
          <p:nvSpPr>
            <p:cNvPr id="22" name="Text Box 535"/>
            <p:cNvSpPr txBox="1">
              <a:spLocks noChangeArrowheads="1"/>
            </p:cNvSpPr>
            <p:nvPr/>
          </p:nvSpPr>
          <p:spPr bwMode="auto">
            <a:xfrm>
              <a:off x="2150" y="1238"/>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Warszawa</a:t>
              </a:r>
            </a:p>
          </p:txBody>
        </p:sp>
        <p:sp>
          <p:nvSpPr>
            <p:cNvPr id="23" name="Text Box 536"/>
            <p:cNvSpPr txBox="1">
              <a:spLocks noChangeArrowheads="1"/>
            </p:cNvSpPr>
            <p:nvPr/>
          </p:nvSpPr>
          <p:spPr bwMode="auto">
            <a:xfrm>
              <a:off x="2630" y="1747"/>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Lublin</a:t>
              </a:r>
            </a:p>
          </p:txBody>
        </p:sp>
        <p:sp>
          <p:nvSpPr>
            <p:cNvPr id="24" name="Text Box 537"/>
            <p:cNvSpPr txBox="1">
              <a:spLocks noChangeArrowheads="1"/>
            </p:cNvSpPr>
            <p:nvPr/>
          </p:nvSpPr>
          <p:spPr bwMode="auto">
            <a:xfrm>
              <a:off x="2342" y="2246"/>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Rzeszów</a:t>
              </a:r>
            </a:p>
          </p:txBody>
        </p:sp>
        <p:sp>
          <p:nvSpPr>
            <p:cNvPr id="25" name="Text Box 538"/>
            <p:cNvSpPr txBox="1">
              <a:spLocks noChangeArrowheads="1"/>
            </p:cNvSpPr>
            <p:nvPr/>
          </p:nvSpPr>
          <p:spPr bwMode="auto">
            <a:xfrm>
              <a:off x="1862" y="2246"/>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Kraków</a:t>
              </a:r>
            </a:p>
          </p:txBody>
        </p:sp>
        <p:sp>
          <p:nvSpPr>
            <p:cNvPr id="26" name="Text Box 539"/>
            <p:cNvSpPr txBox="1">
              <a:spLocks noChangeArrowheads="1"/>
            </p:cNvSpPr>
            <p:nvPr/>
          </p:nvSpPr>
          <p:spPr bwMode="auto">
            <a:xfrm>
              <a:off x="1526" y="2083"/>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Katowice</a:t>
              </a:r>
            </a:p>
          </p:txBody>
        </p:sp>
        <p:sp>
          <p:nvSpPr>
            <p:cNvPr id="27" name="Text Box 540"/>
            <p:cNvSpPr txBox="1">
              <a:spLocks noChangeArrowheads="1"/>
            </p:cNvSpPr>
            <p:nvPr/>
          </p:nvSpPr>
          <p:spPr bwMode="auto">
            <a:xfrm>
              <a:off x="1190" y="1891"/>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Opole</a:t>
              </a:r>
            </a:p>
          </p:txBody>
        </p:sp>
        <p:sp>
          <p:nvSpPr>
            <p:cNvPr id="28" name="Text Box 541"/>
            <p:cNvSpPr txBox="1">
              <a:spLocks noChangeArrowheads="1"/>
            </p:cNvSpPr>
            <p:nvPr/>
          </p:nvSpPr>
          <p:spPr bwMode="auto">
            <a:xfrm>
              <a:off x="854" y="1718"/>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Wrocław</a:t>
              </a:r>
            </a:p>
          </p:txBody>
        </p:sp>
        <p:sp>
          <p:nvSpPr>
            <p:cNvPr id="29" name="Text Box 542"/>
            <p:cNvSpPr txBox="1">
              <a:spLocks noChangeArrowheads="1"/>
            </p:cNvSpPr>
            <p:nvPr/>
          </p:nvSpPr>
          <p:spPr bwMode="auto">
            <a:xfrm>
              <a:off x="1622" y="1555"/>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Łódź</a:t>
              </a:r>
            </a:p>
          </p:txBody>
        </p:sp>
        <p:sp>
          <p:nvSpPr>
            <p:cNvPr id="30" name="Text Box 543"/>
            <p:cNvSpPr txBox="1">
              <a:spLocks noChangeArrowheads="1"/>
            </p:cNvSpPr>
            <p:nvPr/>
          </p:nvSpPr>
          <p:spPr bwMode="auto">
            <a:xfrm>
              <a:off x="902" y="1123"/>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Poznań</a:t>
              </a:r>
            </a:p>
          </p:txBody>
        </p:sp>
        <p:sp>
          <p:nvSpPr>
            <p:cNvPr id="31" name="Text Box 544"/>
            <p:cNvSpPr txBox="1">
              <a:spLocks noChangeArrowheads="1"/>
            </p:cNvSpPr>
            <p:nvPr/>
          </p:nvSpPr>
          <p:spPr bwMode="auto">
            <a:xfrm>
              <a:off x="1430" y="950"/>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Toruń</a:t>
              </a:r>
            </a:p>
          </p:txBody>
        </p:sp>
        <p:sp>
          <p:nvSpPr>
            <p:cNvPr id="32" name="Text Box 545"/>
            <p:cNvSpPr txBox="1">
              <a:spLocks noChangeArrowheads="1"/>
            </p:cNvSpPr>
            <p:nvPr/>
          </p:nvSpPr>
          <p:spPr bwMode="auto">
            <a:xfrm>
              <a:off x="1430" y="403"/>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Gdańsk</a:t>
              </a:r>
            </a:p>
          </p:txBody>
        </p:sp>
        <p:sp>
          <p:nvSpPr>
            <p:cNvPr id="33" name="Text Box 546"/>
            <p:cNvSpPr txBox="1">
              <a:spLocks noChangeArrowheads="1"/>
            </p:cNvSpPr>
            <p:nvPr/>
          </p:nvSpPr>
          <p:spPr bwMode="auto">
            <a:xfrm>
              <a:off x="470" y="806"/>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Szczecin</a:t>
              </a:r>
            </a:p>
          </p:txBody>
        </p:sp>
        <p:sp>
          <p:nvSpPr>
            <p:cNvPr id="34" name="Text Box 547"/>
            <p:cNvSpPr txBox="1">
              <a:spLocks noChangeArrowheads="1"/>
            </p:cNvSpPr>
            <p:nvPr/>
          </p:nvSpPr>
          <p:spPr bwMode="auto">
            <a:xfrm>
              <a:off x="566" y="1286"/>
              <a:ext cx="672" cy="173"/>
            </a:xfrm>
            <a:prstGeom prst="rect">
              <a:avLst/>
            </a:prstGeom>
            <a:noFill/>
            <a:ln w="9525">
              <a:noFill/>
              <a:miter lim="800000"/>
              <a:headEnd/>
              <a:tailEnd/>
            </a:ln>
          </p:spPr>
          <p:txBody>
            <a:bodyPr>
              <a:spAutoFit/>
            </a:bodyPr>
            <a:lstStyle/>
            <a:p>
              <a:pPr algn="ctr" defTabSz="912813">
                <a:spcBef>
                  <a:spcPct val="50000"/>
                </a:spcBef>
              </a:pPr>
              <a:r>
                <a:rPr lang="pl-PL" sz="1200" b="1" dirty="0">
                  <a:solidFill>
                    <a:schemeClr val="bg1"/>
                  </a:solidFill>
                  <a:latin typeface="Arial" charset="0"/>
                </a:rPr>
                <a:t>Słubice</a:t>
              </a:r>
            </a:p>
          </p:txBody>
        </p:sp>
        <p:pic>
          <p:nvPicPr>
            <p:cNvPr id="35" name="Picture 548" descr="logo-małe"/>
            <p:cNvPicPr>
              <a:picLocks noChangeAspect="1" noChangeArrowheads="1"/>
            </p:cNvPicPr>
            <p:nvPr/>
          </p:nvPicPr>
          <p:blipFill>
            <a:blip r:embed="rId4" cstate="print"/>
            <a:srcRect/>
            <a:stretch>
              <a:fillRect/>
            </a:stretch>
          </p:blipFill>
          <p:spPr bwMode="auto">
            <a:xfrm>
              <a:off x="2473" y="416"/>
              <a:ext cx="144" cy="216"/>
            </a:xfrm>
            <a:prstGeom prst="rect">
              <a:avLst/>
            </a:prstGeom>
            <a:noFill/>
            <a:ln w="9525">
              <a:noFill/>
              <a:miter lim="800000"/>
              <a:headEnd/>
              <a:tailEnd/>
            </a:ln>
          </p:spPr>
        </p:pic>
        <p:pic>
          <p:nvPicPr>
            <p:cNvPr id="36" name="Picture 549" descr="logo-małe"/>
            <p:cNvPicPr>
              <a:picLocks noChangeAspect="1" noChangeArrowheads="1"/>
            </p:cNvPicPr>
            <p:nvPr/>
          </p:nvPicPr>
          <p:blipFill>
            <a:blip r:embed="rId4" cstate="print"/>
            <a:srcRect/>
            <a:stretch>
              <a:fillRect/>
            </a:stretch>
          </p:blipFill>
          <p:spPr bwMode="auto">
            <a:xfrm>
              <a:off x="2297" y="416"/>
              <a:ext cx="144" cy="216"/>
            </a:xfrm>
            <a:prstGeom prst="rect">
              <a:avLst/>
            </a:prstGeom>
            <a:noFill/>
            <a:ln w="9525">
              <a:noFill/>
              <a:miter lim="800000"/>
              <a:headEnd/>
              <a:tailEnd/>
            </a:ln>
          </p:spPr>
        </p:pic>
        <p:sp>
          <p:nvSpPr>
            <p:cNvPr id="37" name="Text Box 550"/>
            <p:cNvSpPr txBox="1">
              <a:spLocks noChangeArrowheads="1"/>
            </p:cNvSpPr>
            <p:nvPr/>
          </p:nvSpPr>
          <p:spPr bwMode="auto">
            <a:xfrm>
              <a:off x="2110" y="598"/>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Olsztyn</a:t>
              </a:r>
            </a:p>
          </p:txBody>
        </p:sp>
        <p:pic>
          <p:nvPicPr>
            <p:cNvPr id="38" name="Picture 551" descr="logo-małe"/>
            <p:cNvPicPr>
              <a:picLocks noChangeAspect="1" noChangeArrowheads="1"/>
            </p:cNvPicPr>
            <p:nvPr/>
          </p:nvPicPr>
          <p:blipFill>
            <a:blip r:embed="rId4" cstate="print"/>
            <a:srcRect/>
            <a:stretch>
              <a:fillRect/>
            </a:stretch>
          </p:blipFill>
          <p:spPr bwMode="auto">
            <a:xfrm>
              <a:off x="2275" y="2083"/>
              <a:ext cx="144" cy="216"/>
            </a:xfrm>
            <a:prstGeom prst="rect">
              <a:avLst/>
            </a:prstGeom>
            <a:noFill/>
            <a:ln w="9525">
              <a:noFill/>
              <a:miter lim="800000"/>
              <a:headEnd/>
              <a:tailEnd/>
            </a:ln>
          </p:spPr>
        </p:pic>
        <p:pic>
          <p:nvPicPr>
            <p:cNvPr id="39" name="Picture 552" descr="logo-małe"/>
            <p:cNvPicPr>
              <a:picLocks noChangeAspect="1" noChangeArrowheads="1"/>
            </p:cNvPicPr>
            <p:nvPr/>
          </p:nvPicPr>
          <p:blipFill>
            <a:blip r:embed="rId4" cstate="print"/>
            <a:srcRect/>
            <a:stretch>
              <a:fillRect/>
            </a:stretch>
          </p:blipFill>
          <p:spPr bwMode="auto">
            <a:xfrm>
              <a:off x="2600" y="1402"/>
              <a:ext cx="144" cy="216"/>
            </a:xfrm>
            <a:prstGeom prst="rect">
              <a:avLst/>
            </a:prstGeom>
            <a:noFill/>
            <a:ln w="9525">
              <a:noFill/>
              <a:miter lim="800000"/>
              <a:headEnd/>
              <a:tailEnd/>
            </a:ln>
          </p:spPr>
        </p:pic>
        <p:pic>
          <p:nvPicPr>
            <p:cNvPr id="40" name="Picture 553" descr="logo-małe"/>
            <p:cNvPicPr>
              <a:picLocks noChangeAspect="1" noChangeArrowheads="1"/>
            </p:cNvPicPr>
            <p:nvPr/>
          </p:nvPicPr>
          <p:blipFill>
            <a:blip r:embed="rId4" cstate="print"/>
            <a:srcRect/>
            <a:stretch>
              <a:fillRect/>
            </a:stretch>
          </p:blipFill>
          <p:spPr bwMode="auto">
            <a:xfrm>
              <a:off x="2427" y="1402"/>
              <a:ext cx="144" cy="216"/>
            </a:xfrm>
            <a:prstGeom prst="rect">
              <a:avLst/>
            </a:prstGeom>
            <a:noFill/>
            <a:ln w="9525">
              <a:noFill/>
              <a:miter lim="800000"/>
              <a:headEnd/>
              <a:tailEnd/>
            </a:ln>
          </p:spPr>
        </p:pic>
        <p:pic>
          <p:nvPicPr>
            <p:cNvPr id="41" name="Picture 554" descr="logo-małe"/>
            <p:cNvPicPr>
              <a:picLocks noChangeAspect="1" noChangeArrowheads="1"/>
            </p:cNvPicPr>
            <p:nvPr/>
          </p:nvPicPr>
          <p:blipFill>
            <a:blip r:embed="rId4" cstate="print"/>
            <a:srcRect/>
            <a:stretch>
              <a:fillRect/>
            </a:stretch>
          </p:blipFill>
          <p:spPr bwMode="auto">
            <a:xfrm>
              <a:off x="2245" y="1402"/>
              <a:ext cx="144" cy="216"/>
            </a:xfrm>
            <a:prstGeom prst="rect">
              <a:avLst/>
            </a:prstGeom>
            <a:noFill/>
            <a:ln w="9525">
              <a:noFill/>
              <a:miter lim="800000"/>
              <a:headEnd/>
              <a:tailEnd/>
            </a:ln>
          </p:spPr>
        </p:pic>
        <p:pic>
          <p:nvPicPr>
            <p:cNvPr id="42" name="Picture 555" descr="logo-małe"/>
            <p:cNvPicPr>
              <a:picLocks noChangeAspect="1" noChangeArrowheads="1"/>
            </p:cNvPicPr>
            <p:nvPr/>
          </p:nvPicPr>
          <p:blipFill>
            <a:blip r:embed="rId4" cstate="print"/>
            <a:srcRect/>
            <a:stretch>
              <a:fillRect/>
            </a:stretch>
          </p:blipFill>
          <p:spPr bwMode="auto">
            <a:xfrm>
              <a:off x="2154" y="1061"/>
              <a:ext cx="144" cy="216"/>
            </a:xfrm>
            <a:prstGeom prst="rect">
              <a:avLst/>
            </a:prstGeom>
            <a:noFill/>
            <a:ln w="9525">
              <a:noFill/>
              <a:miter lim="800000"/>
              <a:headEnd/>
              <a:tailEnd/>
            </a:ln>
          </p:spPr>
        </p:pic>
        <p:pic>
          <p:nvPicPr>
            <p:cNvPr id="43" name="Picture 556" descr="logo-małe"/>
            <p:cNvPicPr>
              <a:picLocks noChangeAspect="1" noChangeArrowheads="1"/>
            </p:cNvPicPr>
            <p:nvPr/>
          </p:nvPicPr>
          <p:blipFill>
            <a:blip r:embed="rId4" cstate="print"/>
            <a:srcRect/>
            <a:stretch>
              <a:fillRect/>
            </a:stretch>
          </p:blipFill>
          <p:spPr bwMode="auto">
            <a:xfrm>
              <a:off x="2328" y="1061"/>
              <a:ext cx="144" cy="216"/>
            </a:xfrm>
            <a:prstGeom prst="rect">
              <a:avLst/>
            </a:prstGeom>
            <a:noFill/>
            <a:ln w="9525">
              <a:noFill/>
              <a:miter lim="800000"/>
              <a:headEnd/>
              <a:tailEnd/>
            </a:ln>
          </p:spPr>
        </p:pic>
        <p:pic>
          <p:nvPicPr>
            <p:cNvPr id="44" name="Picture 557" descr="logo-małe"/>
            <p:cNvPicPr>
              <a:picLocks noChangeAspect="1" noChangeArrowheads="1"/>
            </p:cNvPicPr>
            <p:nvPr/>
          </p:nvPicPr>
          <p:blipFill>
            <a:blip r:embed="rId4" cstate="print"/>
            <a:srcRect/>
            <a:stretch>
              <a:fillRect/>
            </a:stretch>
          </p:blipFill>
          <p:spPr bwMode="auto">
            <a:xfrm>
              <a:off x="2509" y="1061"/>
              <a:ext cx="144" cy="216"/>
            </a:xfrm>
            <a:prstGeom prst="rect">
              <a:avLst/>
            </a:prstGeom>
            <a:noFill/>
            <a:ln w="9525">
              <a:noFill/>
              <a:miter lim="800000"/>
              <a:headEnd/>
              <a:tailEnd/>
            </a:ln>
          </p:spPr>
        </p:pic>
        <p:pic>
          <p:nvPicPr>
            <p:cNvPr id="45" name="Picture 558" descr="logo-małe"/>
            <p:cNvPicPr>
              <a:picLocks noChangeAspect="1" noChangeArrowheads="1"/>
            </p:cNvPicPr>
            <p:nvPr/>
          </p:nvPicPr>
          <p:blipFill>
            <a:blip r:embed="rId4" cstate="print"/>
            <a:srcRect/>
            <a:stretch>
              <a:fillRect/>
            </a:stretch>
          </p:blipFill>
          <p:spPr bwMode="auto">
            <a:xfrm>
              <a:off x="2691" y="1061"/>
              <a:ext cx="144" cy="216"/>
            </a:xfrm>
            <a:prstGeom prst="rect">
              <a:avLst/>
            </a:prstGeom>
            <a:noFill/>
            <a:ln w="9525">
              <a:noFill/>
              <a:miter lim="800000"/>
              <a:headEnd/>
              <a:tailEnd/>
            </a:ln>
          </p:spPr>
        </p:pic>
      </p:grpSp>
      <p:sp>
        <p:nvSpPr>
          <p:cNvPr id="46" name="Rectangle 560"/>
          <p:cNvSpPr txBox="1">
            <a:spLocks noChangeArrowheads="1"/>
          </p:cNvSpPr>
          <p:nvPr/>
        </p:nvSpPr>
        <p:spPr bwMode="auto">
          <a:xfrm>
            <a:off x="914400" y="762000"/>
            <a:ext cx="80010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lnSpc>
                <a:spcPct val="90000"/>
              </a:lnSpc>
              <a:spcBef>
                <a:spcPct val="0"/>
              </a:spcBef>
              <a:spcAft>
                <a:spcPct val="0"/>
              </a:spcAft>
              <a:defRPr sz="3600" b="1">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Arial" charset="0"/>
              </a:defRPr>
            </a:lvl2pPr>
            <a:lvl3pPr algn="l" rtl="0" eaLnBrk="0" fontAlgn="base" hangingPunct="0">
              <a:lnSpc>
                <a:spcPct val="90000"/>
              </a:lnSpc>
              <a:spcBef>
                <a:spcPct val="0"/>
              </a:spcBef>
              <a:spcAft>
                <a:spcPct val="0"/>
              </a:spcAft>
              <a:defRPr sz="3600" b="1">
                <a:solidFill>
                  <a:schemeClr val="tx2"/>
                </a:solidFill>
                <a:latin typeface="Arial" charset="0"/>
              </a:defRPr>
            </a:lvl3pPr>
            <a:lvl4pPr algn="l" rtl="0" eaLnBrk="0" fontAlgn="base" hangingPunct="0">
              <a:lnSpc>
                <a:spcPct val="90000"/>
              </a:lnSpc>
              <a:spcBef>
                <a:spcPct val="0"/>
              </a:spcBef>
              <a:spcAft>
                <a:spcPct val="0"/>
              </a:spcAft>
              <a:defRPr sz="3600" b="1">
                <a:solidFill>
                  <a:schemeClr val="tx2"/>
                </a:solidFill>
                <a:latin typeface="Arial" charset="0"/>
              </a:defRPr>
            </a:lvl4pPr>
            <a:lvl5pPr algn="l" rtl="0" eaLnBrk="0" fontAlgn="base" hangingPunct="0">
              <a:lnSpc>
                <a:spcPct val="90000"/>
              </a:lnSpc>
              <a:spcBef>
                <a:spcPct val="0"/>
              </a:spcBef>
              <a:spcAft>
                <a:spcPct val="0"/>
              </a:spcAft>
              <a:defRPr sz="3600" b="1">
                <a:solidFill>
                  <a:schemeClr val="tx2"/>
                </a:solidFill>
                <a:latin typeface="Arial" charset="0"/>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a:lstStyle>
          <a:p>
            <a:pPr defTabSz="912813" eaLnBrk="1" hangingPunct="1"/>
            <a:r>
              <a:rPr lang="pl-PL" kern="0" dirty="0"/>
              <a:t>Poradnie w Polsce 2003-2024</a:t>
            </a:r>
          </a:p>
        </p:txBody>
      </p:sp>
    </p:spTree>
    <p:extLst>
      <p:ext uri="{BB962C8B-B14F-4D97-AF65-F5344CB8AC3E}">
        <p14:creationId xmlns:p14="http://schemas.microsoft.com/office/powerpoint/2010/main" val="3501448722"/>
      </p:ext>
    </p:extLst>
  </p:cSld>
  <p:clrMapOvr>
    <a:masterClrMapping/>
  </p:clrMapOvr>
  <mc:AlternateContent xmlns:mc="http://schemas.openxmlformats.org/markup-compatibility/2006" xmlns:p14="http://schemas.microsoft.com/office/powerpoint/2010/main">
    <mc:Choice Requires="p14">
      <p:transition spd="med" p14:dur="700" advClick="0" advTm="1000">
        <p:fade/>
      </p:transition>
    </mc:Choice>
    <mc:Fallback xmlns="">
      <p:transition spd="med" advClick="0" advTm="1000">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a:xfrm>
            <a:off x="914400" y="773832"/>
            <a:ext cx="8001000" cy="1143000"/>
          </a:xfrm>
        </p:spPr>
        <p:txBody>
          <a:bodyPr/>
          <a:lstStyle/>
          <a:p>
            <a:pPr defTabSz="912813" eaLnBrk="1" hangingPunct="1"/>
            <a:r>
              <a:rPr lang="pl-PL" sz="2800" dirty="0"/>
              <a:t>Studencka Poradnia Prawna Krakowskiej Akademii im. Andrzeja Frycza Modrzewskiego</a:t>
            </a:r>
          </a:p>
        </p:txBody>
      </p:sp>
      <p:sp>
        <p:nvSpPr>
          <p:cNvPr id="5" name="Text Box 10"/>
          <p:cNvSpPr txBox="1">
            <a:spLocks noChangeArrowheads="1"/>
          </p:cNvSpPr>
          <p:nvPr/>
        </p:nvSpPr>
        <p:spPr bwMode="auto">
          <a:xfrm>
            <a:off x="755576" y="2319838"/>
            <a:ext cx="8388424" cy="4493538"/>
          </a:xfrm>
          <a:prstGeom prst="rect">
            <a:avLst/>
          </a:prstGeom>
          <a:noFill/>
          <a:ln w="9525">
            <a:noFill/>
            <a:miter lim="800000"/>
            <a:headEnd/>
            <a:tailEnd/>
          </a:ln>
        </p:spPr>
        <p:txBody>
          <a:bodyPr wrap="square">
            <a:spAutoFit/>
          </a:bodyPr>
          <a:lstStyle/>
          <a:p>
            <a:pPr defTabSz="912813">
              <a:spcBef>
                <a:spcPct val="50000"/>
              </a:spcBef>
              <a:defRPr/>
            </a:pPr>
            <a:r>
              <a:rPr lang="pl-PL" sz="1300" b="1" dirty="0">
                <a:solidFill>
                  <a:schemeClr val="accent5">
                    <a:lumMod val="25000"/>
                  </a:schemeClr>
                </a:solidFill>
                <a:latin typeface="+mn-lt"/>
              </a:rPr>
              <a:t>N</a:t>
            </a:r>
            <a:r>
              <a:rPr lang="pl-PL" sz="1300" b="1" dirty="0">
                <a:solidFill>
                  <a:schemeClr val="accent5">
                    <a:lumMod val="25000"/>
                  </a:schemeClr>
                </a:solidFill>
                <a:latin typeface="+mn-lt"/>
                <a:cs typeface="Times New Roman" pitchFamily="18" charset="0"/>
              </a:rPr>
              <a:t>ajwa</a:t>
            </a:r>
            <a:r>
              <a:rPr lang="pl-PL" sz="1300" b="1" dirty="0">
                <a:solidFill>
                  <a:schemeClr val="accent5">
                    <a:lumMod val="25000"/>
                  </a:schemeClr>
                </a:solidFill>
                <a:latin typeface="+mn-lt"/>
              </a:rPr>
              <a:t>ż</a:t>
            </a:r>
            <a:r>
              <a:rPr lang="pl-PL" sz="1300" b="1" dirty="0">
                <a:solidFill>
                  <a:schemeClr val="accent5">
                    <a:lumMod val="25000"/>
                  </a:schemeClr>
                </a:solidFill>
                <a:latin typeface="+mn-lt"/>
                <a:cs typeface="Times New Roman" pitchFamily="18" charset="0"/>
              </a:rPr>
              <a:t>niejsze osi</a:t>
            </a:r>
            <a:r>
              <a:rPr lang="pl-PL" sz="1300" b="1" dirty="0">
                <a:solidFill>
                  <a:schemeClr val="accent5">
                    <a:lumMod val="25000"/>
                  </a:schemeClr>
                </a:solidFill>
                <a:latin typeface="+mn-lt"/>
              </a:rPr>
              <a:t>ą</a:t>
            </a:r>
            <a:r>
              <a:rPr lang="pl-PL" sz="1300" b="1" dirty="0">
                <a:solidFill>
                  <a:schemeClr val="accent5">
                    <a:lumMod val="25000"/>
                  </a:schemeClr>
                </a:solidFill>
                <a:latin typeface="+mn-lt"/>
                <a:cs typeface="Times New Roman" pitchFamily="18" charset="0"/>
              </a:rPr>
              <a:t>gni</a:t>
            </a:r>
            <a:r>
              <a:rPr lang="pl-PL" sz="1300" b="1" dirty="0">
                <a:solidFill>
                  <a:schemeClr val="accent5">
                    <a:lumMod val="25000"/>
                  </a:schemeClr>
                </a:solidFill>
                <a:latin typeface="+mn-lt"/>
              </a:rPr>
              <a:t>ę</a:t>
            </a:r>
            <a:r>
              <a:rPr lang="pl-PL" sz="1300" b="1" dirty="0">
                <a:solidFill>
                  <a:schemeClr val="accent5">
                    <a:lumMod val="25000"/>
                  </a:schemeClr>
                </a:solidFill>
                <a:latin typeface="+mn-lt"/>
                <a:cs typeface="Times New Roman" pitchFamily="18" charset="0"/>
              </a:rPr>
              <a:t>cia i sukcesy Poradni:</a:t>
            </a:r>
          </a:p>
          <a:p>
            <a:pPr marL="285750" indent="-285750" defTabSz="912813">
              <a:spcBef>
                <a:spcPct val="50000"/>
              </a:spcBef>
              <a:buFont typeface="Wingdings" panose="05000000000000000000" pitchFamily="2" charset="2"/>
              <a:buChar char="§"/>
              <a:defRPr/>
            </a:pPr>
            <a:r>
              <a:rPr lang="pl-PL" sz="1300" dirty="0">
                <a:solidFill>
                  <a:schemeClr val="accent5">
                    <a:lumMod val="25000"/>
                  </a:schemeClr>
                </a:solidFill>
                <a:latin typeface="+mn-lt"/>
                <a:ea typeface="Garamond" panose="02020404030301010803" pitchFamily="18" charset="0"/>
                <a:cs typeface="Garamond" panose="02020404030301010803" pitchFamily="18" charset="0"/>
              </a:rPr>
              <a:t>Utworzenie nowych sekcji: praw obywatelskich i prawa medycznego </a:t>
            </a:r>
          </a:p>
          <a:p>
            <a:pPr marL="285750" indent="-285750" defTabSz="912813">
              <a:spcBef>
                <a:spcPct val="50000"/>
              </a:spcBef>
              <a:buFont typeface="Wingdings" panose="05000000000000000000" pitchFamily="2" charset="2"/>
              <a:buChar char="§"/>
              <a:defRPr/>
            </a:pPr>
            <a:r>
              <a:rPr lang="pl-PL" sz="1300" dirty="0">
                <a:solidFill>
                  <a:schemeClr val="accent5">
                    <a:lumMod val="25000"/>
                  </a:schemeClr>
                </a:solidFill>
                <a:latin typeface="+mn-lt"/>
                <a:ea typeface="Garamond" panose="02020404030301010803" pitchFamily="18" charset="0"/>
                <a:cs typeface="Garamond" panose="02020404030301010803" pitchFamily="18" charset="0"/>
              </a:rPr>
              <a:t>V Edycja konkursu „Symulacja rozprawy cywilnej”</a:t>
            </a:r>
          </a:p>
          <a:p>
            <a:pPr marL="285750" indent="-285750" defTabSz="912813">
              <a:spcBef>
                <a:spcPct val="50000"/>
              </a:spcBef>
              <a:buFont typeface="Wingdings" panose="05000000000000000000" pitchFamily="2" charset="2"/>
              <a:buChar char="§"/>
              <a:defRPr/>
            </a:pPr>
            <a:r>
              <a:rPr lang="pl-PL" sz="1300" dirty="0">
                <a:solidFill>
                  <a:schemeClr val="accent5">
                    <a:lumMod val="25000"/>
                  </a:schemeClr>
                </a:solidFill>
                <a:latin typeface="+mn-lt"/>
                <a:ea typeface="Garamond" panose="02020404030301010803" pitchFamily="18" charset="0"/>
                <a:cs typeface="Garamond" panose="02020404030301010803" pitchFamily="18" charset="0"/>
              </a:rPr>
              <a:t>Pomoc studentów poradni w organizacji ogólnopolskich dwóch konferencji naukowych:  z zakresu prawa własności intelektualnej oraz roli biegłego w wymiarze sprawiedliwości</a:t>
            </a:r>
          </a:p>
          <a:p>
            <a:pPr marL="285750" indent="-285750" defTabSz="912813">
              <a:spcBef>
                <a:spcPct val="50000"/>
              </a:spcBef>
              <a:buFont typeface="Wingdings" panose="05000000000000000000" pitchFamily="2" charset="2"/>
              <a:buChar char="§"/>
              <a:defRPr/>
            </a:pPr>
            <a:r>
              <a:rPr lang="pl-PL" sz="1300" dirty="0">
                <a:solidFill>
                  <a:schemeClr val="accent5">
                    <a:lumMod val="25000"/>
                  </a:schemeClr>
                </a:solidFill>
                <a:latin typeface="+mn-lt"/>
                <a:ea typeface="Garamond" panose="02020404030301010803" pitchFamily="18" charset="0"/>
                <a:cs typeface="Garamond" panose="02020404030301010803" pitchFamily="18" charset="0"/>
              </a:rPr>
              <a:t>Wymiana doświadczeń z poradniami w Chorwacji, Grecji, Niemczech i Ukrainie</a:t>
            </a:r>
          </a:p>
          <a:p>
            <a:pPr marL="285750" indent="-285750" defTabSz="912813">
              <a:spcBef>
                <a:spcPct val="50000"/>
              </a:spcBef>
              <a:buFont typeface="Wingdings" panose="05000000000000000000" pitchFamily="2" charset="2"/>
              <a:buChar char="§"/>
              <a:defRPr/>
            </a:pPr>
            <a:r>
              <a:rPr lang="pl-PL" sz="1300" dirty="0">
                <a:solidFill>
                  <a:schemeClr val="accent5">
                    <a:lumMod val="25000"/>
                  </a:schemeClr>
                </a:solidFill>
                <a:latin typeface="+mn-lt"/>
                <a:ea typeface="Garamond" panose="02020404030301010803" pitchFamily="18" charset="0"/>
                <a:cs typeface="Garamond" panose="02020404030301010803" pitchFamily="18" charset="0"/>
              </a:rPr>
              <a:t>Współpraca z Aresztem Śledczym na ul. Montelupich, Służbą Więzienną, MOPS, Stowarzyszeniem „Patchwork” – działającym na rzecz imigranckich rodzin osób z niepełnosprawnościami, Fundacją „Nieskończone Możliwości”, Stowarzyszeniem „Falochron” (osoby z uzależnieniami), gminą Alwernia</a:t>
            </a:r>
          </a:p>
          <a:p>
            <a:pPr marL="285750" indent="-285750" defTabSz="912813">
              <a:spcBef>
                <a:spcPct val="50000"/>
              </a:spcBef>
              <a:buFont typeface="Wingdings" panose="05000000000000000000" pitchFamily="2" charset="2"/>
              <a:buChar char="§"/>
              <a:defRPr/>
            </a:pPr>
            <a:r>
              <a:rPr lang="pl-PL" sz="1300" dirty="0">
                <a:solidFill>
                  <a:schemeClr val="accent5">
                    <a:lumMod val="25000"/>
                  </a:schemeClr>
                </a:solidFill>
                <a:latin typeface="+mn-lt"/>
                <a:ea typeface="Garamond" panose="02020404030301010803" pitchFamily="18" charset="0"/>
                <a:cs typeface="Garamond" panose="02020404030301010803" pitchFamily="18" charset="0"/>
              </a:rPr>
              <a:t>Współorganizacja symulacji rozprawy na podstawie „Antygony” Sofoklesa</a:t>
            </a:r>
          </a:p>
          <a:p>
            <a:pPr marL="285750" indent="-285750" defTabSz="912813">
              <a:spcBef>
                <a:spcPct val="50000"/>
              </a:spcBef>
              <a:buFont typeface="Wingdings" panose="05000000000000000000" pitchFamily="2" charset="2"/>
              <a:buChar char="§"/>
              <a:defRPr/>
            </a:pPr>
            <a:r>
              <a:rPr lang="pl-PL" sz="1300" dirty="0">
                <a:solidFill>
                  <a:schemeClr val="accent5">
                    <a:lumMod val="25000"/>
                  </a:schemeClr>
                </a:solidFill>
                <a:latin typeface="+mn-lt"/>
                <a:ea typeface="Garamond" panose="02020404030301010803" pitchFamily="18" charset="0"/>
                <a:cs typeface="Garamond" panose="02020404030301010803" pitchFamily="18" charset="0"/>
              </a:rPr>
              <a:t>W ramach Street Law – spotkanie z licealistami z Niemiec i Polski; spotkanie ze studentami prawa i administracji Akademii Tarnowskiej; wykład w II LO w Krakowie z problematyki prawnych aspektów zarabiania w mediach społecznościowych, pokaz </a:t>
            </a:r>
            <a:r>
              <a:rPr lang="pl-PL" sz="1300" dirty="0" err="1">
                <a:solidFill>
                  <a:schemeClr val="accent5">
                    <a:lumMod val="25000"/>
                  </a:schemeClr>
                </a:solidFill>
                <a:latin typeface="+mn-lt"/>
                <a:ea typeface="Garamond" panose="02020404030301010803" pitchFamily="18" charset="0"/>
                <a:cs typeface="Garamond" panose="02020404030301010803" pitchFamily="18" charset="0"/>
              </a:rPr>
              <a:t>poligrafu</a:t>
            </a:r>
            <a:r>
              <a:rPr lang="pl-PL" sz="1300" dirty="0">
                <a:solidFill>
                  <a:schemeClr val="accent5">
                    <a:lumMod val="25000"/>
                  </a:schemeClr>
                </a:solidFill>
                <a:latin typeface="+mn-lt"/>
                <a:ea typeface="Garamond" panose="02020404030301010803" pitchFamily="18" charset="0"/>
                <a:cs typeface="Garamond" panose="02020404030301010803" pitchFamily="18" charset="0"/>
              </a:rPr>
              <a:t> na Festiwalu Nauki i Sztuki w KAAFM; akcje Street Law w szkołach ponadpodstawowych w Tarnowskich Górach (II LO, Zespół Szkół Budowlano-Architektonicznych i Technikum Chemiczne) i Wojkowicach (</a:t>
            </a:r>
            <a:r>
              <a:rPr lang="pl-PL" sz="1300" dirty="0" err="1">
                <a:solidFill>
                  <a:schemeClr val="accent5">
                    <a:lumMod val="25000"/>
                  </a:schemeClr>
                </a:solidFill>
                <a:latin typeface="+mn-lt"/>
                <a:ea typeface="Garamond" panose="02020404030301010803" pitchFamily="18" charset="0"/>
                <a:cs typeface="Garamond" panose="02020404030301010803" pitchFamily="18" charset="0"/>
              </a:rPr>
              <a:t>ZSOiT</a:t>
            </a:r>
            <a:r>
              <a:rPr lang="pl-PL" sz="1300" dirty="0">
                <a:solidFill>
                  <a:schemeClr val="accent5">
                    <a:lumMod val="25000"/>
                  </a:schemeClr>
                </a:solidFill>
                <a:latin typeface="+mn-lt"/>
                <a:ea typeface="Garamond" panose="02020404030301010803" pitchFamily="18" charset="0"/>
                <a:cs typeface="Garamond" panose="02020404030301010803" pitchFamily="18" charset="0"/>
              </a:rPr>
              <a:t>) oraz Szkoły Podstawowej nr 1 w Chorzowie. Działania dla seniorów z: Będzina, Kalet, Dąbrowy Górniczej, a także przy okazji spotkań biegowych „Zabiegany Powiat” w: Będzinie, Psarach, Wojkowicach, Mierzęcicach, Czeladzi i Siewierzu</a:t>
            </a:r>
          </a:p>
          <a:p>
            <a:pPr marL="285750" indent="-285750" defTabSz="912813">
              <a:spcBef>
                <a:spcPct val="50000"/>
              </a:spcBef>
              <a:buFont typeface="Wingdings" panose="05000000000000000000" pitchFamily="2" charset="2"/>
              <a:buChar char="§"/>
              <a:defRPr/>
            </a:pPr>
            <a:r>
              <a:rPr lang="pl-PL" sz="1300" dirty="0">
                <a:solidFill>
                  <a:schemeClr val="accent5">
                    <a:lumMod val="25000"/>
                  </a:schemeClr>
                </a:solidFill>
                <a:latin typeface="+mn-lt"/>
                <a:ea typeface="Garamond" panose="02020404030301010803" pitchFamily="18" charset="0"/>
                <a:cs typeface="Garamond" panose="02020404030301010803" pitchFamily="18" charset="0"/>
              </a:rPr>
              <a:t>Wizyty w sądach i udział w rozprawach, w tym w NSA</a:t>
            </a:r>
          </a:p>
        </p:txBody>
      </p:sp>
    </p:spTree>
    <p:extLst>
      <p:ext uri="{BB962C8B-B14F-4D97-AF65-F5344CB8AC3E}">
        <p14:creationId xmlns:p14="http://schemas.microsoft.com/office/powerpoint/2010/main" val="392854559"/>
      </p:ext>
    </p:extLst>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7">
            <a:extLst>
              <a:ext uri="{FF2B5EF4-FFF2-40B4-BE49-F238E27FC236}">
                <a16:creationId xmlns:a16="http://schemas.microsoft.com/office/drawing/2014/main" id="{095083DC-0978-B45E-CDEF-535FA1800C9D}"/>
              </a:ext>
            </a:extLst>
          </p:cNvPr>
          <p:cNvGraphicFramePr>
            <a:graphicFrameLocks/>
          </p:cNvGraphicFramePr>
          <p:nvPr>
            <p:extLst>
              <p:ext uri="{D42A27DB-BD31-4B8C-83A1-F6EECF244321}">
                <p14:modId xmlns:p14="http://schemas.microsoft.com/office/powerpoint/2010/main" val="2400849005"/>
              </p:ext>
            </p:extLst>
          </p:nvPr>
        </p:nvGraphicFramePr>
        <p:xfrm>
          <a:off x="755576" y="2582863"/>
          <a:ext cx="4320000" cy="31284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Object 8">
            <a:extLst>
              <a:ext uri="{FF2B5EF4-FFF2-40B4-BE49-F238E27FC236}">
                <a16:creationId xmlns:a16="http://schemas.microsoft.com/office/drawing/2014/main" id="{3C207FC9-21AC-8396-66ED-5908C01884AC}"/>
              </a:ext>
            </a:extLst>
          </p:cNvPr>
          <p:cNvGraphicFramePr>
            <a:graphicFrameLocks/>
          </p:cNvGraphicFramePr>
          <p:nvPr>
            <p:extLst>
              <p:ext uri="{D42A27DB-BD31-4B8C-83A1-F6EECF244321}">
                <p14:modId xmlns:p14="http://schemas.microsoft.com/office/powerpoint/2010/main" val="2820162558"/>
              </p:ext>
            </p:extLst>
          </p:nvPr>
        </p:nvGraphicFramePr>
        <p:xfrm>
          <a:off x="4788024" y="2555261"/>
          <a:ext cx="4320000" cy="31284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Box 11">
            <a:extLst>
              <a:ext uri="{FF2B5EF4-FFF2-40B4-BE49-F238E27FC236}">
                <a16:creationId xmlns:a16="http://schemas.microsoft.com/office/drawing/2014/main" id="{465F1C52-21CB-4BD2-901E-78DB2A07D71E}"/>
              </a:ext>
            </a:extLst>
          </p:cNvPr>
          <p:cNvSpPr txBox="1">
            <a:spLocks noChangeArrowheads="1"/>
          </p:cNvSpPr>
          <p:nvPr/>
        </p:nvSpPr>
        <p:spPr bwMode="auto">
          <a:xfrm>
            <a:off x="6265068" y="3429000"/>
            <a:ext cx="1150937" cy="274637"/>
          </a:xfrm>
          <a:prstGeom prst="rect">
            <a:avLst/>
          </a:prstGeom>
          <a:noFill/>
          <a:ln w="9525">
            <a:noFill/>
            <a:miter lim="800000"/>
            <a:headEnd/>
            <a:tailEnd/>
          </a:ln>
        </p:spPr>
        <p:txBody>
          <a:bodyPr>
            <a:spAutoFit/>
          </a:bodyPr>
          <a:lstStyle/>
          <a:p>
            <a:pPr defTabSz="912813">
              <a:spcBef>
                <a:spcPct val="50000"/>
              </a:spcBef>
            </a:pPr>
            <a:r>
              <a:rPr lang="pl-PL" sz="1200" b="1" dirty="0">
                <a:latin typeface="Arial" charset="0"/>
              </a:rPr>
              <a:t>studenci</a:t>
            </a:r>
          </a:p>
        </p:txBody>
      </p:sp>
      <p:sp>
        <p:nvSpPr>
          <p:cNvPr id="5" name="Text Box 12">
            <a:extLst>
              <a:ext uri="{FF2B5EF4-FFF2-40B4-BE49-F238E27FC236}">
                <a16:creationId xmlns:a16="http://schemas.microsoft.com/office/drawing/2014/main" id="{D32C9C09-43AF-6562-61DD-A82292620BD2}"/>
              </a:ext>
            </a:extLst>
          </p:cNvPr>
          <p:cNvSpPr txBox="1">
            <a:spLocks noChangeArrowheads="1"/>
          </p:cNvSpPr>
          <p:nvPr/>
        </p:nvSpPr>
        <p:spPr bwMode="auto">
          <a:xfrm>
            <a:off x="6444563" y="4235676"/>
            <a:ext cx="1150938" cy="274638"/>
          </a:xfrm>
          <a:prstGeom prst="rect">
            <a:avLst/>
          </a:prstGeom>
          <a:noFill/>
          <a:ln w="9525">
            <a:noFill/>
            <a:miter lim="800000"/>
            <a:headEnd/>
            <a:tailEnd/>
          </a:ln>
        </p:spPr>
        <p:txBody>
          <a:bodyPr>
            <a:spAutoFit/>
          </a:bodyPr>
          <a:lstStyle/>
          <a:p>
            <a:pPr defTabSz="912813">
              <a:spcBef>
                <a:spcPct val="50000"/>
              </a:spcBef>
            </a:pPr>
            <a:r>
              <a:rPr lang="pl-PL" sz="1200" b="1" dirty="0">
                <a:latin typeface="Arial" charset="0"/>
              </a:rPr>
              <a:t>dydaktycy</a:t>
            </a:r>
          </a:p>
        </p:txBody>
      </p:sp>
      <p:sp>
        <p:nvSpPr>
          <p:cNvPr id="6" name="Text Box 13">
            <a:extLst>
              <a:ext uri="{FF2B5EF4-FFF2-40B4-BE49-F238E27FC236}">
                <a16:creationId xmlns:a16="http://schemas.microsoft.com/office/drawing/2014/main" id="{AAF7CD2E-0C95-9BF5-FB9E-6F9C6A231320}"/>
              </a:ext>
            </a:extLst>
          </p:cNvPr>
          <p:cNvSpPr txBox="1">
            <a:spLocks noChangeArrowheads="1"/>
          </p:cNvSpPr>
          <p:nvPr/>
        </p:nvSpPr>
        <p:spPr bwMode="auto">
          <a:xfrm>
            <a:off x="1115616" y="6021288"/>
            <a:ext cx="3095625" cy="630942"/>
          </a:xfrm>
          <a:prstGeom prst="rect">
            <a:avLst/>
          </a:prstGeom>
          <a:noFill/>
          <a:ln w="9525">
            <a:noFill/>
            <a:miter lim="800000"/>
            <a:headEnd/>
            <a:tailEnd/>
          </a:ln>
        </p:spPr>
        <p:txBody>
          <a:bodyPr wrap="square">
            <a:spAutoFit/>
          </a:bodyPr>
          <a:lstStyle/>
          <a:p>
            <a:pPr algn="ctr" defTabSz="912813">
              <a:spcBef>
                <a:spcPct val="50000"/>
              </a:spcBef>
            </a:pPr>
            <a:endParaRPr lang="pl-PL" sz="1400" b="1" dirty="0">
              <a:latin typeface="Arial" charset="0"/>
            </a:endParaRPr>
          </a:p>
          <a:p>
            <a:pPr algn="ctr" defTabSz="912813">
              <a:spcBef>
                <a:spcPct val="50000"/>
              </a:spcBef>
            </a:pPr>
            <a:r>
              <a:rPr lang="pl-PL" sz="1400" b="1" dirty="0">
                <a:latin typeface="Arial" charset="0"/>
              </a:rPr>
              <a:t>Liczba spraw w latach 2009-2024</a:t>
            </a:r>
          </a:p>
        </p:txBody>
      </p:sp>
      <p:sp>
        <p:nvSpPr>
          <p:cNvPr id="7" name="Text Box 14">
            <a:extLst>
              <a:ext uri="{FF2B5EF4-FFF2-40B4-BE49-F238E27FC236}">
                <a16:creationId xmlns:a16="http://schemas.microsoft.com/office/drawing/2014/main" id="{A9972D86-B862-ACED-4441-DF50FDAA4AAA}"/>
              </a:ext>
            </a:extLst>
          </p:cNvPr>
          <p:cNvSpPr txBox="1">
            <a:spLocks noChangeArrowheads="1"/>
          </p:cNvSpPr>
          <p:nvPr/>
        </p:nvSpPr>
        <p:spPr bwMode="auto">
          <a:xfrm>
            <a:off x="5364088" y="5908450"/>
            <a:ext cx="3551311" cy="846386"/>
          </a:xfrm>
          <a:prstGeom prst="rect">
            <a:avLst/>
          </a:prstGeom>
          <a:noFill/>
          <a:ln w="9525">
            <a:noFill/>
            <a:miter lim="800000"/>
            <a:headEnd/>
            <a:tailEnd/>
          </a:ln>
        </p:spPr>
        <p:txBody>
          <a:bodyPr wrap="square">
            <a:spAutoFit/>
          </a:bodyPr>
          <a:lstStyle/>
          <a:p>
            <a:pPr algn="ctr" defTabSz="912813">
              <a:spcBef>
                <a:spcPct val="50000"/>
              </a:spcBef>
            </a:pPr>
            <a:endParaRPr lang="pl-PL" sz="1400" b="1" dirty="0">
              <a:latin typeface="Arial" charset="0"/>
            </a:endParaRPr>
          </a:p>
          <a:p>
            <a:pPr algn="ctr" defTabSz="912813">
              <a:spcBef>
                <a:spcPct val="50000"/>
              </a:spcBef>
            </a:pPr>
            <a:r>
              <a:rPr lang="pl-PL" sz="1400" b="1" dirty="0">
                <a:latin typeface="Arial" charset="0"/>
              </a:rPr>
              <a:t>Liczba studentów i </a:t>
            </a:r>
            <a:r>
              <a:rPr lang="pl-PL" sz="1400" b="1" dirty="0">
                <a:solidFill>
                  <a:schemeClr val="bg2"/>
                </a:solidFill>
                <a:latin typeface="Arial" charset="0"/>
              </a:rPr>
              <a:t>personelu dydaktycznego </a:t>
            </a:r>
            <a:r>
              <a:rPr lang="pl-PL" sz="1400" b="1" dirty="0">
                <a:latin typeface="Arial" charset="0"/>
              </a:rPr>
              <a:t>w latach 2009-2024</a:t>
            </a:r>
          </a:p>
        </p:txBody>
      </p:sp>
      <p:sp>
        <p:nvSpPr>
          <p:cNvPr id="10" name="Rectangle 2">
            <a:extLst>
              <a:ext uri="{FF2B5EF4-FFF2-40B4-BE49-F238E27FC236}">
                <a16:creationId xmlns:a16="http://schemas.microsoft.com/office/drawing/2014/main" id="{1E7127E2-8892-22F5-6B11-4D3CCC119F2B}"/>
              </a:ext>
            </a:extLst>
          </p:cNvPr>
          <p:cNvSpPr>
            <a:spLocks noGrp="1" noChangeArrowheads="1"/>
          </p:cNvSpPr>
          <p:nvPr>
            <p:ph type="title"/>
          </p:nvPr>
        </p:nvSpPr>
        <p:spPr>
          <a:xfrm>
            <a:off x="914400" y="773832"/>
            <a:ext cx="8229600" cy="1143000"/>
          </a:xfrm>
        </p:spPr>
        <p:txBody>
          <a:bodyPr/>
          <a:lstStyle/>
          <a:p>
            <a:pPr defTabSz="912813" eaLnBrk="1" hangingPunct="1"/>
            <a:r>
              <a:rPr lang="pl-PL" sz="2800" dirty="0"/>
              <a:t>Studencka Poradnia Prawna KAAFM 2009-2024</a:t>
            </a:r>
          </a:p>
        </p:txBody>
      </p:sp>
    </p:spTree>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a:extLst>
              <a:ext uri="{FF2B5EF4-FFF2-40B4-BE49-F238E27FC236}">
                <a16:creationId xmlns:a16="http://schemas.microsoft.com/office/drawing/2014/main" id="{DC181EB0-5796-D729-5F12-12C9AC395182}"/>
              </a:ext>
            </a:extLst>
          </p:cNvPr>
          <p:cNvGraphicFramePr>
            <a:graphicFrameLocks noGrp="1" noChangeAspect="1"/>
          </p:cNvGraphicFramePr>
          <p:nvPr>
            <p:ph type="chart" idx="1"/>
            <p:extLst>
              <p:ext uri="{D42A27DB-BD31-4B8C-83A1-F6EECF244321}">
                <p14:modId xmlns:p14="http://schemas.microsoft.com/office/powerpoint/2010/main" val="1336239450"/>
              </p:ext>
            </p:extLst>
          </p:nvPr>
        </p:nvGraphicFramePr>
        <p:xfrm>
          <a:off x="836613" y="2501900"/>
          <a:ext cx="8154987" cy="4084638"/>
        </p:xfrm>
        <a:graphic>
          <a:graphicData uri="http://schemas.openxmlformats.org/drawingml/2006/chart">
            <c:chart xmlns:c="http://schemas.openxmlformats.org/drawingml/2006/chart" xmlns:r="http://schemas.openxmlformats.org/officeDocument/2006/relationships" r:id="rId2"/>
          </a:graphicData>
        </a:graphic>
      </p:graphicFrame>
      <p:sp>
        <p:nvSpPr>
          <p:cNvPr id="23555" name="Rectangle 2"/>
          <p:cNvSpPr>
            <a:spLocks noGrp="1" noChangeArrowheads="1"/>
          </p:cNvSpPr>
          <p:nvPr>
            <p:ph type="title"/>
          </p:nvPr>
        </p:nvSpPr>
        <p:spPr>
          <a:xfrm>
            <a:off x="914400" y="692696"/>
            <a:ext cx="8001000" cy="1143000"/>
          </a:xfrm>
        </p:spPr>
        <p:txBody>
          <a:bodyPr/>
          <a:lstStyle/>
          <a:p>
            <a:pPr defTabSz="912813" eaLnBrk="1" hangingPunct="1"/>
            <a:r>
              <a:rPr lang="pl-PL" sz="2800" dirty="0"/>
              <a:t>Studencka Poradnia Prawna Uniwersytetu Jagiellońskiego </a:t>
            </a:r>
          </a:p>
        </p:txBody>
      </p:sp>
      <p:sp>
        <p:nvSpPr>
          <p:cNvPr id="23556" name="Text Box 4"/>
          <p:cNvSpPr txBox="1">
            <a:spLocks noChangeArrowheads="1"/>
          </p:cNvSpPr>
          <p:nvPr/>
        </p:nvSpPr>
        <p:spPr bwMode="auto">
          <a:xfrm>
            <a:off x="6948264" y="2276872"/>
            <a:ext cx="2160240" cy="1077218"/>
          </a:xfrm>
          <a:prstGeom prst="rect">
            <a:avLst/>
          </a:prstGeom>
          <a:noFill/>
          <a:ln w="9525">
            <a:noFill/>
            <a:miter lim="800000"/>
            <a:headEnd/>
            <a:tailEnd/>
          </a:ln>
        </p:spPr>
        <p:txBody>
          <a:bodyPr wrap="square">
            <a:spAutoFit/>
          </a:bodyPr>
          <a:lstStyle/>
          <a:p>
            <a:pPr algn="r" defTabSz="912813">
              <a:spcBef>
                <a:spcPct val="50000"/>
              </a:spcBef>
            </a:pPr>
            <a:r>
              <a:rPr lang="pl-PL" sz="1600" b="1" dirty="0">
                <a:solidFill>
                  <a:schemeClr val="tx2">
                    <a:lumMod val="50000"/>
                  </a:schemeClr>
                </a:solidFill>
                <a:latin typeface="Arial" charset="0"/>
              </a:rPr>
              <a:t>Spraw łącznie: 169</a:t>
            </a:r>
          </a:p>
          <a:p>
            <a:pPr algn="r" defTabSz="912813">
              <a:spcBef>
                <a:spcPct val="50000"/>
              </a:spcBef>
            </a:pPr>
            <a:r>
              <a:rPr lang="pl-PL" sz="1600" b="1" dirty="0">
                <a:solidFill>
                  <a:schemeClr val="tx2">
                    <a:lumMod val="50000"/>
                  </a:schemeClr>
                </a:solidFill>
                <a:latin typeface="Arial" charset="0"/>
              </a:rPr>
              <a:t>          Studentów: 25 </a:t>
            </a:r>
          </a:p>
          <a:p>
            <a:pPr algn="r" defTabSz="912813">
              <a:spcBef>
                <a:spcPct val="50000"/>
              </a:spcBef>
            </a:pPr>
            <a:r>
              <a:rPr lang="pl-PL" sz="1600" b="1" dirty="0">
                <a:solidFill>
                  <a:schemeClr val="tx2">
                    <a:lumMod val="50000"/>
                  </a:schemeClr>
                </a:solidFill>
                <a:latin typeface="Arial" charset="0"/>
              </a:rPr>
              <a:t> Dydaktyków: 15 </a:t>
            </a:r>
          </a:p>
        </p:txBody>
      </p:sp>
      <p:sp>
        <p:nvSpPr>
          <p:cNvPr id="5" name="Text Box 10"/>
          <p:cNvSpPr txBox="1">
            <a:spLocks noChangeArrowheads="1"/>
          </p:cNvSpPr>
          <p:nvPr/>
        </p:nvSpPr>
        <p:spPr bwMode="auto">
          <a:xfrm>
            <a:off x="2195736" y="2636912"/>
            <a:ext cx="5184576" cy="2292935"/>
          </a:xfrm>
          <a:prstGeom prst="rect">
            <a:avLst/>
          </a:prstGeom>
          <a:noFill/>
          <a:ln w="9525">
            <a:noFill/>
            <a:miter lim="800000"/>
            <a:headEnd/>
            <a:tailEnd/>
          </a:ln>
        </p:spPr>
        <p:txBody>
          <a:bodyPr wrap="square">
            <a:spAutoFit/>
          </a:bodyPr>
          <a:lstStyle/>
          <a:p>
            <a:pPr defTabSz="912813">
              <a:spcBef>
                <a:spcPct val="50000"/>
              </a:spcBef>
              <a:defRPr/>
            </a:pPr>
            <a:endParaRPr lang="pl-PL" sz="1300" b="1" dirty="0">
              <a:solidFill>
                <a:srgbClr val="003366"/>
              </a:solidFill>
              <a:latin typeface="+mn-lt"/>
            </a:endParaRPr>
          </a:p>
          <a:p>
            <a:pPr defTabSz="912813">
              <a:spcBef>
                <a:spcPct val="50000"/>
              </a:spcBef>
              <a:defRPr/>
            </a:pPr>
            <a:r>
              <a:rPr lang="pl-PL" sz="1300" b="1" dirty="0">
                <a:solidFill>
                  <a:schemeClr val="accent5">
                    <a:lumMod val="25000"/>
                  </a:schemeClr>
                </a:solidFill>
                <a:latin typeface="+mn-lt"/>
              </a:rPr>
              <a:t>N</a:t>
            </a:r>
            <a:r>
              <a:rPr lang="pl-PL" sz="1300" b="1" dirty="0">
                <a:solidFill>
                  <a:schemeClr val="accent5">
                    <a:lumMod val="25000"/>
                  </a:schemeClr>
                </a:solidFill>
                <a:latin typeface="+mn-lt"/>
                <a:cs typeface="Times New Roman" pitchFamily="18" charset="0"/>
              </a:rPr>
              <a:t>ajwa</a:t>
            </a:r>
            <a:r>
              <a:rPr lang="pl-PL" sz="1300" b="1" dirty="0">
                <a:solidFill>
                  <a:schemeClr val="accent5">
                    <a:lumMod val="25000"/>
                  </a:schemeClr>
                </a:solidFill>
                <a:latin typeface="+mn-lt"/>
              </a:rPr>
              <a:t>ż</a:t>
            </a:r>
            <a:r>
              <a:rPr lang="pl-PL" sz="1300" b="1" dirty="0">
                <a:solidFill>
                  <a:schemeClr val="accent5">
                    <a:lumMod val="25000"/>
                  </a:schemeClr>
                </a:solidFill>
                <a:latin typeface="+mn-lt"/>
                <a:cs typeface="Times New Roman" pitchFamily="18" charset="0"/>
              </a:rPr>
              <a:t>niejsze osi</a:t>
            </a:r>
            <a:r>
              <a:rPr lang="pl-PL" sz="1300" b="1" dirty="0">
                <a:solidFill>
                  <a:schemeClr val="accent5">
                    <a:lumMod val="25000"/>
                  </a:schemeClr>
                </a:solidFill>
                <a:latin typeface="+mn-lt"/>
              </a:rPr>
              <a:t>ą</a:t>
            </a:r>
            <a:r>
              <a:rPr lang="pl-PL" sz="1300" b="1" dirty="0">
                <a:solidFill>
                  <a:schemeClr val="accent5">
                    <a:lumMod val="25000"/>
                  </a:schemeClr>
                </a:solidFill>
                <a:latin typeface="+mn-lt"/>
                <a:cs typeface="Times New Roman" pitchFamily="18" charset="0"/>
              </a:rPr>
              <a:t>gni</a:t>
            </a:r>
            <a:r>
              <a:rPr lang="pl-PL" sz="1300" b="1" dirty="0">
                <a:solidFill>
                  <a:schemeClr val="accent5">
                    <a:lumMod val="25000"/>
                  </a:schemeClr>
                </a:solidFill>
                <a:latin typeface="+mn-lt"/>
              </a:rPr>
              <a:t>ę</a:t>
            </a:r>
            <a:r>
              <a:rPr lang="pl-PL" sz="1300" b="1" dirty="0">
                <a:solidFill>
                  <a:schemeClr val="accent5">
                    <a:lumMod val="25000"/>
                  </a:schemeClr>
                </a:solidFill>
                <a:latin typeface="+mn-lt"/>
                <a:cs typeface="Times New Roman" pitchFamily="18" charset="0"/>
              </a:rPr>
              <a:t>cia i sukcesy Poradni:</a:t>
            </a:r>
          </a:p>
          <a:p>
            <a:pPr marL="285750" indent="-285750" defTabSz="912813">
              <a:spcBef>
                <a:spcPct val="50000"/>
              </a:spcBef>
              <a:buFont typeface="Wingdings" panose="05000000000000000000" pitchFamily="2" charset="2"/>
              <a:buChar char="§"/>
              <a:defRPr/>
            </a:pPr>
            <a:r>
              <a:rPr lang="pl-PL" sz="1300" dirty="0">
                <a:solidFill>
                  <a:schemeClr val="accent5">
                    <a:lumMod val="25000"/>
                  </a:schemeClr>
                </a:solidFill>
                <a:latin typeface="+mn-lt"/>
                <a:ea typeface="Times New Roman" panose="02020603050405020304" pitchFamily="18" charset="0"/>
              </a:rPr>
              <a:t>Wyjazd szkoleniowo-integracyjny do Zakopanego</a:t>
            </a:r>
          </a:p>
          <a:p>
            <a:pPr marL="285750" indent="-285750" defTabSz="912813">
              <a:spcBef>
                <a:spcPct val="50000"/>
              </a:spcBef>
              <a:buFont typeface="Wingdings" panose="05000000000000000000" pitchFamily="2" charset="2"/>
              <a:buChar char="§"/>
              <a:defRPr/>
            </a:pPr>
            <a:r>
              <a:rPr lang="pl-PL" sz="1300" dirty="0">
                <a:solidFill>
                  <a:schemeClr val="accent5">
                    <a:lumMod val="25000"/>
                  </a:schemeClr>
                </a:solidFill>
                <a:latin typeface="+mn-lt"/>
                <a:ea typeface="Times New Roman" panose="02020603050405020304" pitchFamily="18" charset="0"/>
              </a:rPr>
              <a:t>Cotygodniowe seminaria wewnętrzne z udziałem prawników-praktyków</a:t>
            </a:r>
          </a:p>
          <a:p>
            <a:pPr marL="285750" indent="-285750" defTabSz="912813">
              <a:spcBef>
                <a:spcPct val="50000"/>
              </a:spcBef>
              <a:buFont typeface="Wingdings" panose="05000000000000000000" pitchFamily="2" charset="2"/>
              <a:buChar char="§"/>
              <a:defRPr/>
            </a:pPr>
            <a:r>
              <a:rPr lang="pl-PL" sz="1300" dirty="0">
                <a:solidFill>
                  <a:schemeClr val="accent5">
                    <a:lumMod val="25000"/>
                  </a:schemeClr>
                </a:solidFill>
                <a:latin typeface="+mn-lt"/>
                <a:ea typeface="Times New Roman" panose="02020603050405020304" pitchFamily="18" charset="0"/>
              </a:rPr>
              <a:t>Współpraca z organami Służby Więziennej </a:t>
            </a:r>
          </a:p>
          <a:p>
            <a:pPr marL="285750" indent="-285750" defTabSz="912813">
              <a:spcBef>
                <a:spcPct val="50000"/>
              </a:spcBef>
              <a:buFont typeface="Wingdings" panose="05000000000000000000" pitchFamily="2" charset="2"/>
              <a:buChar char="§"/>
              <a:defRPr/>
            </a:pPr>
            <a:endParaRPr lang="pl-PL" sz="1300" dirty="0">
              <a:solidFill>
                <a:schemeClr val="accent5">
                  <a:lumMod val="25000"/>
                </a:schemeClr>
              </a:solidFill>
              <a:effectLst/>
              <a:latin typeface="+mn-lt"/>
              <a:ea typeface="Times New Roman" panose="02020603050405020304" pitchFamily="18" charset="0"/>
              <a:cs typeface="Times New Roman" panose="02020603050405020304" pitchFamily="18" charset="0"/>
            </a:endParaRPr>
          </a:p>
          <a:p>
            <a:pPr marL="285750" indent="-285750" defTabSz="912813">
              <a:spcBef>
                <a:spcPct val="50000"/>
              </a:spcBef>
              <a:buFont typeface="Wingdings" panose="05000000000000000000" pitchFamily="2" charset="2"/>
              <a:buChar char="§"/>
              <a:defRPr/>
            </a:pPr>
            <a:endParaRPr lang="pl-PL" sz="1300" dirty="0">
              <a:effectLst/>
              <a:latin typeface="+mn-lt"/>
              <a:ea typeface="Times New Roman" panose="02020603050405020304" pitchFamily="18" charset="0"/>
            </a:endParaRPr>
          </a:p>
        </p:txBody>
      </p:sp>
    </p:spTree>
    <p:extLst>
      <p:ext uri="{BB962C8B-B14F-4D97-AF65-F5344CB8AC3E}">
        <p14:creationId xmlns:p14="http://schemas.microsoft.com/office/powerpoint/2010/main" val="4100203115"/>
      </p:ext>
    </p:extLst>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2"/>
          <p:cNvSpPr>
            <a:spLocks noGrp="1" noChangeArrowheads="1"/>
          </p:cNvSpPr>
          <p:nvPr>
            <p:ph type="title"/>
          </p:nvPr>
        </p:nvSpPr>
        <p:spPr>
          <a:xfrm>
            <a:off x="914400" y="692696"/>
            <a:ext cx="8001000" cy="1143000"/>
          </a:xfrm>
        </p:spPr>
        <p:txBody>
          <a:bodyPr/>
          <a:lstStyle/>
          <a:p>
            <a:pPr defTabSz="912813" eaLnBrk="1" hangingPunct="1"/>
            <a:r>
              <a:rPr lang="pl-PL" sz="2800" dirty="0"/>
              <a:t>Studencka Poradnia Prawna Uniwersytetu Jagiellońskiego 2003-2024</a:t>
            </a:r>
          </a:p>
        </p:txBody>
      </p:sp>
      <p:graphicFrame>
        <p:nvGraphicFramePr>
          <p:cNvPr id="2" name="Wykres 1">
            <a:extLst>
              <a:ext uri="{FF2B5EF4-FFF2-40B4-BE49-F238E27FC236}">
                <a16:creationId xmlns:a16="http://schemas.microsoft.com/office/drawing/2014/main" id="{3561AD74-C7BF-6FEF-DDE8-AA34CBF1696B}"/>
              </a:ext>
            </a:extLst>
          </p:cNvPr>
          <p:cNvGraphicFramePr>
            <a:graphicFrameLocks/>
          </p:cNvGraphicFramePr>
          <p:nvPr/>
        </p:nvGraphicFramePr>
        <p:xfrm flipH="1" flipV="1">
          <a:off x="4788023" y="5647287"/>
          <a:ext cx="45719" cy="4571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Object 8">
            <a:extLst>
              <a:ext uri="{FF2B5EF4-FFF2-40B4-BE49-F238E27FC236}">
                <a16:creationId xmlns:a16="http://schemas.microsoft.com/office/drawing/2014/main" id="{A425F686-BF6F-88DD-43C0-CD95672D101D}"/>
              </a:ext>
            </a:extLst>
          </p:cNvPr>
          <p:cNvGraphicFramePr>
            <a:graphicFrameLocks/>
          </p:cNvGraphicFramePr>
          <p:nvPr>
            <p:extLst>
              <p:ext uri="{D42A27DB-BD31-4B8C-83A1-F6EECF244321}">
                <p14:modId xmlns:p14="http://schemas.microsoft.com/office/powerpoint/2010/main" val="1688228159"/>
              </p:ext>
            </p:extLst>
          </p:nvPr>
        </p:nvGraphicFramePr>
        <p:xfrm>
          <a:off x="4788024" y="2492896"/>
          <a:ext cx="4320000" cy="3128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Object 7">
            <a:extLst>
              <a:ext uri="{FF2B5EF4-FFF2-40B4-BE49-F238E27FC236}">
                <a16:creationId xmlns:a16="http://schemas.microsoft.com/office/drawing/2014/main" id="{E4036E70-7697-E12A-C4C4-30F43C5B3E72}"/>
              </a:ext>
            </a:extLst>
          </p:cNvPr>
          <p:cNvGraphicFramePr>
            <a:graphicFrameLocks/>
          </p:cNvGraphicFramePr>
          <p:nvPr>
            <p:extLst>
              <p:ext uri="{D42A27DB-BD31-4B8C-83A1-F6EECF244321}">
                <p14:modId xmlns:p14="http://schemas.microsoft.com/office/powerpoint/2010/main" val="1323085928"/>
              </p:ext>
            </p:extLst>
          </p:nvPr>
        </p:nvGraphicFramePr>
        <p:xfrm>
          <a:off x="755576" y="2584800"/>
          <a:ext cx="4320000" cy="3128400"/>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 Box 11">
            <a:extLst>
              <a:ext uri="{FF2B5EF4-FFF2-40B4-BE49-F238E27FC236}">
                <a16:creationId xmlns:a16="http://schemas.microsoft.com/office/drawing/2014/main" id="{0A9D8781-A844-CABF-17B5-2B1CC1C3550C}"/>
              </a:ext>
            </a:extLst>
          </p:cNvPr>
          <p:cNvSpPr txBox="1">
            <a:spLocks noChangeArrowheads="1"/>
          </p:cNvSpPr>
          <p:nvPr/>
        </p:nvSpPr>
        <p:spPr bwMode="auto">
          <a:xfrm>
            <a:off x="5692399" y="3429000"/>
            <a:ext cx="1150937" cy="274637"/>
          </a:xfrm>
          <a:prstGeom prst="rect">
            <a:avLst/>
          </a:prstGeom>
          <a:noFill/>
          <a:ln w="9525">
            <a:noFill/>
            <a:miter lim="800000"/>
            <a:headEnd/>
            <a:tailEnd/>
          </a:ln>
        </p:spPr>
        <p:txBody>
          <a:bodyPr>
            <a:spAutoFit/>
          </a:bodyPr>
          <a:lstStyle/>
          <a:p>
            <a:pPr defTabSz="912813">
              <a:spcBef>
                <a:spcPct val="50000"/>
              </a:spcBef>
            </a:pPr>
            <a:r>
              <a:rPr lang="pl-PL" sz="1200" b="1" dirty="0">
                <a:latin typeface="Arial" charset="0"/>
              </a:rPr>
              <a:t>studenci</a:t>
            </a:r>
          </a:p>
        </p:txBody>
      </p:sp>
      <p:sp>
        <p:nvSpPr>
          <p:cNvPr id="5" name="Text Box 12">
            <a:extLst>
              <a:ext uri="{FF2B5EF4-FFF2-40B4-BE49-F238E27FC236}">
                <a16:creationId xmlns:a16="http://schemas.microsoft.com/office/drawing/2014/main" id="{4F955821-39F3-470E-B63D-C2B30AE1226D}"/>
              </a:ext>
            </a:extLst>
          </p:cNvPr>
          <p:cNvSpPr txBox="1">
            <a:spLocks noChangeArrowheads="1"/>
          </p:cNvSpPr>
          <p:nvPr/>
        </p:nvSpPr>
        <p:spPr bwMode="auto">
          <a:xfrm>
            <a:off x="6941108" y="4581128"/>
            <a:ext cx="1150938" cy="274638"/>
          </a:xfrm>
          <a:prstGeom prst="rect">
            <a:avLst/>
          </a:prstGeom>
          <a:noFill/>
          <a:ln w="9525">
            <a:noFill/>
            <a:miter lim="800000"/>
            <a:headEnd/>
            <a:tailEnd/>
          </a:ln>
        </p:spPr>
        <p:txBody>
          <a:bodyPr>
            <a:spAutoFit/>
          </a:bodyPr>
          <a:lstStyle/>
          <a:p>
            <a:pPr defTabSz="912813">
              <a:spcBef>
                <a:spcPct val="50000"/>
              </a:spcBef>
            </a:pPr>
            <a:r>
              <a:rPr lang="pl-PL" sz="1200" b="1" dirty="0">
                <a:latin typeface="Arial" charset="0"/>
              </a:rPr>
              <a:t>dydaktycy</a:t>
            </a:r>
          </a:p>
        </p:txBody>
      </p:sp>
      <p:sp>
        <p:nvSpPr>
          <p:cNvPr id="7" name="Text Box 13">
            <a:extLst>
              <a:ext uri="{FF2B5EF4-FFF2-40B4-BE49-F238E27FC236}">
                <a16:creationId xmlns:a16="http://schemas.microsoft.com/office/drawing/2014/main" id="{53874637-DEF5-0193-B66A-59A1618E8CD9}"/>
              </a:ext>
            </a:extLst>
          </p:cNvPr>
          <p:cNvSpPr txBox="1">
            <a:spLocks noChangeArrowheads="1"/>
          </p:cNvSpPr>
          <p:nvPr/>
        </p:nvSpPr>
        <p:spPr bwMode="auto">
          <a:xfrm>
            <a:off x="1115616" y="6021288"/>
            <a:ext cx="3095625" cy="630942"/>
          </a:xfrm>
          <a:prstGeom prst="rect">
            <a:avLst/>
          </a:prstGeom>
          <a:noFill/>
          <a:ln w="9525">
            <a:noFill/>
            <a:miter lim="800000"/>
            <a:headEnd/>
            <a:tailEnd/>
          </a:ln>
        </p:spPr>
        <p:txBody>
          <a:bodyPr wrap="square">
            <a:spAutoFit/>
          </a:bodyPr>
          <a:lstStyle/>
          <a:p>
            <a:pPr algn="ctr" defTabSz="912813">
              <a:spcBef>
                <a:spcPct val="50000"/>
              </a:spcBef>
            </a:pPr>
            <a:endParaRPr lang="pl-PL" sz="1400" b="1" dirty="0">
              <a:latin typeface="Arial" charset="0"/>
            </a:endParaRPr>
          </a:p>
          <a:p>
            <a:pPr algn="ctr" defTabSz="912813">
              <a:spcBef>
                <a:spcPct val="50000"/>
              </a:spcBef>
            </a:pPr>
            <a:r>
              <a:rPr lang="pl-PL" sz="1400" b="1" dirty="0">
                <a:latin typeface="Arial" charset="0"/>
              </a:rPr>
              <a:t>Liczba spraw w latach 2003-2024</a:t>
            </a:r>
          </a:p>
        </p:txBody>
      </p:sp>
      <p:sp>
        <p:nvSpPr>
          <p:cNvPr id="8" name="Text Box 14">
            <a:extLst>
              <a:ext uri="{FF2B5EF4-FFF2-40B4-BE49-F238E27FC236}">
                <a16:creationId xmlns:a16="http://schemas.microsoft.com/office/drawing/2014/main" id="{18A7CA38-8103-B105-72D5-D16FCAC011CF}"/>
              </a:ext>
            </a:extLst>
          </p:cNvPr>
          <p:cNvSpPr txBox="1">
            <a:spLocks noChangeArrowheads="1"/>
          </p:cNvSpPr>
          <p:nvPr/>
        </p:nvSpPr>
        <p:spPr bwMode="auto">
          <a:xfrm>
            <a:off x="5364088" y="5908450"/>
            <a:ext cx="3551311" cy="846386"/>
          </a:xfrm>
          <a:prstGeom prst="rect">
            <a:avLst/>
          </a:prstGeom>
          <a:noFill/>
          <a:ln w="9525">
            <a:noFill/>
            <a:miter lim="800000"/>
            <a:headEnd/>
            <a:tailEnd/>
          </a:ln>
        </p:spPr>
        <p:txBody>
          <a:bodyPr wrap="square">
            <a:spAutoFit/>
          </a:bodyPr>
          <a:lstStyle/>
          <a:p>
            <a:pPr algn="ctr" defTabSz="912813">
              <a:spcBef>
                <a:spcPct val="50000"/>
              </a:spcBef>
            </a:pPr>
            <a:endParaRPr lang="pl-PL" sz="1400" b="1" dirty="0">
              <a:latin typeface="Arial" charset="0"/>
            </a:endParaRPr>
          </a:p>
          <a:p>
            <a:pPr algn="ctr" defTabSz="912813">
              <a:spcBef>
                <a:spcPct val="50000"/>
              </a:spcBef>
            </a:pPr>
            <a:r>
              <a:rPr lang="pl-PL" sz="1400" b="1" dirty="0">
                <a:latin typeface="Arial" charset="0"/>
              </a:rPr>
              <a:t>Liczba studentów i </a:t>
            </a:r>
            <a:r>
              <a:rPr lang="pl-PL" sz="1400" b="1" dirty="0">
                <a:solidFill>
                  <a:schemeClr val="bg2"/>
                </a:solidFill>
                <a:latin typeface="Arial" charset="0"/>
              </a:rPr>
              <a:t>personelu dydaktycznego </a:t>
            </a:r>
            <a:r>
              <a:rPr lang="pl-PL" sz="1400" b="1" dirty="0">
                <a:latin typeface="Arial" charset="0"/>
              </a:rPr>
              <a:t>w latach 2003-2024</a:t>
            </a:r>
          </a:p>
        </p:txBody>
      </p:sp>
    </p:spTree>
    <p:extLst>
      <p:ext uri="{BB962C8B-B14F-4D97-AF65-F5344CB8AC3E}">
        <p14:creationId xmlns:p14="http://schemas.microsoft.com/office/powerpoint/2010/main" val="2364376532"/>
      </p:ext>
    </p:extLst>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a:xfrm>
            <a:off x="914400" y="692696"/>
            <a:ext cx="8001000" cy="1143000"/>
          </a:xfrm>
        </p:spPr>
        <p:txBody>
          <a:bodyPr/>
          <a:lstStyle/>
          <a:p>
            <a:pPr defTabSz="912813" eaLnBrk="1" hangingPunct="1"/>
            <a:r>
              <a:rPr lang="pl-PL" sz="2800" dirty="0"/>
              <a:t>Uniwersytecka Poradnia Prawna Katolickiego </a:t>
            </a:r>
            <a:br>
              <a:rPr lang="pl-PL" sz="2800" dirty="0"/>
            </a:br>
            <a:r>
              <a:rPr lang="pl-PL" sz="2800" dirty="0"/>
              <a:t>Uniwersytetu Lubelskiego Jana Pawła II</a:t>
            </a:r>
          </a:p>
        </p:txBody>
      </p:sp>
      <p:graphicFrame>
        <p:nvGraphicFramePr>
          <p:cNvPr id="2" name="Object 9">
            <a:extLst>
              <a:ext uri="{FF2B5EF4-FFF2-40B4-BE49-F238E27FC236}">
                <a16:creationId xmlns:a16="http://schemas.microsoft.com/office/drawing/2014/main" id="{52830B60-8620-7859-A1F1-0A4BCEB3569B}"/>
              </a:ext>
            </a:extLst>
          </p:cNvPr>
          <p:cNvGraphicFramePr>
            <a:graphicFrameLocks noGrp="1" noChangeAspect="1"/>
          </p:cNvGraphicFramePr>
          <p:nvPr>
            <p:ph type="chart" idx="1"/>
            <p:extLst>
              <p:ext uri="{D42A27DB-BD31-4B8C-83A1-F6EECF244321}">
                <p14:modId xmlns:p14="http://schemas.microsoft.com/office/powerpoint/2010/main" val="1912445705"/>
              </p:ext>
            </p:extLst>
          </p:nvPr>
        </p:nvGraphicFramePr>
        <p:xfrm>
          <a:off x="914400" y="2755850"/>
          <a:ext cx="8051800" cy="4102150"/>
        </p:xfrm>
        <a:graphic>
          <a:graphicData uri="http://schemas.openxmlformats.org/drawingml/2006/chart">
            <c:chart xmlns:c="http://schemas.openxmlformats.org/drawingml/2006/chart" xmlns:r="http://schemas.openxmlformats.org/officeDocument/2006/relationships" r:id="rId2"/>
          </a:graphicData>
        </a:graphic>
      </p:graphicFrame>
      <p:sp>
        <p:nvSpPr>
          <p:cNvPr id="23556" name="Text Box 4"/>
          <p:cNvSpPr txBox="1">
            <a:spLocks noChangeArrowheads="1"/>
          </p:cNvSpPr>
          <p:nvPr/>
        </p:nvSpPr>
        <p:spPr bwMode="auto">
          <a:xfrm>
            <a:off x="6732240" y="2276872"/>
            <a:ext cx="2376264" cy="1077218"/>
          </a:xfrm>
          <a:prstGeom prst="rect">
            <a:avLst/>
          </a:prstGeom>
          <a:noFill/>
          <a:ln w="9525">
            <a:noFill/>
            <a:miter lim="800000"/>
            <a:headEnd/>
            <a:tailEnd/>
          </a:ln>
        </p:spPr>
        <p:txBody>
          <a:bodyPr wrap="square">
            <a:spAutoFit/>
          </a:bodyPr>
          <a:lstStyle/>
          <a:p>
            <a:pPr algn="r" defTabSz="912813">
              <a:spcBef>
                <a:spcPct val="50000"/>
              </a:spcBef>
            </a:pPr>
            <a:r>
              <a:rPr lang="pl-PL" sz="1600" b="1" dirty="0">
                <a:solidFill>
                  <a:schemeClr val="tx2">
                    <a:lumMod val="50000"/>
                  </a:schemeClr>
                </a:solidFill>
                <a:latin typeface="Arial" charset="0"/>
              </a:rPr>
              <a:t> Spraw łącznie: 117</a:t>
            </a:r>
          </a:p>
          <a:p>
            <a:pPr algn="r" defTabSz="912813">
              <a:spcBef>
                <a:spcPct val="50000"/>
              </a:spcBef>
            </a:pPr>
            <a:r>
              <a:rPr lang="pl-PL" sz="1600" b="1" dirty="0">
                <a:solidFill>
                  <a:schemeClr val="tx2">
                    <a:lumMod val="50000"/>
                  </a:schemeClr>
                </a:solidFill>
                <a:latin typeface="Arial" charset="0"/>
              </a:rPr>
              <a:t>         Studentów: 75 </a:t>
            </a:r>
          </a:p>
          <a:p>
            <a:pPr algn="r" defTabSz="912813">
              <a:spcBef>
                <a:spcPct val="50000"/>
              </a:spcBef>
            </a:pPr>
            <a:r>
              <a:rPr lang="pl-PL" sz="1600" b="1" dirty="0">
                <a:solidFill>
                  <a:schemeClr val="tx2">
                    <a:lumMod val="50000"/>
                  </a:schemeClr>
                </a:solidFill>
                <a:latin typeface="Arial" charset="0"/>
              </a:rPr>
              <a:t> Dydaktyków: 13 </a:t>
            </a:r>
          </a:p>
        </p:txBody>
      </p:sp>
    </p:spTree>
    <p:extLst>
      <p:ext uri="{BB962C8B-B14F-4D97-AF65-F5344CB8AC3E}">
        <p14:creationId xmlns:p14="http://schemas.microsoft.com/office/powerpoint/2010/main" val="534562278"/>
      </p:ext>
    </p:extLst>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a:xfrm>
            <a:off x="914400" y="692696"/>
            <a:ext cx="8001000" cy="1143000"/>
          </a:xfrm>
        </p:spPr>
        <p:txBody>
          <a:bodyPr/>
          <a:lstStyle/>
          <a:p>
            <a:pPr defTabSz="912813" eaLnBrk="1" hangingPunct="1"/>
            <a:r>
              <a:rPr lang="pl-PL" sz="2800" dirty="0"/>
              <a:t>Uniwersytecka Poradnia Prawna Katolickiego </a:t>
            </a:r>
            <a:br>
              <a:rPr lang="pl-PL" sz="2800" dirty="0"/>
            </a:br>
            <a:r>
              <a:rPr lang="pl-PL" sz="2800" dirty="0"/>
              <a:t>Uniwersytetu Lubelskiego Jana Pawła II</a:t>
            </a:r>
          </a:p>
        </p:txBody>
      </p:sp>
      <p:sp>
        <p:nvSpPr>
          <p:cNvPr id="5" name="Text Box 10"/>
          <p:cNvSpPr txBox="1">
            <a:spLocks noChangeArrowheads="1"/>
          </p:cNvSpPr>
          <p:nvPr/>
        </p:nvSpPr>
        <p:spPr bwMode="auto">
          <a:xfrm>
            <a:off x="755576" y="2780928"/>
            <a:ext cx="8388424" cy="3093154"/>
          </a:xfrm>
          <a:prstGeom prst="rect">
            <a:avLst/>
          </a:prstGeom>
          <a:noFill/>
          <a:ln w="9525">
            <a:noFill/>
            <a:miter lim="800000"/>
            <a:headEnd/>
            <a:tailEnd/>
          </a:ln>
        </p:spPr>
        <p:txBody>
          <a:bodyPr wrap="square">
            <a:spAutoFit/>
          </a:bodyPr>
          <a:lstStyle/>
          <a:p>
            <a:pPr defTabSz="912813">
              <a:spcBef>
                <a:spcPct val="50000"/>
              </a:spcBef>
              <a:defRPr/>
            </a:pPr>
            <a:r>
              <a:rPr lang="pl-PL" sz="1300" b="1" dirty="0">
                <a:solidFill>
                  <a:schemeClr val="accent5">
                    <a:lumMod val="25000"/>
                  </a:schemeClr>
                </a:solidFill>
                <a:latin typeface="+mn-lt"/>
              </a:rPr>
              <a:t>N</a:t>
            </a:r>
            <a:r>
              <a:rPr lang="pl-PL" sz="1300" b="1" dirty="0">
                <a:solidFill>
                  <a:schemeClr val="accent5">
                    <a:lumMod val="25000"/>
                  </a:schemeClr>
                </a:solidFill>
                <a:latin typeface="+mn-lt"/>
                <a:cs typeface="Times New Roman" pitchFamily="18" charset="0"/>
              </a:rPr>
              <a:t>ajwa</a:t>
            </a:r>
            <a:r>
              <a:rPr lang="pl-PL" sz="1300" b="1" dirty="0">
                <a:solidFill>
                  <a:schemeClr val="accent5">
                    <a:lumMod val="25000"/>
                  </a:schemeClr>
                </a:solidFill>
                <a:latin typeface="+mn-lt"/>
              </a:rPr>
              <a:t>ż</a:t>
            </a:r>
            <a:r>
              <a:rPr lang="pl-PL" sz="1300" b="1" dirty="0">
                <a:solidFill>
                  <a:schemeClr val="accent5">
                    <a:lumMod val="25000"/>
                  </a:schemeClr>
                </a:solidFill>
                <a:latin typeface="+mn-lt"/>
                <a:cs typeface="Times New Roman" pitchFamily="18" charset="0"/>
              </a:rPr>
              <a:t>niejsze osi</a:t>
            </a:r>
            <a:r>
              <a:rPr lang="pl-PL" sz="1300" b="1" dirty="0">
                <a:solidFill>
                  <a:schemeClr val="accent5">
                    <a:lumMod val="25000"/>
                  </a:schemeClr>
                </a:solidFill>
                <a:latin typeface="+mn-lt"/>
              </a:rPr>
              <a:t>ą</a:t>
            </a:r>
            <a:r>
              <a:rPr lang="pl-PL" sz="1300" b="1" dirty="0">
                <a:solidFill>
                  <a:schemeClr val="accent5">
                    <a:lumMod val="25000"/>
                  </a:schemeClr>
                </a:solidFill>
                <a:latin typeface="+mn-lt"/>
                <a:cs typeface="Times New Roman" pitchFamily="18" charset="0"/>
              </a:rPr>
              <a:t>gni</a:t>
            </a:r>
            <a:r>
              <a:rPr lang="pl-PL" sz="1300" b="1" dirty="0">
                <a:solidFill>
                  <a:schemeClr val="accent5">
                    <a:lumMod val="25000"/>
                  </a:schemeClr>
                </a:solidFill>
                <a:latin typeface="+mn-lt"/>
              </a:rPr>
              <a:t>ę</a:t>
            </a:r>
            <a:r>
              <a:rPr lang="pl-PL" sz="1300" b="1" dirty="0">
                <a:solidFill>
                  <a:schemeClr val="accent5">
                    <a:lumMod val="25000"/>
                  </a:schemeClr>
                </a:solidFill>
                <a:latin typeface="+mn-lt"/>
                <a:cs typeface="Times New Roman" pitchFamily="18" charset="0"/>
              </a:rPr>
              <a:t>cia i sukcesy Poradni:</a:t>
            </a:r>
          </a:p>
          <a:p>
            <a:pPr marL="171450" indent="-171450" defTabSz="912813">
              <a:spcBef>
                <a:spcPct val="50000"/>
              </a:spcBef>
              <a:buFont typeface="Wingdings" panose="05000000000000000000" pitchFamily="2" charset="2"/>
              <a:buChar char="§"/>
              <a:defRPr/>
            </a:pPr>
            <a:r>
              <a:rPr lang="pl-PL" sz="1300" dirty="0">
                <a:solidFill>
                  <a:schemeClr val="accent5">
                    <a:lumMod val="25000"/>
                  </a:schemeClr>
                </a:solidFill>
                <a:effectLst/>
                <a:latin typeface="+mn-lt"/>
                <a:ea typeface="Times New Roman" panose="02020603050405020304" pitchFamily="18" charset="0"/>
                <a:cs typeface="Times New Roman" pitchFamily="18" charset="0"/>
              </a:rPr>
              <a:t>Wykład „Odpowiedzialność karna nieletnich” dla uczniów III LO w Lublinie</a:t>
            </a:r>
            <a:endParaRPr lang="pl-PL" sz="1300" dirty="0">
              <a:solidFill>
                <a:schemeClr val="accent5">
                  <a:lumMod val="25000"/>
                </a:schemeClr>
              </a:solidFill>
              <a:latin typeface="+mn-lt"/>
              <a:ea typeface="Times New Roman" panose="02020603050405020304" pitchFamily="18" charset="0"/>
              <a:cs typeface="Times New Roman" pitchFamily="18" charset="0"/>
            </a:endParaRPr>
          </a:p>
          <a:p>
            <a:pPr marL="171450" indent="-171450" defTabSz="912813">
              <a:spcBef>
                <a:spcPct val="50000"/>
              </a:spcBef>
              <a:buFont typeface="Wingdings" panose="05000000000000000000" pitchFamily="2" charset="2"/>
              <a:buChar char="§"/>
              <a:defRPr/>
            </a:pPr>
            <a:r>
              <a:rPr lang="pl-PL" sz="1300" dirty="0">
                <a:solidFill>
                  <a:schemeClr val="accent5">
                    <a:lumMod val="25000"/>
                  </a:schemeClr>
                </a:solidFill>
                <a:latin typeface="+mn-lt"/>
                <a:ea typeface="Times New Roman" panose="02020603050405020304" pitchFamily="18" charset="0"/>
                <a:cs typeface="Times New Roman" pitchFamily="18" charset="0"/>
              </a:rPr>
              <a:t>Otrzymanie honorarium za działalność sekcji uchodźczej Poradni – wręczone w czasie ceremonii podpisania listów odnawiających porozumienia pomiędzy UNHCR, KUL i UMCS</a:t>
            </a:r>
          </a:p>
          <a:p>
            <a:pPr marL="171450" indent="-171450" defTabSz="912813">
              <a:spcBef>
                <a:spcPct val="50000"/>
              </a:spcBef>
              <a:buFont typeface="Wingdings" panose="05000000000000000000" pitchFamily="2" charset="2"/>
              <a:buChar char="§"/>
              <a:defRPr/>
            </a:pPr>
            <a:r>
              <a:rPr lang="pl-PL" sz="1300" dirty="0">
                <a:solidFill>
                  <a:schemeClr val="accent5">
                    <a:lumMod val="25000"/>
                  </a:schemeClr>
                </a:solidFill>
                <a:latin typeface="+mn-lt"/>
                <a:ea typeface="Times New Roman" panose="02020603050405020304" pitchFamily="18" charset="0"/>
                <a:cs typeface="Times New Roman" pitchFamily="18" charset="0"/>
              </a:rPr>
              <a:t>Uzyskanie nagrody specjalnej im. Antoniego </a:t>
            </a:r>
            <a:r>
              <a:rPr lang="pl-PL" sz="1300" dirty="0" err="1">
                <a:solidFill>
                  <a:schemeClr val="accent5">
                    <a:lumMod val="25000"/>
                  </a:schemeClr>
                </a:solidFill>
                <a:latin typeface="+mn-lt"/>
                <a:ea typeface="Times New Roman" panose="02020603050405020304" pitchFamily="18" charset="0"/>
                <a:cs typeface="Times New Roman" pitchFamily="18" charset="0"/>
              </a:rPr>
              <a:t>Domania</a:t>
            </a:r>
            <a:r>
              <a:rPr lang="pl-PL" sz="1300" dirty="0">
                <a:solidFill>
                  <a:schemeClr val="accent5">
                    <a:lumMod val="25000"/>
                  </a:schemeClr>
                </a:solidFill>
                <a:latin typeface="+mn-lt"/>
                <a:ea typeface="Times New Roman" panose="02020603050405020304" pitchFamily="18" charset="0"/>
                <a:cs typeface="Times New Roman" pitchFamily="18" charset="0"/>
              </a:rPr>
              <a:t> za działalność Poradni</a:t>
            </a:r>
          </a:p>
          <a:p>
            <a:pPr marL="171450" indent="-171450" defTabSz="912813">
              <a:spcBef>
                <a:spcPct val="50000"/>
              </a:spcBef>
              <a:buFont typeface="Wingdings" panose="05000000000000000000" pitchFamily="2" charset="2"/>
              <a:buChar char="§"/>
              <a:defRPr/>
            </a:pPr>
            <a:r>
              <a:rPr lang="pl-PL" sz="1300" dirty="0">
                <a:solidFill>
                  <a:schemeClr val="accent5">
                    <a:lumMod val="25000"/>
                  </a:schemeClr>
                </a:solidFill>
                <a:latin typeface="+mn-lt"/>
                <a:ea typeface="Times New Roman" panose="02020603050405020304" pitchFamily="18" charset="0"/>
                <a:cs typeface="Times New Roman" pitchFamily="18" charset="0"/>
              </a:rPr>
              <a:t>Współorganizacja finałowego etapu międzynarodowego konkursu International Client </a:t>
            </a:r>
            <a:r>
              <a:rPr lang="pl-PL" sz="1300" dirty="0" err="1">
                <a:solidFill>
                  <a:schemeClr val="accent5">
                    <a:lumMod val="25000"/>
                  </a:schemeClr>
                </a:solidFill>
                <a:latin typeface="+mn-lt"/>
                <a:ea typeface="Times New Roman" panose="02020603050405020304" pitchFamily="18" charset="0"/>
                <a:cs typeface="Times New Roman" pitchFamily="18" charset="0"/>
              </a:rPr>
              <a:t>Consultation</a:t>
            </a:r>
            <a:r>
              <a:rPr lang="pl-PL" sz="1300" dirty="0">
                <a:solidFill>
                  <a:schemeClr val="accent5">
                    <a:lumMod val="25000"/>
                  </a:schemeClr>
                </a:solidFill>
                <a:latin typeface="+mn-lt"/>
                <a:ea typeface="Times New Roman" panose="02020603050405020304" pitchFamily="18" charset="0"/>
                <a:cs typeface="Times New Roman" pitchFamily="18" charset="0"/>
              </a:rPr>
              <a:t> </a:t>
            </a:r>
            <a:r>
              <a:rPr lang="pl-PL" sz="1300" dirty="0" err="1">
                <a:solidFill>
                  <a:schemeClr val="accent5">
                    <a:lumMod val="25000"/>
                  </a:schemeClr>
                </a:solidFill>
                <a:latin typeface="+mn-lt"/>
                <a:ea typeface="Times New Roman" panose="02020603050405020304" pitchFamily="18" charset="0"/>
                <a:cs typeface="Times New Roman" pitchFamily="18" charset="0"/>
              </a:rPr>
              <a:t>Competition</a:t>
            </a:r>
            <a:r>
              <a:rPr lang="pl-PL" sz="1300" dirty="0">
                <a:solidFill>
                  <a:schemeClr val="accent5">
                    <a:lumMod val="25000"/>
                  </a:schemeClr>
                </a:solidFill>
                <a:latin typeface="+mn-lt"/>
                <a:ea typeface="Times New Roman" panose="02020603050405020304" pitchFamily="18" charset="0"/>
                <a:cs typeface="Times New Roman" pitchFamily="18" charset="0"/>
              </a:rPr>
              <a:t> Brown-</a:t>
            </a:r>
            <a:r>
              <a:rPr lang="pl-PL" sz="1300" dirty="0" err="1">
                <a:solidFill>
                  <a:schemeClr val="accent5">
                    <a:lumMod val="25000"/>
                  </a:schemeClr>
                </a:solidFill>
                <a:latin typeface="+mn-lt"/>
                <a:ea typeface="Times New Roman" panose="02020603050405020304" pitchFamily="18" charset="0"/>
                <a:cs typeface="Times New Roman" pitchFamily="18" charset="0"/>
              </a:rPr>
              <a:t>Mosten</a:t>
            </a:r>
            <a:endParaRPr lang="pl-PL" sz="1300" dirty="0">
              <a:solidFill>
                <a:schemeClr val="accent5">
                  <a:lumMod val="25000"/>
                </a:schemeClr>
              </a:solidFill>
              <a:latin typeface="+mn-lt"/>
              <a:ea typeface="Times New Roman" panose="02020603050405020304" pitchFamily="18" charset="0"/>
              <a:cs typeface="Times New Roman" pitchFamily="18" charset="0"/>
            </a:endParaRPr>
          </a:p>
          <a:p>
            <a:pPr marL="171450" indent="-171450" defTabSz="912813">
              <a:spcBef>
                <a:spcPct val="50000"/>
              </a:spcBef>
              <a:buFont typeface="Wingdings" panose="05000000000000000000" pitchFamily="2" charset="2"/>
              <a:buChar char="§"/>
              <a:defRPr/>
            </a:pPr>
            <a:r>
              <a:rPr lang="pl-PL" sz="1300" dirty="0">
                <a:solidFill>
                  <a:schemeClr val="accent5">
                    <a:lumMod val="25000"/>
                  </a:schemeClr>
                </a:solidFill>
                <a:latin typeface="+mn-lt"/>
                <a:ea typeface="Times New Roman" panose="02020603050405020304" pitchFamily="18" charset="0"/>
                <a:cs typeface="Times New Roman" pitchFamily="18" charset="0"/>
              </a:rPr>
              <a:t>Organizacja szkoleń u Rzecznika Finansowego </a:t>
            </a:r>
          </a:p>
          <a:p>
            <a:pPr marL="171450" indent="-171450" defTabSz="912813">
              <a:spcBef>
                <a:spcPct val="50000"/>
              </a:spcBef>
              <a:buFont typeface="Wingdings" panose="05000000000000000000" pitchFamily="2" charset="2"/>
              <a:buChar char="§"/>
              <a:defRPr/>
            </a:pPr>
            <a:r>
              <a:rPr lang="pl-PL" sz="1300" dirty="0">
                <a:solidFill>
                  <a:schemeClr val="accent5">
                    <a:lumMod val="25000"/>
                  </a:schemeClr>
                </a:solidFill>
                <a:latin typeface="+mn-lt"/>
                <a:ea typeface="Times New Roman" panose="02020603050405020304" pitchFamily="18" charset="0"/>
                <a:cs typeface="Times New Roman" pitchFamily="18" charset="0"/>
              </a:rPr>
              <a:t>Street Law w lubelskich szkołach średnich </a:t>
            </a:r>
          </a:p>
          <a:p>
            <a:pPr marL="171450" indent="-171450" defTabSz="912813">
              <a:spcBef>
                <a:spcPct val="50000"/>
              </a:spcBef>
              <a:buFont typeface="Wingdings" panose="05000000000000000000" pitchFamily="2" charset="2"/>
              <a:buChar char="§"/>
              <a:defRPr/>
            </a:pPr>
            <a:r>
              <a:rPr lang="pl-PL" sz="1300" dirty="0">
                <a:solidFill>
                  <a:schemeClr val="accent5">
                    <a:lumMod val="25000"/>
                  </a:schemeClr>
                </a:solidFill>
                <a:latin typeface="+mn-lt"/>
                <a:ea typeface="Times New Roman" panose="02020603050405020304" pitchFamily="18" charset="0"/>
                <a:cs typeface="Times New Roman" pitchFamily="18" charset="0"/>
              </a:rPr>
              <a:t>Współpraca z instytucją Baobab </a:t>
            </a:r>
          </a:p>
          <a:p>
            <a:pPr marL="171450" indent="-171450" defTabSz="912813">
              <a:spcBef>
                <a:spcPct val="50000"/>
              </a:spcBef>
              <a:buFont typeface="Wingdings" panose="05000000000000000000" pitchFamily="2" charset="2"/>
              <a:buChar char="§"/>
              <a:defRPr/>
            </a:pPr>
            <a:r>
              <a:rPr lang="pl-PL" sz="1300" dirty="0">
                <a:solidFill>
                  <a:schemeClr val="accent5">
                    <a:lumMod val="25000"/>
                  </a:schemeClr>
                </a:solidFill>
                <a:latin typeface="+mn-lt"/>
                <a:ea typeface="Times New Roman" panose="02020603050405020304" pitchFamily="18" charset="0"/>
                <a:cs typeface="Times New Roman" pitchFamily="18" charset="0"/>
              </a:rPr>
              <a:t>Cykliczne dyżury w Areszcie Śledczym w Lublinie </a:t>
            </a:r>
          </a:p>
        </p:txBody>
      </p:sp>
    </p:spTree>
    <p:extLst>
      <p:ext uri="{BB962C8B-B14F-4D97-AF65-F5344CB8AC3E}">
        <p14:creationId xmlns:p14="http://schemas.microsoft.com/office/powerpoint/2010/main" val="4134008679"/>
      </p:ext>
    </p:extLst>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2"/>
          <p:cNvSpPr>
            <a:spLocks noGrp="1" noChangeArrowheads="1"/>
          </p:cNvSpPr>
          <p:nvPr>
            <p:ph type="title"/>
          </p:nvPr>
        </p:nvSpPr>
        <p:spPr>
          <a:xfrm>
            <a:off x="914400" y="692696"/>
            <a:ext cx="8001000" cy="1143000"/>
          </a:xfrm>
        </p:spPr>
        <p:txBody>
          <a:bodyPr/>
          <a:lstStyle/>
          <a:p>
            <a:pPr defTabSz="912813" eaLnBrk="1" hangingPunct="1"/>
            <a:r>
              <a:rPr lang="pl-PL" sz="2800" dirty="0"/>
              <a:t>Uniwersytecka Poradnia Prawna Katolickiego </a:t>
            </a:r>
            <a:br>
              <a:rPr lang="pl-PL" sz="2800" dirty="0"/>
            </a:br>
            <a:r>
              <a:rPr lang="pl-PL" sz="2800" dirty="0"/>
              <a:t>Uniwersytetu Lubelskiego 2003-2024</a:t>
            </a:r>
          </a:p>
        </p:txBody>
      </p:sp>
      <p:graphicFrame>
        <p:nvGraphicFramePr>
          <p:cNvPr id="2" name="Wykres 1">
            <a:extLst>
              <a:ext uri="{FF2B5EF4-FFF2-40B4-BE49-F238E27FC236}">
                <a16:creationId xmlns:a16="http://schemas.microsoft.com/office/drawing/2014/main" id="{3561AD74-C7BF-6FEF-DDE8-AA34CBF1696B}"/>
              </a:ext>
            </a:extLst>
          </p:cNvPr>
          <p:cNvGraphicFramePr>
            <a:graphicFrameLocks/>
          </p:cNvGraphicFramePr>
          <p:nvPr/>
        </p:nvGraphicFramePr>
        <p:xfrm flipH="1" flipV="1">
          <a:off x="4788023" y="5647287"/>
          <a:ext cx="45719" cy="45719"/>
        </p:xfrm>
        <a:graphic>
          <a:graphicData uri="http://schemas.openxmlformats.org/drawingml/2006/chart">
            <c:chart xmlns:c="http://schemas.openxmlformats.org/drawingml/2006/chart" xmlns:r="http://schemas.openxmlformats.org/officeDocument/2006/relationships" r:id="rId2"/>
          </a:graphicData>
        </a:graphic>
      </p:graphicFrame>
      <p:sp>
        <p:nvSpPr>
          <p:cNvPr id="3" name="Prostokąt 2">
            <a:extLst>
              <a:ext uri="{FF2B5EF4-FFF2-40B4-BE49-F238E27FC236}">
                <a16:creationId xmlns:a16="http://schemas.microsoft.com/office/drawing/2014/main" id="{5910EC20-775B-697E-C43B-74238AEF119D}"/>
              </a:ext>
            </a:extLst>
          </p:cNvPr>
          <p:cNvSpPr/>
          <p:nvPr/>
        </p:nvSpPr>
        <p:spPr bwMode="auto">
          <a:xfrm flipH="1">
            <a:off x="3203848" y="2924944"/>
            <a:ext cx="72008" cy="72008"/>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pl-PL" sz="1050" b="1" i="0" strike="noStrike" cap="none" normalizeH="0" baseline="0" dirty="0">
              <a:ln>
                <a:noFill/>
              </a:ln>
              <a:solidFill>
                <a:srgbClr val="000000"/>
              </a:solidFill>
              <a:effectLst/>
            </a:endParaRPr>
          </a:p>
        </p:txBody>
      </p:sp>
      <p:graphicFrame>
        <p:nvGraphicFramePr>
          <p:cNvPr id="6" name="Object 7">
            <a:extLst>
              <a:ext uri="{FF2B5EF4-FFF2-40B4-BE49-F238E27FC236}">
                <a16:creationId xmlns:a16="http://schemas.microsoft.com/office/drawing/2014/main" id="{5AA6F56A-C0F2-48CE-3766-8B50481CF0A7}"/>
              </a:ext>
            </a:extLst>
          </p:cNvPr>
          <p:cNvGraphicFramePr>
            <a:graphicFrameLocks/>
          </p:cNvGraphicFramePr>
          <p:nvPr>
            <p:extLst>
              <p:ext uri="{D42A27DB-BD31-4B8C-83A1-F6EECF244321}">
                <p14:modId xmlns:p14="http://schemas.microsoft.com/office/powerpoint/2010/main" val="1343608906"/>
              </p:ext>
            </p:extLst>
          </p:nvPr>
        </p:nvGraphicFramePr>
        <p:xfrm>
          <a:off x="755576" y="2584800"/>
          <a:ext cx="4320000" cy="3128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Object 8">
            <a:extLst>
              <a:ext uri="{FF2B5EF4-FFF2-40B4-BE49-F238E27FC236}">
                <a16:creationId xmlns:a16="http://schemas.microsoft.com/office/drawing/2014/main" id="{5AD54DD3-4B8F-7FD6-73E1-3EC15F19B075}"/>
              </a:ext>
            </a:extLst>
          </p:cNvPr>
          <p:cNvGraphicFramePr>
            <a:graphicFrameLocks/>
          </p:cNvGraphicFramePr>
          <p:nvPr>
            <p:extLst>
              <p:ext uri="{D42A27DB-BD31-4B8C-83A1-F6EECF244321}">
                <p14:modId xmlns:p14="http://schemas.microsoft.com/office/powerpoint/2010/main" val="2177591928"/>
              </p:ext>
            </p:extLst>
          </p:nvPr>
        </p:nvGraphicFramePr>
        <p:xfrm>
          <a:off x="4788024" y="2532848"/>
          <a:ext cx="4320000" cy="3128400"/>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 Box 11">
            <a:extLst>
              <a:ext uri="{FF2B5EF4-FFF2-40B4-BE49-F238E27FC236}">
                <a16:creationId xmlns:a16="http://schemas.microsoft.com/office/drawing/2014/main" id="{F46170F9-5B5A-71F5-F32C-BC1D584A8F2B}"/>
              </a:ext>
            </a:extLst>
          </p:cNvPr>
          <p:cNvSpPr txBox="1">
            <a:spLocks noChangeArrowheads="1"/>
          </p:cNvSpPr>
          <p:nvPr/>
        </p:nvSpPr>
        <p:spPr bwMode="auto">
          <a:xfrm>
            <a:off x="5797087" y="3822411"/>
            <a:ext cx="1150937" cy="274637"/>
          </a:xfrm>
          <a:prstGeom prst="rect">
            <a:avLst/>
          </a:prstGeom>
          <a:noFill/>
          <a:ln w="9525">
            <a:noFill/>
            <a:miter lim="800000"/>
            <a:headEnd/>
            <a:tailEnd/>
          </a:ln>
        </p:spPr>
        <p:txBody>
          <a:bodyPr>
            <a:spAutoFit/>
          </a:bodyPr>
          <a:lstStyle/>
          <a:p>
            <a:pPr defTabSz="912813">
              <a:spcBef>
                <a:spcPct val="50000"/>
              </a:spcBef>
            </a:pPr>
            <a:r>
              <a:rPr lang="pl-PL" sz="1200" b="1" dirty="0">
                <a:latin typeface="Arial" charset="0"/>
              </a:rPr>
              <a:t>studenci</a:t>
            </a:r>
          </a:p>
        </p:txBody>
      </p:sp>
      <p:sp>
        <p:nvSpPr>
          <p:cNvPr id="5" name="Text Box 12">
            <a:extLst>
              <a:ext uri="{FF2B5EF4-FFF2-40B4-BE49-F238E27FC236}">
                <a16:creationId xmlns:a16="http://schemas.microsoft.com/office/drawing/2014/main" id="{42E99135-CFA5-70CD-CD17-9E843ACAA1C8}"/>
              </a:ext>
            </a:extLst>
          </p:cNvPr>
          <p:cNvSpPr txBox="1">
            <a:spLocks noChangeArrowheads="1"/>
          </p:cNvSpPr>
          <p:nvPr/>
        </p:nvSpPr>
        <p:spPr bwMode="auto">
          <a:xfrm>
            <a:off x="7175747" y="4293096"/>
            <a:ext cx="1150938" cy="274638"/>
          </a:xfrm>
          <a:prstGeom prst="rect">
            <a:avLst/>
          </a:prstGeom>
          <a:noFill/>
          <a:ln w="9525">
            <a:noFill/>
            <a:miter lim="800000"/>
            <a:headEnd/>
            <a:tailEnd/>
          </a:ln>
        </p:spPr>
        <p:txBody>
          <a:bodyPr>
            <a:spAutoFit/>
          </a:bodyPr>
          <a:lstStyle/>
          <a:p>
            <a:pPr defTabSz="912813">
              <a:spcBef>
                <a:spcPct val="50000"/>
              </a:spcBef>
            </a:pPr>
            <a:r>
              <a:rPr lang="pl-PL" sz="1200" b="1" dirty="0">
                <a:latin typeface="Arial" charset="0"/>
              </a:rPr>
              <a:t>dydaktycy</a:t>
            </a:r>
          </a:p>
        </p:txBody>
      </p:sp>
      <p:sp>
        <p:nvSpPr>
          <p:cNvPr id="8" name="Text Box 13">
            <a:extLst>
              <a:ext uri="{FF2B5EF4-FFF2-40B4-BE49-F238E27FC236}">
                <a16:creationId xmlns:a16="http://schemas.microsoft.com/office/drawing/2014/main" id="{8A94F02C-C7F7-00A4-6A99-A74C6F32BEF2}"/>
              </a:ext>
            </a:extLst>
          </p:cNvPr>
          <p:cNvSpPr txBox="1">
            <a:spLocks noChangeArrowheads="1"/>
          </p:cNvSpPr>
          <p:nvPr/>
        </p:nvSpPr>
        <p:spPr bwMode="auto">
          <a:xfrm>
            <a:off x="1115616" y="6021288"/>
            <a:ext cx="3095625" cy="630942"/>
          </a:xfrm>
          <a:prstGeom prst="rect">
            <a:avLst/>
          </a:prstGeom>
          <a:noFill/>
          <a:ln w="9525">
            <a:noFill/>
            <a:miter lim="800000"/>
            <a:headEnd/>
            <a:tailEnd/>
          </a:ln>
        </p:spPr>
        <p:txBody>
          <a:bodyPr wrap="square">
            <a:spAutoFit/>
          </a:bodyPr>
          <a:lstStyle/>
          <a:p>
            <a:pPr algn="ctr" defTabSz="912813">
              <a:spcBef>
                <a:spcPct val="50000"/>
              </a:spcBef>
            </a:pPr>
            <a:endParaRPr lang="pl-PL" sz="1400" b="1" dirty="0">
              <a:latin typeface="Arial" charset="0"/>
            </a:endParaRPr>
          </a:p>
          <a:p>
            <a:pPr algn="ctr" defTabSz="912813">
              <a:spcBef>
                <a:spcPct val="50000"/>
              </a:spcBef>
            </a:pPr>
            <a:r>
              <a:rPr lang="pl-PL" sz="1400" b="1" dirty="0">
                <a:latin typeface="Arial" charset="0"/>
              </a:rPr>
              <a:t>Liczba spraw w latach 2003-2024</a:t>
            </a:r>
          </a:p>
        </p:txBody>
      </p:sp>
      <p:sp>
        <p:nvSpPr>
          <p:cNvPr id="9" name="Text Box 14">
            <a:extLst>
              <a:ext uri="{FF2B5EF4-FFF2-40B4-BE49-F238E27FC236}">
                <a16:creationId xmlns:a16="http://schemas.microsoft.com/office/drawing/2014/main" id="{1F5F5489-8D09-C072-1191-164D791F3C93}"/>
              </a:ext>
            </a:extLst>
          </p:cNvPr>
          <p:cNvSpPr txBox="1">
            <a:spLocks noChangeArrowheads="1"/>
          </p:cNvSpPr>
          <p:nvPr/>
        </p:nvSpPr>
        <p:spPr bwMode="auto">
          <a:xfrm>
            <a:off x="5364088" y="5908450"/>
            <a:ext cx="3551311" cy="846386"/>
          </a:xfrm>
          <a:prstGeom prst="rect">
            <a:avLst/>
          </a:prstGeom>
          <a:noFill/>
          <a:ln w="9525">
            <a:noFill/>
            <a:miter lim="800000"/>
            <a:headEnd/>
            <a:tailEnd/>
          </a:ln>
        </p:spPr>
        <p:txBody>
          <a:bodyPr wrap="square">
            <a:spAutoFit/>
          </a:bodyPr>
          <a:lstStyle/>
          <a:p>
            <a:pPr algn="ctr" defTabSz="912813">
              <a:spcBef>
                <a:spcPct val="50000"/>
              </a:spcBef>
            </a:pPr>
            <a:endParaRPr lang="pl-PL" sz="1400" b="1" dirty="0">
              <a:latin typeface="Arial" charset="0"/>
            </a:endParaRPr>
          </a:p>
          <a:p>
            <a:pPr algn="ctr" defTabSz="912813">
              <a:spcBef>
                <a:spcPct val="50000"/>
              </a:spcBef>
            </a:pPr>
            <a:r>
              <a:rPr lang="pl-PL" sz="1400" b="1" dirty="0">
                <a:latin typeface="Arial" charset="0"/>
              </a:rPr>
              <a:t>Liczba studentów i </a:t>
            </a:r>
            <a:r>
              <a:rPr lang="pl-PL" sz="1400" b="1" dirty="0">
                <a:solidFill>
                  <a:schemeClr val="bg2"/>
                </a:solidFill>
                <a:latin typeface="Arial" charset="0"/>
              </a:rPr>
              <a:t>personelu dydaktycznego </a:t>
            </a:r>
            <a:r>
              <a:rPr lang="pl-PL" sz="1400" b="1" dirty="0">
                <a:latin typeface="Arial" charset="0"/>
              </a:rPr>
              <a:t>w latach 2003-2024</a:t>
            </a:r>
          </a:p>
        </p:txBody>
      </p:sp>
    </p:spTree>
    <p:extLst>
      <p:ext uri="{BB962C8B-B14F-4D97-AF65-F5344CB8AC3E}">
        <p14:creationId xmlns:p14="http://schemas.microsoft.com/office/powerpoint/2010/main" val="860959021"/>
      </p:ext>
    </p:extLst>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9">
            <a:extLst>
              <a:ext uri="{FF2B5EF4-FFF2-40B4-BE49-F238E27FC236}">
                <a16:creationId xmlns:a16="http://schemas.microsoft.com/office/drawing/2014/main" id="{DF64F8EC-90D1-B3EE-9972-8A18EF6EAEE8}"/>
              </a:ext>
            </a:extLst>
          </p:cNvPr>
          <p:cNvGraphicFramePr>
            <a:graphicFrameLocks noGrp="1" noChangeAspect="1"/>
          </p:cNvGraphicFramePr>
          <p:nvPr>
            <p:ph type="chart" idx="1"/>
            <p:extLst>
              <p:ext uri="{D42A27DB-BD31-4B8C-83A1-F6EECF244321}">
                <p14:modId xmlns:p14="http://schemas.microsoft.com/office/powerpoint/2010/main" val="2885318529"/>
              </p:ext>
            </p:extLst>
          </p:nvPr>
        </p:nvGraphicFramePr>
        <p:xfrm>
          <a:off x="877888" y="2420889"/>
          <a:ext cx="8051800" cy="4102150"/>
        </p:xfrm>
        <a:graphic>
          <a:graphicData uri="http://schemas.openxmlformats.org/drawingml/2006/chart">
            <c:chart xmlns:c="http://schemas.openxmlformats.org/drawingml/2006/chart" xmlns:r="http://schemas.openxmlformats.org/officeDocument/2006/relationships" r:id="rId2"/>
          </a:graphicData>
        </a:graphic>
      </p:graphicFrame>
      <p:sp>
        <p:nvSpPr>
          <p:cNvPr id="23555" name="Rectangle 2"/>
          <p:cNvSpPr>
            <a:spLocks noGrp="1" noChangeArrowheads="1"/>
          </p:cNvSpPr>
          <p:nvPr>
            <p:ph type="title"/>
          </p:nvPr>
        </p:nvSpPr>
        <p:spPr>
          <a:xfrm>
            <a:off x="914400" y="692696"/>
            <a:ext cx="8001000" cy="1143000"/>
          </a:xfrm>
        </p:spPr>
        <p:txBody>
          <a:bodyPr/>
          <a:lstStyle/>
          <a:p>
            <a:pPr defTabSz="912813" eaLnBrk="1" hangingPunct="1"/>
            <a:r>
              <a:rPr lang="pl-PL" sz="2800" dirty="0"/>
              <a:t>Uniwersytecka Studencka Poradnia Prawna  Uniwersytetu Marii Curie-Skłodowskiej</a:t>
            </a:r>
          </a:p>
        </p:txBody>
      </p:sp>
      <p:sp>
        <p:nvSpPr>
          <p:cNvPr id="23556" name="Text Box 4"/>
          <p:cNvSpPr txBox="1">
            <a:spLocks noChangeArrowheads="1"/>
          </p:cNvSpPr>
          <p:nvPr/>
        </p:nvSpPr>
        <p:spPr bwMode="auto">
          <a:xfrm>
            <a:off x="6444208" y="2276872"/>
            <a:ext cx="2664296" cy="1077218"/>
          </a:xfrm>
          <a:prstGeom prst="rect">
            <a:avLst/>
          </a:prstGeom>
          <a:noFill/>
          <a:ln w="9525">
            <a:noFill/>
            <a:miter lim="800000"/>
            <a:headEnd/>
            <a:tailEnd/>
          </a:ln>
        </p:spPr>
        <p:txBody>
          <a:bodyPr wrap="square">
            <a:spAutoFit/>
          </a:bodyPr>
          <a:lstStyle/>
          <a:p>
            <a:pPr algn="r" defTabSz="912813">
              <a:spcBef>
                <a:spcPct val="50000"/>
              </a:spcBef>
            </a:pPr>
            <a:r>
              <a:rPr lang="pl-PL" sz="1600" b="1" dirty="0">
                <a:solidFill>
                  <a:schemeClr val="tx2">
                    <a:lumMod val="50000"/>
                  </a:schemeClr>
                </a:solidFill>
                <a:latin typeface="Arial" charset="0"/>
              </a:rPr>
              <a:t>            Spraw łącznie: 26 </a:t>
            </a:r>
          </a:p>
          <a:p>
            <a:pPr algn="r" defTabSz="912813">
              <a:spcBef>
                <a:spcPct val="50000"/>
              </a:spcBef>
            </a:pPr>
            <a:r>
              <a:rPr lang="pl-PL" sz="1600" b="1" dirty="0">
                <a:solidFill>
                  <a:schemeClr val="tx2">
                    <a:lumMod val="50000"/>
                  </a:schemeClr>
                </a:solidFill>
                <a:latin typeface="Arial" charset="0"/>
              </a:rPr>
              <a:t>                  Studentów: 5</a:t>
            </a:r>
          </a:p>
          <a:p>
            <a:pPr algn="r" defTabSz="912813">
              <a:spcBef>
                <a:spcPct val="50000"/>
              </a:spcBef>
            </a:pPr>
            <a:r>
              <a:rPr lang="pl-PL" sz="1600" b="1" dirty="0">
                <a:solidFill>
                  <a:schemeClr val="tx2">
                    <a:lumMod val="50000"/>
                  </a:schemeClr>
                </a:solidFill>
                <a:latin typeface="Arial" charset="0"/>
              </a:rPr>
              <a:t> Dydaktyków:  8 </a:t>
            </a:r>
          </a:p>
        </p:txBody>
      </p:sp>
    </p:spTree>
    <p:extLst>
      <p:ext uri="{BB962C8B-B14F-4D97-AF65-F5344CB8AC3E}">
        <p14:creationId xmlns:p14="http://schemas.microsoft.com/office/powerpoint/2010/main" val="2325107949"/>
      </p:ext>
    </p:extLst>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a:xfrm>
            <a:off x="914400" y="692696"/>
            <a:ext cx="8001000" cy="1143000"/>
          </a:xfrm>
        </p:spPr>
        <p:txBody>
          <a:bodyPr/>
          <a:lstStyle/>
          <a:p>
            <a:pPr defTabSz="912813" eaLnBrk="1" hangingPunct="1"/>
            <a:r>
              <a:rPr lang="pl-PL" sz="2800" dirty="0"/>
              <a:t>Uniwersytecka Studencka Poradnia Prawna Uniwersytetu Marii Curie-Skłodowskiej</a:t>
            </a:r>
          </a:p>
        </p:txBody>
      </p:sp>
      <p:sp>
        <p:nvSpPr>
          <p:cNvPr id="5" name="Text Box 10"/>
          <p:cNvSpPr txBox="1">
            <a:spLocks noChangeArrowheads="1"/>
          </p:cNvSpPr>
          <p:nvPr/>
        </p:nvSpPr>
        <p:spPr bwMode="auto">
          <a:xfrm>
            <a:off x="755576" y="2556043"/>
            <a:ext cx="8388424" cy="3093154"/>
          </a:xfrm>
          <a:prstGeom prst="rect">
            <a:avLst/>
          </a:prstGeom>
          <a:noFill/>
          <a:ln w="9525">
            <a:noFill/>
            <a:miter lim="800000"/>
            <a:headEnd/>
            <a:tailEnd/>
          </a:ln>
        </p:spPr>
        <p:txBody>
          <a:bodyPr wrap="square">
            <a:spAutoFit/>
          </a:bodyPr>
          <a:lstStyle/>
          <a:p>
            <a:pPr algn="just" defTabSz="912813">
              <a:lnSpc>
                <a:spcPct val="150000"/>
              </a:lnSpc>
              <a:spcBef>
                <a:spcPct val="50000"/>
              </a:spcBef>
              <a:defRPr/>
            </a:pPr>
            <a:r>
              <a:rPr lang="pl-PL" sz="1300" b="1" dirty="0">
                <a:solidFill>
                  <a:schemeClr val="accent5">
                    <a:lumMod val="25000"/>
                  </a:schemeClr>
                </a:solidFill>
                <a:latin typeface="+mn-lt"/>
              </a:rPr>
              <a:t>N</a:t>
            </a:r>
            <a:r>
              <a:rPr lang="pl-PL" sz="1300" b="1" dirty="0">
                <a:solidFill>
                  <a:schemeClr val="accent5">
                    <a:lumMod val="25000"/>
                  </a:schemeClr>
                </a:solidFill>
                <a:latin typeface="+mn-lt"/>
                <a:cs typeface="Times New Roman" pitchFamily="18" charset="0"/>
              </a:rPr>
              <a:t>ajwa</a:t>
            </a:r>
            <a:r>
              <a:rPr lang="pl-PL" sz="1300" b="1" dirty="0">
                <a:solidFill>
                  <a:schemeClr val="accent5">
                    <a:lumMod val="25000"/>
                  </a:schemeClr>
                </a:solidFill>
                <a:latin typeface="+mn-lt"/>
              </a:rPr>
              <a:t>ż</a:t>
            </a:r>
            <a:r>
              <a:rPr lang="pl-PL" sz="1300" b="1" dirty="0">
                <a:solidFill>
                  <a:schemeClr val="accent5">
                    <a:lumMod val="25000"/>
                  </a:schemeClr>
                </a:solidFill>
                <a:latin typeface="+mn-lt"/>
                <a:cs typeface="Times New Roman" pitchFamily="18" charset="0"/>
              </a:rPr>
              <a:t>niejsze osi</a:t>
            </a:r>
            <a:r>
              <a:rPr lang="pl-PL" sz="1300" b="1" dirty="0">
                <a:solidFill>
                  <a:schemeClr val="accent5">
                    <a:lumMod val="25000"/>
                  </a:schemeClr>
                </a:solidFill>
                <a:latin typeface="+mn-lt"/>
              </a:rPr>
              <a:t>ą</a:t>
            </a:r>
            <a:r>
              <a:rPr lang="pl-PL" sz="1300" b="1" dirty="0">
                <a:solidFill>
                  <a:schemeClr val="accent5">
                    <a:lumMod val="25000"/>
                  </a:schemeClr>
                </a:solidFill>
                <a:latin typeface="+mn-lt"/>
                <a:cs typeface="Times New Roman" pitchFamily="18" charset="0"/>
              </a:rPr>
              <a:t>gni</a:t>
            </a:r>
            <a:r>
              <a:rPr lang="pl-PL" sz="1300" b="1" dirty="0">
                <a:solidFill>
                  <a:schemeClr val="accent5">
                    <a:lumMod val="25000"/>
                  </a:schemeClr>
                </a:solidFill>
                <a:latin typeface="+mn-lt"/>
              </a:rPr>
              <a:t>ę</a:t>
            </a:r>
            <a:r>
              <a:rPr lang="pl-PL" sz="1300" b="1" dirty="0">
                <a:solidFill>
                  <a:schemeClr val="accent5">
                    <a:lumMod val="25000"/>
                  </a:schemeClr>
                </a:solidFill>
                <a:latin typeface="+mn-lt"/>
                <a:cs typeface="Times New Roman" pitchFamily="18" charset="0"/>
              </a:rPr>
              <a:t>cia i sukcesy Poradni:</a:t>
            </a:r>
          </a:p>
          <a:p>
            <a:pPr marL="285750" indent="-285750" algn="just">
              <a:lnSpc>
                <a:spcPct val="150000"/>
              </a:lnSpc>
              <a:buFont typeface="Wingdings" panose="05000000000000000000" pitchFamily="2" charset="2"/>
              <a:buChar char="§"/>
            </a:pPr>
            <a:r>
              <a:rPr lang="pl-PL" sz="1300" dirty="0">
                <a:solidFill>
                  <a:schemeClr val="accent5">
                    <a:lumMod val="25000"/>
                  </a:schemeClr>
                </a:solidFill>
                <a:effectLst/>
                <a:latin typeface="+mn-lt"/>
                <a:ea typeface="Times New Roman" panose="02020603050405020304" pitchFamily="18" charset="0"/>
                <a:cs typeface="Times New Roman" panose="02020603050405020304" pitchFamily="18" charset="0"/>
              </a:rPr>
              <a:t>Współorganizacja uczelnianego sympozjum „Mediacja: kontekst prawny i społeczny”</a:t>
            </a:r>
          </a:p>
          <a:p>
            <a:pPr marL="285750" indent="-285750" algn="just">
              <a:lnSpc>
                <a:spcPct val="150000"/>
              </a:lnSpc>
              <a:buFont typeface="Wingdings" panose="05000000000000000000" pitchFamily="2" charset="2"/>
              <a:buChar char="§"/>
            </a:pPr>
            <a:r>
              <a:rPr lang="pl-PL" sz="1300" dirty="0">
                <a:solidFill>
                  <a:schemeClr val="accent5">
                    <a:lumMod val="25000"/>
                  </a:schemeClr>
                </a:solidFill>
                <a:latin typeface="+mn-lt"/>
                <a:ea typeface="Times New Roman" panose="02020603050405020304" pitchFamily="18" charset="0"/>
                <a:cs typeface="Times New Roman" panose="02020603050405020304" pitchFamily="18" charset="0"/>
              </a:rPr>
              <a:t>Wizyta studyjna w Sądzie Najwyższym i udział w rozprawach</a:t>
            </a:r>
          </a:p>
          <a:p>
            <a:pPr marL="285750" indent="-285750" algn="just">
              <a:lnSpc>
                <a:spcPct val="150000"/>
              </a:lnSpc>
              <a:buFont typeface="Wingdings" panose="05000000000000000000" pitchFamily="2" charset="2"/>
              <a:buChar char="§"/>
            </a:pPr>
            <a:r>
              <a:rPr lang="pl-PL" sz="1300" dirty="0">
                <a:solidFill>
                  <a:schemeClr val="accent5">
                    <a:lumMod val="25000"/>
                  </a:schemeClr>
                </a:solidFill>
                <a:latin typeface="+mn-lt"/>
                <a:ea typeface="Times New Roman" panose="02020603050405020304" pitchFamily="18" charset="0"/>
                <a:cs typeface="Times New Roman" panose="02020603050405020304" pitchFamily="18" charset="0"/>
              </a:rPr>
              <a:t>Kontynuacja współpracy z Akademickim Centrum Mediacji i Biurem Rzecznika Praw Obywatelskich </a:t>
            </a:r>
          </a:p>
          <a:p>
            <a:pPr marL="285750" indent="-285750" algn="just">
              <a:lnSpc>
                <a:spcPct val="150000"/>
              </a:lnSpc>
              <a:buFont typeface="Wingdings" panose="05000000000000000000" pitchFamily="2" charset="2"/>
              <a:buChar char="§"/>
            </a:pPr>
            <a:r>
              <a:rPr lang="pl-PL" sz="1300" dirty="0">
                <a:solidFill>
                  <a:schemeClr val="accent5">
                    <a:lumMod val="25000"/>
                  </a:schemeClr>
                </a:solidFill>
                <a:latin typeface="+mn-lt"/>
                <a:ea typeface="Times New Roman" panose="02020603050405020304" pitchFamily="18" charset="0"/>
                <a:cs typeface="Times New Roman" panose="02020603050405020304" pitchFamily="18" charset="0"/>
              </a:rPr>
              <a:t>Symulacja postępowania mediacyjnego w sprawie gospodarczej dla studentów UMCS i młodzieży licealnej</a:t>
            </a:r>
          </a:p>
          <a:p>
            <a:pPr marL="285750" indent="-285750" algn="just">
              <a:lnSpc>
                <a:spcPct val="150000"/>
              </a:lnSpc>
              <a:buFont typeface="Wingdings" panose="05000000000000000000" pitchFamily="2" charset="2"/>
              <a:buChar char="§"/>
            </a:pPr>
            <a:r>
              <a:rPr lang="pl-PL" sz="1300" dirty="0">
                <a:solidFill>
                  <a:schemeClr val="accent5">
                    <a:lumMod val="25000"/>
                  </a:schemeClr>
                </a:solidFill>
                <a:latin typeface="+mn-lt"/>
                <a:ea typeface="Times New Roman" panose="02020603050405020304" pitchFamily="18" charset="0"/>
                <a:cs typeface="Times New Roman" panose="02020603050405020304" pitchFamily="18" charset="0"/>
              </a:rPr>
              <a:t>Udział w konkursie Akademickie Mistrzostwa Polski Debat Oksfordzkich </a:t>
            </a:r>
          </a:p>
          <a:p>
            <a:pPr marL="285750" indent="-285750" algn="just">
              <a:lnSpc>
                <a:spcPct val="150000"/>
              </a:lnSpc>
              <a:buFont typeface="Wingdings" panose="05000000000000000000" pitchFamily="2" charset="2"/>
              <a:buChar char="§"/>
            </a:pPr>
            <a:r>
              <a:rPr lang="pl-PL" sz="1300" dirty="0">
                <a:solidFill>
                  <a:schemeClr val="accent5">
                    <a:lumMod val="25000"/>
                  </a:schemeClr>
                </a:solidFill>
                <a:latin typeface="+mn-lt"/>
                <a:ea typeface="Times New Roman" panose="02020603050405020304" pitchFamily="18" charset="0"/>
                <a:cs typeface="Times New Roman" panose="02020603050405020304" pitchFamily="18" charset="0"/>
              </a:rPr>
              <a:t>Działania w ramach Street Law - warsztaty z zasad mediacji dla uczniów trzech klas licealnych </a:t>
            </a:r>
          </a:p>
          <a:p>
            <a:pPr algn="just">
              <a:lnSpc>
                <a:spcPct val="150000"/>
              </a:lnSpc>
            </a:pPr>
            <a:endParaRPr lang="pl-PL" sz="1300" dirty="0">
              <a:solidFill>
                <a:schemeClr val="accent5">
                  <a:lumMod val="25000"/>
                </a:schemeClr>
              </a:solidFill>
              <a:effectLst/>
              <a:latin typeface="+mn-lt"/>
              <a:ea typeface="Times New Roman" panose="02020603050405020304" pitchFamily="18" charset="0"/>
              <a:cs typeface="Times New Roman" panose="02020603050405020304" pitchFamily="18" charset="0"/>
            </a:endParaRPr>
          </a:p>
          <a:p>
            <a:pPr marL="285750" indent="-285750" algn="just">
              <a:buFontTx/>
              <a:buChar char="-"/>
            </a:pPr>
            <a:endParaRPr lang="pl-PL" sz="1300" dirty="0">
              <a:solidFill>
                <a:schemeClr val="accent5">
                  <a:lumMod val="25000"/>
                </a:schemeClr>
              </a:solidFill>
              <a:latin typeface="+mn-lt"/>
              <a:ea typeface="Times New Roman" panose="02020603050405020304" pitchFamily="18" charset="0"/>
              <a:cs typeface="Times New Roman" panose="02020603050405020304" pitchFamily="18" charset="0"/>
            </a:endParaRPr>
          </a:p>
          <a:p>
            <a:pPr marL="285750" indent="-285750" algn="just">
              <a:buFontTx/>
              <a:buChar char="-"/>
            </a:pPr>
            <a:endParaRPr lang="pl-PL" sz="1300" dirty="0">
              <a:solidFill>
                <a:schemeClr val="accent5">
                  <a:lumMod val="25000"/>
                </a:schemeClr>
              </a:solidFill>
              <a:effectLst/>
              <a:latin typeface="+mn-lt"/>
              <a:ea typeface="Times New Roman" panose="02020603050405020304" pitchFamily="18" charset="0"/>
              <a:cs typeface="Times New Roman" panose="02020603050405020304" pitchFamily="18" charset="0"/>
            </a:endParaRPr>
          </a:p>
          <a:p>
            <a:pPr marL="285750" indent="-285750" algn="just">
              <a:buFontTx/>
              <a:buChar char="-"/>
            </a:pPr>
            <a:endParaRPr lang="pl-PL" sz="1300" dirty="0">
              <a:solidFill>
                <a:schemeClr val="accent5">
                  <a:lumMod val="25000"/>
                </a:schemeClr>
              </a:solidFill>
              <a:latin typeface="+mn-l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59741501"/>
      </p:ext>
    </p:extLst>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2"/>
          <p:cNvSpPr>
            <a:spLocks noGrp="1" noChangeArrowheads="1"/>
          </p:cNvSpPr>
          <p:nvPr>
            <p:ph type="title"/>
          </p:nvPr>
        </p:nvSpPr>
        <p:spPr>
          <a:xfrm>
            <a:off x="914400" y="692696"/>
            <a:ext cx="8001000" cy="1143000"/>
          </a:xfrm>
        </p:spPr>
        <p:txBody>
          <a:bodyPr/>
          <a:lstStyle/>
          <a:p>
            <a:pPr defTabSz="912813" eaLnBrk="1" hangingPunct="1"/>
            <a:r>
              <a:rPr lang="pl-PL" sz="2800" dirty="0"/>
              <a:t>Uniwersytecka Studencka Poradnia Prawna  UMCS 2003-2024 </a:t>
            </a:r>
          </a:p>
        </p:txBody>
      </p:sp>
      <p:graphicFrame>
        <p:nvGraphicFramePr>
          <p:cNvPr id="2" name="Wykres 1">
            <a:extLst>
              <a:ext uri="{FF2B5EF4-FFF2-40B4-BE49-F238E27FC236}">
                <a16:creationId xmlns:a16="http://schemas.microsoft.com/office/drawing/2014/main" id="{3561AD74-C7BF-6FEF-DDE8-AA34CBF1696B}"/>
              </a:ext>
            </a:extLst>
          </p:cNvPr>
          <p:cNvGraphicFramePr>
            <a:graphicFrameLocks/>
          </p:cNvGraphicFramePr>
          <p:nvPr/>
        </p:nvGraphicFramePr>
        <p:xfrm flipH="1" flipV="1">
          <a:off x="4788023" y="5647287"/>
          <a:ext cx="45719" cy="45719"/>
        </p:xfrm>
        <a:graphic>
          <a:graphicData uri="http://schemas.openxmlformats.org/drawingml/2006/chart">
            <c:chart xmlns:c="http://schemas.openxmlformats.org/drawingml/2006/chart" xmlns:r="http://schemas.openxmlformats.org/officeDocument/2006/relationships" r:id="rId2"/>
          </a:graphicData>
        </a:graphic>
      </p:graphicFrame>
      <p:sp>
        <p:nvSpPr>
          <p:cNvPr id="3" name="Prostokąt 2">
            <a:extLst>
              <a:ext uri="{FF2B5EF4-FFF2-40B4-BE49-F238E27FC236}">
                <a16:creationId xmlns:a16="http://schemas.microsoft.com/office/drawing/2014/main" id="{5910EC20-775B-697E-C43B-74238AEF119D}"/>
              </a:ext>
            </a:extLst>
          </p:cNvPr>
          <p:cNvSpPr/>
          <p:nvPr/>
        </p:nvSpPr>
        <p:spPr bwMode="auto">
          <a:xfrm>
            <a:off x="4572000" y="6187436"/>
            <a:ext cx="386328" cy="351955"/>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pl-PL" sz="1050" b="1" i="0" strike="noStrike" cap="none" normalizeH="0" baseline="0" dirty="0">
              <a:ln>
                <a:noFill/>
              </a:ln>
              <a:solidFill>
                <a:srgbClr val="000000"/>
              </a:solidFill>
              <a:effectLst/>
            </a:endParaRPr>
          </a:p>
        </p:txBody>
      </p:sp>
      <p:graphicFrame>
        <p:nvGraphicFramePr>
          <p:cNvPr id="4" name="Object 7">
            <a:extLst>
              <a:ext uri="{FF2B5EF4-FFF2-40B4-BE49-F238E27FC236}">
                <a16:creationId xmlns:a16="http://schemas.microsoft.com/office/drawing/2014/main" id="{C348CD0A-2C1C-2E87-99CA-932F4A8A5ECD}"/>
              </a:ext>
            </a:extLst>
          </p:cNvPr>
          <p:cNvGraphicFramePr>
            <a:graphicFrameLocks/>
          </p:cNvGraphicFramePr>
          <p:nvPr>
            <p:extLst>
              <p:ext uri="{D42A27DB-BD31-4B8C-83A1-F6EECF244321}">
                <p14:modId xmlns:p14="http://schemas.microsoft.com/office/powerpoint/2010/main" val="3938709434"/>
              </p:ext>
            </p:extLst>
          </p:nvPr>
        </p:nvGraphicFramePr>
        <p:xfrm>
          <a:off x="755576" y="2584800"/>
          <a:ext cx="4320000" cy="3128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Object 8">
            <a:extLst>
              <a:ext uri="{FF2B5EF4-FFF2-40B4-BE49-F238E27FC236}">
                <a16:creationId xmlns:a16="http://schemas.microsoft.com/office/drawing/2014/main" id="{DA138F2C-26FD-27C1-3306-AC7D14140957}"/>
              </a:ext>
            </a:extLst>
          </p:cNvPr>
          <p:cNvGraphicFramePr>
            <a:graphicFrameLocks/>
          </p:cNvGraphicFramePr>
          <p:nvPr>
            <p:extLst>
              <p:ext uri="{D42A27DB-BD31-4B8C-83A1-F6EECF244321}">
                <p14:modId xmlns:p14="http://schemas.microsoft.com/office/powerpoint/2010/main" val="3148612870"/>
              </p:ext>
            </p:extLst>
          </p:nvPr>
        </p:nvGraphicFramePr>
        <p:xfrm>
          <a:off x="4860512" y="2532848"/>
          <a:ext cx="4320000" cy="3128400"/>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 Box 11">
            <a:extLst>
              <a:ext uri="{FF2B5EF4-FFF2-40B4-BE49-F238E27FC236}">
                <a16:creationId xmlns:a16="http://schemas.microsoft.com/office/drawing/2014/main" id="{F49756B8-EE55-B3A3-9B41-1B82AC21D230}"/>
              </a:ext>
            </a:extLst>
          </p:cNvPr>
          <p:cNvSpPr txBox="1">
            <a:spLocks noChangeArrowheads="1"/>
          </p:cNvSpPr>
          <p:nvPr/>
        </p:nvSpPr>
        <p:spPr bwMode="auto">
          <a:xfrm>
            <a:off x="5293626" y="3493001"/>
            <a:ext cx="1150937" cy="274637"/>
          </a:xfrm>
          <a:prstGeom prst="rect">
            <a:avLst/>
          </a:prstGeom>
          <a:noFill/>
          <a:ln w="9525">
            <a:noFill/>
            <a:miter lim="800000"/>
            <a:headEnd/>
            <a:tailEnd/>
          </a:ln>
        </p:spPr>
        <p:txBody>
          <a:bodyPr>
            <a:spAutoFit/>
          </a:bodyPr>
          <a:lstStyle/>
          <a:p>
            <a:pPr defTabSz="912813">
              <a:spcBef>
                <a:spcPct val="50000"/>
              </a:spcBef>
            </a:pPr>
            <a:r>
              <a:rPr lang="pl-PL" sz="1200" b="1" dirty="0">
                <a:latin typeface="Arial" charset="0"/>
              </a:rPr>
              <a:t>studenci</a:t>
            </a:r>
          </a:p>
        </p:txBody>
      </p:sp>
      <p:sp>
        <p:nvSpPr>
          <p:cNvPr id="7" name="Text Box 12">
            <a:extLst>
              <a:ext uri="{FF2B5EF4-FFF2-40B4-BE49-F238E27FC236}">
                <a16:creationId xmlns:a16="http://schemas.microsoft.com/office/drawing/2014/main" id="{991EE9EE-F430-5140-30BA-75DB1A998F36}"/>
              </a:ext>
            </a:extLst>
          </p:cNvPr>
          <p:cNvSpPr txBox="1">
            <a:spLocks noChangeArrowheads="1"/>
          </p:cNvSpPr>
          <p:nvPr/>
        </p:nvSpPr>
        <p:spPr bwMode="auto">
          <a:xfrm>
            <a:off x="5869095" y="4100097"/>
            <a:ext cx="1150938" cy="274638"/>
          </a:xfrm>
          <a:prstGeom prst="rect">
            <a:avLst/>
          </a:prstGeom>
          <a:noFill/>
          <a:ln w="9525">
            <a:noFill/>
            <a:miter lim="800000"/>
            <a:headEnd/>
            <a:tailEnd/>
          </a:ln>
        </p:spPr>
        <p:txBody>
          <a:bodyPr>
            <a:spAutoFit/>
          </a:bodyPr>
          <a:lstStyle/>
          <a:p>
            <a:pPr defTabSz="912813">
              <a:spcBef>
                <a:spcPct val="50000"/>
              </a:spcBef>
            </a:pPr>
            <a:r>
              <a:rPr lang="pl-PL" sz="1200" b="1" dirty="0">
                <a:latin typeface="Arial" charset="0"/>
              </a:rPr>
              <a:t>dydaktycy</a:t>
            </a:r>
          </a:p>
        </p:txBody>
      </p:sp>
      <p:sp>
        <p:nvSpPr>
          <p:cNvPr id="10" name="Text Box 13">
            <a:extLst>
              <a:ext uri="{FF2B5EF4-FFF2-40B4-BE49-F238E27FC236}">
                <a16:creationId xmlns:a16="http://schemas.microsoft.com/office/drawing/2014/main" id="{7372B8A5-DFD7-8431-27FC-5AA7A5361249}"/>
              </a:ext>
            </a:extLst>
          </p:cNvPr>
          <p:cNvSpPr txBox="1">
            <a:spLocks noChangeArrowheads="1"/>
          </p:cNvSpPr>
          <p:nvPr/>
        </p:nvSpPr>
        <p:spPr bwMode="auto">
          <a:xfrm>
            <a:off x="1115616" y="6021288"/>
            <a:ext cx="3095625" cy="630942"/>
          </a:xfrm>
          <a:prstGeom prst="rect">
            <a:avLst/>
          </a:prstGeom>
          <a:noFill/>
          <a:ln w="9525">
            <a:noFill/>
            <a:miter lim="800000"/>
            <a:headEnd/>
            <a:tailEnd/>
          </a:ln>
        </p:spPr>
        <p:txBody>
          <a:bodyPr wrap="square">
            <a:spAutoFit/>
          </a:bodyPr>
          <a:lstStyle/>
          <a:p>
            <a:pPr algn="ctr" defTabSz="912813">
              <a:spcBef>
                <a:spcPct val="50000"/>
              </a:spcBef>
            </a:pPr>
            <a:endParaRPr lang="pl-PL" sz="1400" b="1" dirty="0">
              <a:latin typeface="Arial" charset="0"/>
            </a:endParaRPr>
          </a:p>
          <a:p>
            <a:pPr algn="ctr" defTabSz="912813">
              <a:spcBef>
                <a:spcPct val="50000"/>
              </a:spcBef>
            </a:pPr>
            <a:r>
              <a:rPr lang="pl-PL" sz="1400" b="1" dirty="0">
                <a:latin typeface="Arial" charset="0"/>
              </a:rPr>
              <a:t>Liczba spraw w latach 2003-2024</a:t>
            </a:r>
          </a:p>
        </p:txBody>
      </p:sp>
      <p:sp>
        <p:nvSpPr>
          <p:cNvPr id="11" name="Text Box 14">
            <a:extLst>
              <a:ext uri="{FF2B5EF4-FFF2-40B4-BE49-F238E27FC236}">
                <a16:creationId xmlns:a16="http://schemas.microsoft.com/office/drawing/2014/main" id="{86A1FF3F-EF19-77CE-C099-873C4784703B}"/>
              </a:ext>
            </a:extLst>
          </p:cNvPr>
          <p:cNvSpPr txBox="1">
            <a:spLocks noChangeArrowheads="1"/>
          </p:cNvSpPr>
          <p:nvPr/>
        </p:nvSpPr>
        <p:spPr bwMode="auto">
          <a:xfrm>
            <a:off x="5364088" y="5908450"/>
            <a:ext cx="3551311" cy="846386"/>
          </a:xfrm>
          <a:prstGeom prst="rect">
            <a:avLst/>
          </a:prstGeom>
          <a:noFill/>
          <a:ln w="9525">
            <a:noFill/>
            <a:miter lim="800000"/>
            <a:headEnd/>
            <a:tailEnd/>
          </a:ln>
        </p:spPr>
        <p:txBody>
          <a:bodyPr wrap="square">
            <a:spAutoFit/>
          </a:bodyPr>
          <a:lstStyle/>
          <a:p>
            <a:pPr algn="ctr" defTabSz="912813">
              <a:spcBef>
                <a:spcPct val="50000"/>
              </a:spcBef>
            </a:pPr>
            <a:endParaRPr lang="pl-PL" sz="1400" b="1" dirty="0">
              <a:latin typeface="Arial" charset="0"/>
            </a:endParaRPr>
          </a:p>
          <a:p>
            <a:pPr algn="ctr" defTabSz="912813">
              <a:spcBef>
                <a:spcPct val="50000"/>
              </a:spcBef>
            </a:pPr>
            <a:r>
              <a:rPr lang="pl-PL" sz="1400" b="1" dirty="0">
                <a:latin typeface="Arial" charset="0"/>
              </a:rPr>
              <a:t>Liczba studentów i </a:t>
            </a:r>
            <a:r>
              <a:rPr lang="pl-PL" sz="1400" b="1" dirty="0">
                <a:solidFill>
                  <a:schemeClr val="bg2"/>
                </a:solidFill>
                <a:latin typeface="Arial" charset="0"/>
              </a:rPr>
              <a:t>personelu dydaktycznego </a:t>
            </a:r>
            <a:r>
              <a:rPr lang="pl-PL" sz="1400" b="1" dirty="0">
                <a:latin typeface="Arial" charset="0"/>
              </a:rPr>
              <a:t>w latach 2003-2024</a:t>
            </a:r>
          </a:p>
        </p:txBody>
      </p:sp>
    </p:spTree>
    <p:extLst>
      <p:ext uri="{BB962C8B-B14F-4D97-AF65-F5344CB8AC3E}">
        <p14:creationId xmlns:p14="http://schemas.microsoft.com/office/powerpoint/2010/main" val="2829104851"/>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43B19E-7965-8C97-B59E-4FB737072379}"/>
            </a:ext>
          </a:extLst>
        </p:cNvPr>
        <p:cNvGrpSpPr/>
        <p:nvPr/>
      </p:nvGrpSpPr>
      <p:grpSpPr>
        <a:xfrm>
          <a:off x="0" y="0"/>
          <a:ext cx="0" cy="0"/>
          <a:chOff x="0" y="0"/>
          <a:chExt cx="0" cy="0"/>
        </a:xfrm>
      </p:grpSpPr>
      <p:grpSp>
        <p:nvGrpSpPr>
          <p:cNvPr id="2" name="Group 515">
            <a:extLst>
              <a:ext uri="{FF2B5EF4-FFF2-40B4-BE49-F238E27FC236}">
                <a16:creationId xmlns:a16="http://schemas.microsoft.com/office/drawing/2014/main" id="{B08B0BBE-13D6-7FB9-C00B-5C1D44AEC198}"/>
              </a:ext>
            </a:extLst>
          </p:cNvPr>
          <p:cNvGrpSpPr>
            <a:grpSpLocks/>
          </p:cNvGrpSpPr>
          <p:nvPr/>
        </p:nvGrpSpPr>
        <p:grpSpPr bwMode="auto">
          <a:xfrm>
            <a:off x="745678" y="2636912"/>
            <a:ext cx="8434388" cy="4194175"/>
            <a:chOff x="470" y="17"/>
            <a:chExt cx="5313" cy="2642"/>
          </a:xfrm>
        </p:grpSpPr>
        <p:sp useBgFill="1">
          <p:nvSpPr>
            <p:cNvPr id="4" name="Text Box 517">
              <a:extLst>
                <a:ext uri="{FF2B5EF4-FFF2-40B4-BE49-F238E27FC236}">
                  <a16:creationId xmlns:a16="http://schemas.microsoft.com/office/drawing/2014/main" id="{80181DF9-39D5-E44D-BD7F-420D8AED03D0}"/>
                </a:ext>
              </a:extLst>
            </p:cNvPr>
            <p:cNvSpPr txBox="1">
              <a:spLocks noChangeArrowheads="1"/>
            </p:cNvSpPr>
            <p:nvPr/>
          </p:nvSpPr>
          <p:spPr bwMode="auto">
            <a:xfrm>
              <a:off x="3651" y="1049"/>
              <a:ext cx="2132" cy="814"/>
            </a:xfrm>
            <a:prstGeom prst="rect">
              <a:avLst/>
            </a:prstGeom>
            <a:ln w="9525">
              <a:noFill/>
              <a:miter lim="800000"/>
              <a:headEnd/>
              <a:tailEnd/>
            </a:ln>
          </p:spPr>
          <p:txBody>
            <a:bodyPr>
              <a:spAutoFit/>
            </a:bodyPr>
            <a:lstStyle/>
            <a:p>
              <a:pPr defTabSz="912813">
                <a:spcBef>
                  <a:spcPct val="50000"/>
                </a:spcBef>
              </a:pPr>
              <a:r>
                <a:rPr lang="pl-PL" dirty="0">
                  <a:solidFill>
                    <a:srgbClr val="003366"/>
                  </a:solidFill>
                  <a:latin typeface="Arial" charset="0"/>
                </a:rPr>
                <a:t>Rok akademicki 2009/2010</a:t>
              </a:r>
            </a:p>
            <a:p>
              <a:pPr defTabSz="912813">
                <a:spcBef>
                  <a:spcPct val="50000"/>
                </a:spcBef>
              </a:pPr>
              <a:r>
                <a:rPr lang="pl-PL" sz="2000" dirty="0">
                  <a:solidFill>
                    <a:srgbClr val="003366"/>
                  </a:solidFill>
                  <a:latin typeface="Arial" charset="0"/>
                </a:rPr>
                <a:t>25 poradni w 15 miastach</a:t>
              </a:r>
            </a:p>
          </p:txBody>
        </p:sp>
        <p:graphicFrame>
          <p:nvGraphicFramePr>
            <p:cNvPr id="5" name="Object 169">
              <a:extLst>
                <a:ext uri="{FF2B5EF4-FFF2-40B4-BE49-F238E27FC236}">
                  <a16:creationId xmlns:a16="http://schemas.microsoft.com/office/drawing/2014/main" id="{A01E642D-9400-B66D-5F48-2E923A7CF492}"/>
                </a:ext>
              </a:extLst>
            </p:cNvPr>
            <p:cNvGraphicFramePr>
              <a:graphicFrameLocks noChangeAspect="1"/>
            </p:cNvGraphicFramePr>
            <p:nvPr/>
          </p:nvGraphicFramePr>
          <p:xfrm>
            <a:off x="518" y="17"/>
            <a:ext cx="2736" cy="2642"/>
          </p:xfrm>
          <a:graphic>
            <a:graphicData uri="http://schemas.openxmlformats.org/presentationml/2006/ole">
              <mc:AlternateContent xmlns:mc="http://schemas.openxmlformats.org/markup-compatibility/2006">
                <mc:Choice xmlns:v="urn:schemas-microsoft-com:vml" Requires="v">
                  <p:oleObj name="Obraz - mapa bitowa" r:id="rId2" imgW="4420204" imgH="4266595" progId="PBrush">
                    <p:embed/>
                  </p:oleObj>
                </mc:Choice>
                <mc:Fallback>
                  <p:oleObj name="Obraz - mapa bitowa" r:id="rId2" imgW="4420204" imgH="4266595" progId="PBrush">
                    <p:embed/>
                    <p:pic>
                      <p:nvPicPr>
                        <p:cNvPr id="5" name="Object 16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 y="17"/>
                          <a:ext cx="2736" cy="264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6" name="Picture 519" descr="logo-małe">
              <a:extLst>
                <a:ext uri="{FF2B5EF4-FFF2-40B4-BE49-F238E27FC236}">
                  <a16:creationId xmlns:a16="http://schemas.microsoft.com/office/drawing/2014/main" id="{7C043DA9-B2BB-D7C3-EFE5-20F002BF6C65}"/>
                </a:ext>
              </a:extLst>
            </p:cNvPr>
            <p:cNvPicPr>
              <a:picLocks noChangeAspect="1" noChangeArrowheads="1"/>
            </p:cNvPicPr>
            <p:nvPr/>
          </p:nvPicPr>
          <p:blipFill>
            <a:blip r:embed="rId4" cstate="print"/>
            <a:srcRect/>
            <a:stretch>
              <a:fillRect/>
            </a:stretch>
          </p:blipFill>
          <p:spPr bwMode="auto">
            <a:xfrm>
              <a:off x="1168" y="961"/>
              <a:ext cx="144" cy="216"/>
            </a:xfrm>
            <a:prstGeom prst="rect">
              <a:avLst/>
            </a:prstGeom>
            <a:noFill/>
            <a:ln w="9525">
              <a:noFill/>
              <a:miter lim="800000"/>
              <a:headEnd/>
              <a:tailEnd/>
            </a:ln>
          </p:spPr>
        </p:pic>
        <p:pic>
          <p:nvPicPr>
            <p:cNvPr id="7" name="Picture 520" descr="logo-małe">
              <a:extLst>
                <a:ext uri="{FF2B5EF4-FFF2-40B4-BE49-F238E27FC236}">
                  <a16:creationId xmlns:a16="http://schemas.microsoft.com/office/drawing/2014/main" id="{A6D52C75-6148-1110-437F-FE682407ACBE}"/>
                </a:ext>
              </a:extLst>
            </p:cNvPr>
            <p:cNvPicPr>
              <a:picLocks noChangeAspect="1" noChangeArrowheads="1"/>
            </p:cNvPicPr>
            <p:nvPr/>
          </p:nvPicPr>
          <p:blipFill>
            <a:blip r:embed="rId4" cstate="print"/>
            <a:srcRect/>
            <a:stretch>
              <a:fillRect/>
            </a:stretch>
          </p:blipFill>
          <p:spPr bwMode="auto">
            <a:xfrm>
              <a:off x="606" y="640"/>
              <a:ext cx="145" cy="216"/>
            </a:xfrm>
            <a:prstGeom prst="rect">
              <a:avLst/>
            </a:prstGeom>
            <a:noFill/>
            <a:ln w="9525">
              <a:noFill/>
              <a:miter lim="800000"/>
              <a:headEnd/>
              <a:tailEnd/>
            </a:ln>
          </p:spPr>
        </p:pic>
        <p:pic>
          <p:nvPicPr>
            <p:cNvPr id="8" name="Picture 521" descr="logo-małe">
              <a:extLst>
                <a:ext uri="{FF2B5EF4-FFF2-40B4-BE49-F238E27FC236}">
                  <a16:creationId xmlns:a16="http://schemas.microsoft.com/office/drawing/2014/main" id="{C9E8A233-F8EC-0E15-2B74-9BB4B522D438}"/>
                </a:ext>
              </a:extLst>
            </p:cNvPr>
            <p:cNvPicPr>
              <a:picLocks noChangeAspect="1" noChangeArrowheads="1"/>
            </p:cNvPicPr>
            <p:nvPr/>
          </p:nvPicPr>
          <p:blipFill>
            <a:blip r:embed="rId4" cstate="print"/>
            <a:srcRect/>
            <a:stretch>
              <a:fillRect/>
            </a:stretch>
          </p:blipFill>
          <p:spPr bwMode="auto">
            <a:xfrm>
              <a:off x="1665" y="226"/>
              <a:ext cx="145" cy="217"/>
            </a:xfrm>
            <a:prstGeom prst="rect">
              <a:avLst/>
            </a:prstGeom>
            <a:noFill/>
            <a:ln w="9525">
              <a:noFill/>
              <a:miter lim="800000"/>
              <a:headEnd/>
              <a:tailEnd/>
            </a:ln>
          </p:spPr>
        </p:pic>
        <p:pic>
          <p:nvPicPr>
            <p:cNvPr id="9" name="Picture 522" descr="logo-małe">
              <a:extLst>
                <a:ext uri="{FF2B5EF4-FFF2-40B4-BE49-F238E27FC236}">
                  <a16:creationId xmlns:a16="http://schemas.microsoft.com/office/drawing/2014/main" id="{ED092E26-D14A-C534-0D17-DB78FADDE281}"/>
                </a:ext>
              </a:extLst>
            </p:cNvPr>
            <p:cNvPicPr>
              <a:picLocks noChangeAspect="1" noChangeArrowheads="1"/>
            </p:cNvPicPr>
            <p:nvPr/>
          </p:nvPicPr>
          <p:blipFill>
            <a:blip r:embed="rId4" cstate="print"/>
            <a:srcRect/>
            <a:stretch>
              <a:fillRect/>
            </a:stretch>
          </p:blipFill>
          <p:spPr bwMode="auto">
            <a:xfrm>
              <a:off x="1709" y="777"/>
              <a:ext cx="145" cy="216"/>
            </a:xfrm>
            <a:prstGeom prst="rect">
              <a:avLst/>
            </a:prstGeom>
            <a:noFill/>
            <a:ln w="9525">
              <a:noFill/>
              <a:miter lim="800000"/>
              <a:headEnd/>
              <a:tailEnd/>
            </a:ln>
          </p:spPr>
        </p:pic>
        <p:pic>
          <p:nvPicPr>
            <p:cNvPr id="10" name="Picture 523" descr="logo-małe">
              <a:extLst>
                <a:ext uri="{FF2B5EF4-FFF2-40B4-BE49-F238E27FC236}">
                  <a16:creationId xmlns:a16="http://schemas.microsoft.com/office/drawing/2014/main" id="{64838D6A-1F5D-D88D-7FFA-72F8C71A649B}"/>
                </a:ext>
              </a:extLst>
            </p:cNvPr>
            <p:cNvPicPr>
              <a:picLocks noChangeAspect="1" noChangeArrowheads="1"/>
            </p:cNvPicPr>
            <p:nvPr/>
          </p:nvPicPr>
          <p:blipFill>
            <a:blip r:embed="rId4" cstate="print"/>
            <a:srcRect/>
            <a:stretch>
              <a:fillRect/>
            </a:stretch>
          </p:blipFill>
          <p:spPr bwMode="auto">
            <a:xfrm>
              <a:off x="2945" y="653"/>
              <a:ext cx="144" cy="216"/>
            </a:xfrm>
            <a:prstGeom prst="rect">
              <a:avLst/>
            </a:prstGeom>
            <a:noFill/>
            <a:ln w="9525">
              <a:noFill/>
              <a:miter lim="800000"/>
              <a:headEnd/>
              <a:tailEnd/>
            </a:ln>
          </p:spPr>
        </p:pic>
        <p:pic>
          <p:nvPicPr>
            <p:cNvPr id="11" name="Picture 524" descr="logo-małe">
              <a:extLst>
                <a:ext uri="{FF2B5EF4-FFF2-40B4-BE49-F238E27FC236}">
                  <a16:creationId xmlns:a16="http://schemas.microsoft.com/office/drawing/2014/main" id="{1F98CA40-1286-C481-6C7F-7CADF16003EA}"/>
                </a:ext>
              </a:extLst>
            </p:cNvPr>
            <p:cNvPicPr>
              <a:picLocks noChangeAspect="1" noChangeArrowheads="1"/>
            </p:cNvPicPr>
            <p:nvPr/>
          </p:nvPicPr>
          <p:blipFill>
            <a:blip r:embed="rId4" cstate="print"/>
            <a:srcRect/>
            <a:stretch>
              <a:fillRect/>
            </a:stretch>
          </p:blipFill>
          <p:spPr bwMode="auto">
            <a:xfrm>
              <a:off x="2769" y="653"/>
              <a:ext cx="144" cy="216"/>
            </a:xfrm>
            <a:prstGeom prst="rect">
              <a:avLst/>
            </a:prstGeom>
            <a:noFill/>
            <a:ln w="9525">
              <a:noFill/>
              <a:miter lim="800000"/>
              <a:headEnd/>
              <a:tailEnd/>
            </a:ln>
          </p:spPr>
        </p:pic>
        <p:pic>
          <p:nvPicPr>
            <p:cNvPr id="12" name="Picture 525" descr="logo-małe">
              <a:extLst>
                <a:ext uri="{FF2B5EF4-FFF2-40B4-BE49-F238E27FC236}">
                  <a16:creationId xmlns:a16="http://schemas.microsoft.com/office/drawing/2014/main" id="{E83440FA-1D66-458A-BD36-240BE60C7E50}"/>
                </a:ext>
              </a:extLst>
            </p:cNvPr>
            <p:cNvPicPr>
              <a:picLocks noChangeAspect="1" noChangeArrowheads="1"/>
            </p:cNvPicPr>
            <p:nvPr/>
          </p:nvPicPr>
          <p:blipFill>
            <a:blip r:embed="rId4" cstate="print"/>
            <a:srcRect/>
            <a:stretch>
              <a:fillRect/>
            </a:stretch>
          </p:blipFill>
          <p:spPr bwMode="auto">
            <a:xfrm>
              <a:off x="2813" y="1557"/>
              <a:ext cx="144" cy="217"/>
            </a:xfrm>
            <a:prstGeom prst="rect">
              <a:avLst/>
            </a:prstGeom>
            <a:noFill/>
            <a:ln w="9525">
              <a:noFill/>
              <a:miter lim="800000"/>
              <a:headEnd/>
              <a:tailEnd/>
            </a:ln>
          </p:spPr>
        </p:pic>
        <p:pic>
          <p:nvPicPr>
            <p:cNvPr id="13" name="Picture 526" descr="logo-małe">
              <a:extLst>
                <a:ext uri="{FF2B5EF4-FFF2-40B4-BE49-F238E27FC236}">
                  <a16:creationId xmlns:a16="http://schemas.microsoft.com/office/drawing/2014/main" id="{0163EA00-0AF5-2F02-A470-15C4655141D5}"/>
                </a:ext>
              </a:extLst>
            </p:cNvPr>
            <p:cNvPicPr>
              <a:picLocks noChangeAspect="1" noChangeArrowheads="1"/>
            </p:cNvPicPr>
            <p:nvPr/>
          </p:nvPicPr>
          <p:blipFill>
            <a:blip r:embed="rId4" cstate="print"/>
            <a:srcRect/>
            <a:stretch>
              <a:fillRect/>
            </a:stretch>
          </p:blipFill>
          <p:spPr bwMode="auto">
            <a:xfrm>
              <a:off x="2630" y="2083"/>
              <a:ext cx="144" cy="216"/>
            </a:xfrm>
            <a:prstGeom prst="rect">
              <a:avLst/>
            </a:prstGeom>
            <a:noFill/>
            <a:ln w="9525">
              <a:noFill/>
              <a:miter lim="800000"/>
              <a:headEnd/>
              <a:tailEnd/>
            </a:ln>
          </p:spPr>
        </p:pic>
        <p:pic>
          <p:nvPicPr>
            <p:cNvPr id="14" name="Picture 527" descr="logo-małe">
              <a:extLst>
                <a:ext uri="{FF2B5EF4-FFF2-40B4-BE49-F238E27FC236}">
                  <a16:creationId xmlns:a16="http://schemas.microsoft.com/office/drawing/2014/main" id="{BE9E3C80-BAD0-1FF2-F563-4313F9A6C71C}"/>
                </a:ext>
              </a:extLst>
            </p:cNvPr>
            <p:cNvPicPr>
              <a:picLocks noChangeAspect="1" noChangeArrowheads="1"/>
            </p:cNvPicPr>
            <p:nvPr/>
          </p:nvPicPr>
          <p:blipFill>
            <a:blip r:embed="rId4" cstate="print"/>
            <a:srcRect/>
            <a:stretch>
              <a:fillRect/>
            </a:stretch>
          </p:blipFill>
          <p:spPr bwMode="auto">
            <a:xfrm>
              <a:off x="2105" y="2083"/>
              <a:ext cx="144" cy="216"/>
            </a:xfrm>
            <a:prstGeom prst="rect">
              <a:avLst/>
            </a:prstGeom>
            <a:noFill/>
            <a:ln w="9525">
              <a:noFill/>
              <a:miter lim="800000"/>
              <a:headEnd/>
              <a:tailEnd/>
            </a:ln>
          </p:spPr>
        </p:pic>
        <p:pic>
          <p:nvPicPr>
            <p:cNvPr id="15" name="Picture 528" descr="logo-małe">
              <a:extLst>
                <a:ext uri="{FF2B5EF4-FFF2-40B4-BE49-F238E27FC236}">
                  <a16:creationId xmlns:a16="http://schemas.microsoft.com/office/drawing/2014/main" id="{12B6295F-544C-DF1A-3E01-57B994648A27}"/>
                </a:ext>
              </a:extLst>
            </p:cNvPr>
            <p:cNvPicPr>
              <a:picLocks noChangeAspect="1" noChangeArrowheads="1"/>
            </p:cNvPicPr>
            <p:nvPr/>
          </p:nvPicPr>
          <p:blipFill>
            <a:blip r:embed="rId4" cstate="print"/>
            <a:srcRect/>
            <a:stretch>
              <a:fillRect/>
            </a:stretch>
          </p:blipFill>
          <p:spPr bwMode="auto">
            <a:xfrm>
              <a:off x="1754" y="1925"/>
              <a:ext cx="144" cy="216"/>
            </a:xfrm>
            <a:prstGeom prst="rect">
              <a:avLst/>
            </a:prstGeom>
            <a:noFill/>
            <a:ln w="9525">
              <a:noFill/>
              <a:miter lim="800000"/>
              <a:headEnd/>
              <a:tailEnd/>
            </a:ln>
          </p:spPr>
        </p:pic>
        <p:pic>
          <p:nvPicPr>
            <p:cNvPr id="16" name="Picture 529" descr="logo-małe">
              <a:extLst>
                <a:ext uri="{FF2B5EF4-FFF2-40B4-BE49-F238E27FC236}">
                  <a16:creationId xmlns:a16="http://schemas.microsoft.com/office/drawing/2014/main" id="{D85F3587-2D6A-EE3A-CE29-B183A19BE7EF}"/>
                </a:ext>
              </a:extLst>
            </p:cNvPr>
            <p:cNvPicPr>
              <a:picLocks noChangeAspect="1" noChangeArrowheads="1"/>
            </p:cNvPicPr>
            <p:nvPr/>
          </p:nvPicPr>
          <p:blipFill>
            <a:blip r:embed="rId4" cstate="print"/>
            <a:srcRect/>
            <a:stretch>
              <a:fillRect/>
            </a:stretch>
          </p:blipFill>
          <p:spPr bwMode="auto">
            <a:xfrm>
              <a:off x="1489" y="1723"/>
              <a:ext cx="144" cy="216"/>
            </a:xfrm>
            <a:prstGeom prst="rect">
              <a:avLst/>
            </a:prstGeom>
            <a:noFill/>
            <a:ln w="9525">
              <a:noFill/>
              <a:miter lim="800000"/>
              <a:headEnd/>
              <a:tailEnd/>
            </a:ln>
          </p:spPr>
        </p:pic>
        <p:pic>
          <p:nvPicPr>
            <p:cNvPr id="17" name="Picture 530" descr="logo-małe">
              <a:extLst>
                <a:ext uri="{FF2B5EF4-FFF2-40B4-BE49-F238E27FC236}">
                  <a16:creationId xmlns:a16="http://schemas.microsoft.com/office/drawing/2014/main" id="{C4145CAF-CB46-0AB5-1D31-74E493E39D0D}"/>
                </a:ext>
              </a:extLst>
            </p:cNvPr>
            <p:cNvPicPr>
              <a:picLocks noChangeAspect="1" noChangeArrowheads="1"/>
            </p:cNvPicPr>
            <p:nvPr/>
          </p:nvPicPr>
          <p:blipFill>
            <a:blip r:embed="rId4" cstate="print"/>
            <a:srcRect/>
            <a:stretch>
              <a:fillRect/>
            </a:stretch>
          </p:blipFill>
          <p:spPr bwMode="auto">
            <a:xfrm>
              <a:off x="1886" y="1374"/>
              <a:ext cx="144" cy="216"/>
            </a:xfrm>
            <a:prstGeom prst="rect">
              <a:avLst/>
            </a:prstGeom>
            <a:noFill/>
            <a:ln w="9525">
              <a:noFill/>
              <a:miter lim="800000"/>
              <a:headEnd/>
              <a:tailEnd/>
            </a:ln>
          </p:spPr>
        </p:pic>
        <p:pic>
          <p:nvPicPr>
            <p:cNvPr id="18" name="Picture 531" descr="logo-małe">
              <a:extLst>
                <a:ext uri="{FF2B5EF4-FFF2-40B4-BE49-F238E27FC236}">
                  <a16:creationId xmlns:a16="http://schemas.microsoft.com/office/drawing/2014/main" id="{0F5D66F0-75DE-02A7-A291-C97598C97751}"/>
                </a:ext>
              </a:extLst>
            </p:cNvPr>
            <p:cNvPicPr>
              <a:picLocks noChangeAspect="1" noChangeArrowheads="1"/>
            </p:cNvPicPr>
            <p:nvPr/>
          </p:nvPicPr>
          <p:blipFill>
            <a:blip r:embed="rId4" cstate="print"/>
            <a:srcRect/>
            <a:stretch>
              <a:fillRect/>
            </a:stretch>
          </p:blipFill>
          <p:spPr bwMode="auto">
            <a:xfrm>
              <a:off x="1092" y="1555"/>
              <a:ext cx="144" cy="216"/>
            </a:xfrm>
            <a:prstGeom prst="rect">
              <a:avLst/>
            </a:prstGeom>
            <a:noFill/>
            <a:ln w="9525">
              <a:noFill/>
              <a:miter lim="800000"/>
              <a:headEnd/>
              <a:tailEnd/>
            </a:ln>
          </p:spPr>
        </p:pic>
        <p:pic>
          <p:nvPicPr>
            <p:cNvPr id="19" name="Picture 532" descr="logo-małe">
              <a:extLst>
                <a:ext uri="{FF2B5EF4-FFF2-40B4-BE49-F238E27FC236}">
                  <a16:creationId xmlns:a16="http://schemas.microsoft.com/office/drawing/2014/main" id="{1F457537-6557-1068-9561-EE3F4C397156}"/>
                </a:ext>
              </a:extLst>
            </p:cNvPr>
            <p:cNvPicPr>
              <a:picLocks noChangeAspect="1" noChangeArrowheads="1"/>
            </p:cNvPicPr>
            <p:nvPr/>
          </p:nvPicPr>
          <p:blipFill>
            <a:blip r:embed="rId4" cstate="print"/>
            <a:srcRect/>
            <a:stretch>
              <a:fillRect/>
            </a:stretch>
          </p:blipFill>
          <p:spPr bwMode="auto">
            <a:xfrm>
              <a:off x="2989" y="1557"/>
              <a:ext cx="145" cy="217"/>
            </a:xfrm>
            <a:prstGeom prst="rect">
              <a:avLst/>
            </a:prstGeom>
            <a:noFill/>
            <a:ln w="9525">
              <a:noFill/>
              <a:miter lim="800000"/>
              <a:headEnd/>
              <a:tailEnd/>
            </a:ln>
          </p:spPr>
        </p:pic>
        <p:pic>
          <p:nvPicPr>
            <p:cNvPr id="20" name="Picture 533" descr="logo-małe">
              <a:extLst>
                <a:ext uri="{FF2B5EF4-FFF2-40B4-BE49-F238E27FC236}">
                  <a16:creationId xmlns:a16="http://schemas.microsoft.com/office/drawing/2014/main" id="{818415CF-99C4-B9D0-64A3-6A1C80DB7897}"/>
                </a:ext>
              </a:extLst>
            </p:cNvPr>
            <p:cNvPicPr>
              <a:picLocks noChangeAspect="1" noChangeArrowheads="1"/>
            </p:cNvPicPr>
            <p:nvPr/>
          </p:nvPicPr>
          <p:blipFill>
            <a:blip r:embed="rId4" cstate="print"/>
            <a:srcRect/>
            <a:stretch>
              <a:fillRect/>
            </a:stretch>
          </p:blipFill>
          <p:spPr bwMode="auto">
            <a:xfrm>
              <a:off x="695" y="1099"/>
              <a:ext cx="144" cy="216"/>
            </a:xfrm>
            <a:prstGeom prst="rect">
              <a:avLst/>
            </a:prstGeom>
            <a:noFill/>
            <a:ln w="9525">
              <a:noFill/>
              <a:miter lim="800000"/>
              <a:headEnd/>
              <a:tailEnd/>
            </a:ln>
          </p:spPr>
        </p:pic>
        <p:sp>
          <p:nvSpPr>
            <p:cNvPr id="21" name="Text Box 534">
              <a:extLst>
                <a:ext uri="{FF2B5EF4-FFF2-40B4-BE49-F238E27FC236}">
                  <a16:creationId xmlns:a16="http://schemas.microsoft.com/office/drawing/2014/main" id="{CFFB3576-2AAA-1842-B7A9-E4527E38F22F}"/>
                </a:ext>
              </a:extLst>
            </p:cNvPr>
            <p:cNvSpPr txBox="1">
              <a:spLocks noChangeArrowheads="1"/>
            </p:cNvSpPr>
            <p:nvPr/>
          </p:nvSpPr>
          <p:spPr bwMode="auto">
            <a:xfrm>
              <a:off x="2582" y="835"/>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Białystok</a:t>
              </a:r>
            </a:p>
          </p:txBody>
        </p:sp>
        <p:sp>
          <p:nvSpPr>
            <p:cNvPr id="22" name="Text Box 535">
              <a:extLst>
                <a:ext uri="{FF2B5EF4-FFF2-40B4-BE49-F238E27FC236}">
                  <a16:creationId xmlns:a16="http://schemas.microsoft.com/office/drawing/2014/main" id="{D7B92C76-2144-76E7-7493-41A0AA079C8E}"/>
                </a:ext>
              </a:extLst>
            </p:cNvPr>
            <p:cNvSpPr txBox="1">
              <a:spLocks noChangeArrowheads="1"/>
            </p:cNvSpPr>
            <p:nvPr/>
          </p:nvSpPr>
          <p:spPr bwMode="auto">
            <a:xfrm>
              <a:off x="2150" y="1238"/>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Warszawa</a:t>
              </a:r>
            </a:p>
          </p:txBody>
        </p:sp>
        <p:sp>
          <p:nvSpPr>
            <p:cNvPr id="23" name="Text Box 536">
              <a:extLst>
                <a:ext uri="{FF2B5EF4-FFF2-40B4-BE49-F238E27FC236}">
                  <a16:creationId xmlns:a16="http://schemas.microsoft.com/office/drawing/2014/main" id="{D60CD32C-0038-4F94-25C0-6EAABB42D8B5}"/>
                </a:ext>
              </a:extLst>
            </p:cNvPr>
            <p:cNvSpPr txBox="1">
              <a:spLocks noChangeArrowheads="1"/>
            </p:cNvSpPr>
            <p:nvPr/>
          </p:nvSpPr>
          <p:spPr bwMode="auto">
            <a:xfrm>
              <a:off x="2630" y="1747"/>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Lublin</a:t>
              </a:r>
            </a:p>
          </p:txBody>
        </p:sp>
        <p:sp>
          <p:nvSpPr>
            <p:cNvPr id="24" name="Text Box 537">
              <a:extLst>
                <a:ext uri="{FF2B5EF4-FFF2-40B4-BE49-F238E27FC236}">
                  <a16:creationId xmlns:a16="http://schemas.microsoft.com/office/drawing/2014/main" id="{A2A66A69-A461-09D5-B45F-24F5B5C53D81}"/>
                </a:ext>
              </a:extLst>
            </p:cNvPr>
            <p:cNvSpPr txBox="1">
              <a:spLocks noChangeArrowheads="1"/>
            </p:cNvSpPr>
            <p:nvPr/>
          </p:nvSpPr>
          <p:spPr bwMode="auto">
            <a:xfrm>
              <a:off x="2342" y="2246"/>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Rzeszów</a:t>
              </a:r>
            </a:p>
          </p:txBody>
        </p:sp>
        <p:sp>
          <p:nvSpPr>
            <p:cNvPr id="25" name="Text Box 538">
              <a:extLst>
                <a:ext uri="{FF2B5EF4-FFF2-40B4-BE49-F238E27FC236}">
                  <a16:creationId xmlns:a16="http://schemas.microsoft.com/office/drawing/2014/main" id="{D410FA32-FADD-00E0-FD7F-26430569EBA2}"/>
                </a:ext>
              </a:extLst>
            </p:cNvPr>
            <p:cNvSpPr txBox="1">
              <a:spLocks noChangeArrowheads="1"/>
            </p:cNvSpPr>
            <p:nvPr/>
          </p:nvSpPr>
          <p:spPr bwMode="auto">
            <a:xfrm>
              <a:off x="1862" y="2246"/>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Kraków</a:t>
              </a:r>
            </a:p>
          </p:txBody>
        </p:sp>
        <p:sp>
          <p:nvSpPr>
            <p:cNvPr id="26" name="Text Box 539">
              <a:extLst>
                <a:ext uri="{FF2B5EF4-FFF2-40B4-BE49-F238E27FC236}">
                  <a16:creationId xmlns:a16="http://schemas.microsoft.com/office/drawing/2014/main" id="{EDBFA8CD-4ECB-7F3A-0F2B-C90ED1052EA6}"/>
                </a:ext>
              </a:extLst>
            </p:cNvPr>
            <p:cNvSpPr txBox="1">
              <a:spLocks noChangeArrowheads="1"/>
            </p:cNvSpPr>
            <p:nvPr/>
          </p:nvSpPr>
          <p:spPr bwMode="auto">
            <a:xfrm>
              <a:off x="1526" y="2083"/>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Katowice</a:t>
              </a:r>
            </a:p>
          </p:txBody>
        </p:sp>
        <p:sp>
          <p:nvSpPr>
            <p:cNvPr id="27" name="Text Box 540">
              <a:extLst>
                <a:ext uri="{FF2B5EF4-FFF2-40B4-BE49-F238E27FC236}">
                  <a16:creationId xmlns:a16="http://schemas.microsoft.com/office/drawing/2014/main" id="{7718CEB0-D570-4F68-14A9-4077D3FF5526}"/>
                </a:ext>
              </a:extLst>
            </p:cNvPr>
            <p:cNvSpPr txBox="1">
              <a:spLocks noChangeArrowheads="1"/>
            </p:cNvSpPr>
            <p:nvPr/>
          </p:nvSpPr>
          <p:spPr bwMode="auto">
            <a:xfrm>
              <a:off x="1190" y="1891"/>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Opole</a:t>
              </a:r>
            </a:p>
          </p:txBody>
        </p:sp>
        <p:sp>
          <p:nvSpPr>
            <p:cNvPr id="28" name="Text Box 541">
              <a:extLst>
                <a:ext uri="{FF2B5EF4-FFF2-40B4-BE49-F238E27FC236}">
                  <a16:creationId xmlns:a16="http://schemas.microsoft.com/office/drawing/2014/main" id="{D726F180-D0C5-8451-A0C6-070404B3538C}"/>
                </a:ext>
              </a:extLst>
            </p:cNvPr>
            <p:cNvSpPr txBox="1">
              <a:spLocks noChangeArrowheads="1"/>
            </p:cNvSpPr>
            <p:nvPr/>
          </p:nvSpPr>
          <p:spPr bwMode="auto">
            <a:xfrm>
              <a:off x="854" y="1718"/>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Wrocław</a:t>
              </a:r>
            </a:p>
          </p:txBody>
        </p:sp>
        <p:sp>
          <p:nvSpPr>
            <p:cNvPr id="29" name="Text Box 542">
              <a:extLst>
                <a:ext uri="{FF2B5EF4-FFF2-40B4-BE49-F238E27FC236}">
                  <a16:creationId xmlns:a16="http://schemas.microsoft.com/office/drawing/2014/main" id="{D1ADACBD-1244-975A-192D-087DCA5C1653}"/>
                </a:ext>
              </a:extLst>
            </p:cNvPr>
            <p:cNvSpPr txBox="1">
              <a:spLocks noChangeArrowheads="1"/>
            </p:cNvSpPr>
            <p:nvPr/>
          </p:nvSpPr>
          <p:spPr bwMode="auto">
            <a:xfrm>
              <a:off x="1622" y="1555"/>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Łódź</a:t>
              </a:r>
            </a:p>
          </p:txBody>
        </p:sp>
        <p:sp>
          <p:nvSpPr>
            <p:cNvPr id="30" name="Text Box 543">
              <a:extLst>
                <a:ext uri="{FF2B5EF4-FFF2-40B4-BE49-F238E27FC236}">
                  <a16:creationId xmlns:a16="http://schemas.microsoft.com/office/drawing/2014/main" id="{2A0DC586-F64C-87EE-51BC-99699A1FE560}"/>
                </a:ext>
              </a:extLst>
            </p:cNvPr>
            <p:cNvSpPr txBox="1">
              <a:spLocks noChangeArrowheads="1"/>
            </p:cNvSpPr>
            <p:nvPr/>
          </p:nvSpPr>
          <p:spPr bwMode="auto">
            <a:xfrm>
              <a:off x="902" y="1123"/>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Poznań</a:t>
              </a:r>
            </a:p>
          </p:txBody>
        </p:sp>
        <p:sp>
          <p:nvSpPr>
            <p:cNvPr id="31" name="Text Box 544">
              <a:extLst>
                <a:ext uri="{FF2B5EF4-FFF2-40B4-BE49-F238E27FC236}">
                  <a16:creationId xmlns:a16="http://schemas.microsoft.com/office/drawing/2014/main" id="{F8CF0980-DDF0-DD70-D834-58F06D4B0604}"/>
                </a:ext>
              </a:extLst>
            </p:cNvPr>
            <p:cNvSpPr txBox="1">
              <a:spLocks noChangeArrowheads="1"/>
            </p:cNvSpPr>
            <p:nvPr/>
          </p:nvSpPr>
          <p:spPr bwMode="auto">
            <a:xfrm>
              <a:off x="1430" y="950"/>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Toruń</a:t>
              </a:r>
            </a:p>
          </p:txBody>
        </p:sp>
        <p:sp>
          <p:nvSpPr>
            <p:cNvPr id="32" name="Text Box 545">
              <a:extLst>
                <a:ext uri="{FF2B5EF4-FFF2-40B4-BE49-F238E27FC236}">
                  <a16:creationId xmlns:a16="http://schemas.microsoft.com/office/drawing/2014/main" id="{F9F59D40-8EA4-0345-3D00-2D49E9F5B28C}"/>
                </a:ext>
              </a:extLst>
            </p:cNvPr>
            <p:cNvSpPr txBox="1">
              <a:spLocks noChangeArrowheads="1"/>
            </p:cNvSpPr>
            <p:nvPr/>
          </p:nvSpPr>
          <p:spPr bwMode="auto">
            <a:xfrm>
              <a:off x="1430" y="403"/>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Gdańsk</a:t>
              </a:r>
            </a:p>
          </p:txBody>
        </p:sp>
        <p:sp>
          <p:nvSpPr>
            <p:cNvPr id="33" name="Text Box 546">
              <a:extLst>
                <a:ext uri="{FF2B5EF4-FFF2-40B4-BE49-F238E27FC236}">
                  <a16:creationId xmlns:a16="http://schemas.microsoft.com/office/drawing/2014/main" id="{8400BF7A-0AC2-8F51-5DA1-FA4CF309DEB9}"/>
                </a:ext>
              </a:extLst>
            </p:cNvPr>
            <p:cNvSpPr txBox="1">
              <a:spLocks noChangeArrowheads="1"/>
            </p:cNvSpPr>
            <p:nvPr/>
          </p:nvSpPr>
          <p:spPr bwMode="auto">
            <a:xfrm>
              <a:off x="470" y="806"/>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Szczecin</a:t>
              </a:r>
            </a:p>
          </p:txBody>
        </p:sp>
        <p:sp>
          <p:nvSpPr>
            <p:cNvPr id="34" name="Text Box 547">
              <a:extLst>
                <a:ext uri="{FF2B5EF4-FFF2-40B4-BE49-F238E27FC236}">
                  <a16:creationId xmlns:a16="http://schemas.microsoft.com/office/drawing/2014/main" id="{6AA4EEA7-A294-D800-0ADC-7FBCEFC3C49E}"/>
                </a:ext>
              </a:extLst>
            </p:cNvPr>
            <p:cNvSpPr txBox="1">
              <a:spLocks noChangeArrowheads="1"/>
            </p:cNvSpPr>
            <p:nvPr/>
          </p:nvSpPr>
          <p:spPr bwMode="auto">
            <a:xfrm>
              <a:off x="566" y="1286"/>
              <a:ext cx="672" cy="173"/>
            </a:xfrm>
            <a:prstGeom prst="rect">
              <a:avLst/>
            </a:prstGeom>
            <a:noFill/>
            <a:ln w="9525">
              <a:noFill/>
              <a:miter lim="800000"/>
              <a:headEnd/>
              <a:tailEnd/>
            </a:ln>
          </p:spPr>
          <p:txBody>
            <a:bodyPr>
              <a:spAutoFit/>
            </a:bodyPr>
            <a:lstStyle/>
            <a:p>
              <a:pPr algn="ctr" defTabSz="912813">
                <a:spcBef>
                  <a:spcPct val="50000"/>
                </a:spcBef>
              </a:pPr>
              <a:r>
                <a:rPr lang="pl-PL" sz="1200" b="1" dirty="0">
                  <a:solidFill>
                    <a:schemeClr val="bg1"/>
                  </a:solidFill>
                  <a:latin typeface="Arial" charset="0"/>
                </a:rPr>
                <a:t>Słubice</a:t>
              </a:r>
            </a:p>
          </p:txBody>
        </p:sp>
        <p:pic>
          <p:nvPicPr>
            <p:cNvPr id="35" name="Picture 548" descr="logo-małe">
              <a:extLst>
                <a:ext uri="{FF2B5EF4-FFF2-40B4-BE49-F238E27FC236}">
                  <a16:creationId xmlns:a16="http://schemas.microsoft.com/office/drawing/2014/main" id="{91C5073F-6D4C-27E9-5D21-9C42160EC3F0}"/>
                </a:ext>
              </a:extLst>
            </p:cNvPr>
            <p:cNvPicPr>
              <a:picLocks noChangeAspect="1" noChangeArrowheads="1"/>
            </p:cNvPicPr>
            <p:nvPr/>
          </p:nvPicPr>
          <p:blipFill>
            <a:blip r:embed="rId4" cstate="print"/>
            <a:srcRect/>
            <a:stretch>
              <a:fillRect/>
            </a:stretch>
          </p:blipFill>
          <p:spPr bwMode="auto">
            <a:xfrm>
              <a:off x="2473" y="416"/>
              <a:ext cx="144" cy="216"/>
            </a:xfrm>
            <a:prstGeom prst="rect">
              <a:avLst/>
            </a:prstGeom>
            <a:noFill/>
            <a:ln w="9525">
              <a:noFill/>
              <a:miter lim="800000"/>
              <a:headEnd/>
              <a:tailEnd/>
            </a:ln>
          </p:spPr>
        </p:pic>
        <p:pic>
          <p:nvPicPr>
            <p:cNvPr id="36" name="Picture 549" descr="logo-małe">
              <a:extLst>
                <a:ext uri="{FF2B5EF4-FFF2-40B4-BE49-F238E27FC236}">
                  <a16:creationId xmlns:a16="http://schemas.microsoft.com/office/drawing/2014/main" id="{C8BFC10C-6A0F-BB8D-C518-32F108F4DEAF}"/>
                </a:ext>
              </a:extLst>
            </p:cNvPr>
            <p:cNvPicPr>
              <a:picLocks noChangeAspect="1" noChangeArrowheads="1"/>
            </p:cNvPicPr>
            <p:nvPr/>
          </p:nvPicPr>
          <p:blipFill>
            <a:blip r:embed="rId4" cstate="print"/>
            <a:srcRect/>
            <a:stretch>
              <a:fillRect/>
            </a:stretch>
          </p:blipFill>
          <p:spPr bwMode="auto">
            <a:xfrm>
              <a:off x="2297" y="416"/>
              <a:ext cx="144" cy="216"/>
            </a:xfrm>
            <a:prstGeom prst="rect">
              <a:avLst/>
            </a:prstGeom>
            <a:noFill/>
            <a:ln w="9525">
              <a:noFill/>
              <a:miter lim="800000"/>
              <a:headEnd/>
              <a:tailEnd/>
            </a:ln>
          </p:spPr>
        </p:pic>
        <p:sp>
          <p:nvSpPr>
            <p:cNvPr id="37" name="Text Box 550">
              <a:extLst>
                <a:ext uri="{FF2B5EF4-FFF2-40B4-BE49-F238E27FC236}">
                  <a16:creationId xmlns:a16="http://schemas.microsoft.com/office/drawing/2014/main" id="{F88C3FA0-7549-36C9-F462-03B2264CD52C}"/>
                </a:ext>
              </a:extLst>
            </p:cNvPr>
            <p:cNvSpPr txBox="1">
              <a:spLocks noChangeArrowheads="1"/>
            </p:cNvSpPr>
            <p:nvPr/>
          </p:nvSpPr>
          <p:spPr bwMode="auto">
            <a:xfrm>
              <a:off x="2110" y="598"/>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Olsztyn</a:t>
              </a:r>
            </a:p>
          </p:txBody>
        </p:sp>
        <p:pic>
          <p:nvPicPr>
            <p:cNvPr id="38" name="Picture 551" descr="logo-małe">
              <a:extLst>
                <a:ext uri="{FF2B5EF4-FFF2-40B4-BE49-F238E27FC236}">
                  <a16:creationId xmlns:a16="http://schemas.microsoft.com/office/drawing/2014/main" id="{9D8ECE0B-EF21-2686-345F-08441E01CE3F}"/>
                </a:ext>
              </a:extLst>
            </p:cNvPr>
            <p:cNvPicPr>
              <a:picLocks noChangeAspect="1" noChangeArrowheads="1"/>
            </p:cNvPicPr>
            <p:nvPr/>
          </p:nvPicPr>
          <p:blipFill>
            <a:blip r:embed="rId4" cstate="print"/>
            <a:srcRect/>
            <a:stretch>
              <a:fillRect/>
            </a:stretch>
          </p:blipFill>
          <p:spPr bwMode="auto">
            <a:xfrm>
              <a:off x="2275" y="2083"/>
              <a:ext cx="144" cy="216"/>
            </a:xfrm>
            <a:prstGeom prst="rect">
              <a:avLst/>
            </a:prstGeom>
            <a:noFill/>
            <a:ln w="9525">
              <a:noFill/>
              <a:miter lim="800000"/>
              <a:headEnd/>
              <a:tailEnd/>
            </a:ln>
          </p:spPr>
        </p:pic>
        <p:pic>
          <p:nvPicPr>
            <p:cNvPr id="39" name="Picture 552" descr="logo-małe">
              <a:extLst>
                <a:ext uri="{FF2B5EF4-FFF2-40B4-BE49-F238E27FC236}">
                  <a16:creationId xmlns:a16="http://schemas.microsoft.com/office/drawing/2014/main" id="{468A6347-9B62-16AD-E392-DE3D284EE06D}"/>
                </a:ext>
              </a:extLst>
            </p:cNvPr>
            <p:cNvPicPr>
              <a:picLocks noChangeAspect="1" noChangeArrowheads="1"/>
            </p:cNvPicPr>
            <p:nvPr/>
          </p:nvPicPr>
          <p:blipFill>
            <a:blip r:embed="rId4" cstate="print"/>
            <a:srcRect/>
            <a:stretch>
              <a:fillRect/>
            </a:stretch>
          </p:blipFill>
          <p:spPr bwMode="auto">
            <a:xfrm>
              <a:off x="2600" y="1402"/>
              <a:ext cx="144" cy="216"/>
            </a:xfrm>
            <a:prstGeom prst="rect">
              <a:avLst/>
            </a:prstGeom>
            <a:noFill/>
            <a:ln w="9525">
              <a:noFill/>
              <a:miter lim="800000"/>
              <a:headEnd/>
              <a:tailEnd/>
            </a:ln>
          </p:spPr>
        </p:pic>
        <p:pic>
          <p:nvPicPr>
            <p:cNvPr id="40" name="Picture 553" descr="logo-małe">
              <a:extLst>
                <a:ext uri="{FF2B5EF4-FFF2-40B4-BE49-F238E27FC236}">
                  <a16:creationId xmlns:a16="http://schemas.microsoft.com/office/drawing/2014/main" id="{3284A406-90FF-B926-1343-80DCF3C4ADF5}"/>
                </a:ext>
              </a:extLst>
            </p:cNvPr>
            <p:cNvPicPr>
              <a:picLocks noChangeAspect="1" noChangeArrowheads="1"/>
            </p:cNvPicPr>
            <p:nvPr/>
          </p:nvPicPr>
          <p:blipFill>
            <a:blip r:embed="rId4" cstate="print"/>
            <a:srcRect/>
            <a:stretch>
              <a:fillRect/>
            </a:stretch>
          </p:blipFill>
          <p:spPr bwMode="auto">
            <a:xfrm>
              <a:off x="2427" y="1402"/>
              <a:ext cx="144" cy="216"/>
            </a:xfrm>
            <a:prstGeom prst="rect">
              <a:avLst/>
            </a:prstGeom>
            <a:noFill/>
            <a:ln w="9525">
              <a:noFill/>
              <a:miter lim="800000"/>
              <a:headEnd/>
              <a:tailEnd/>
            </a:ln>
          </p:spPr>
        </p:pic>
        <p:pic>
          <p:nvPicPr>
            <p:cNvPr id="41" name="Picture 554" descr="logo-małe">
              <a:extLst>
                <a:ext uri="{FF2B5EF4-FFF2-40B4-BE49-F238E27FC236}">
                  <a16:creationId xmlns:a16="http://schemas.microsoft.com/office/drawing/2014/main" id="{3911692C-06CF-95BA-3B1D-C4CAED2940DD}"/>
                </a:ext>
              </a:extLst>
            </p:cNvPr>
            <p:cNvPicPr>
              <a:picLocks noChangeAspect="1" noChangeArrowheads="1"/>
            </p:cNvPicPr>
            <p:nvPr/>
          </p:nvPicPr>
          <p:blipFill>
            <a:blip r:embed="rId4" cstate="print"/>
            <a:srcRect/>
            <a:stretch>
              <a:fillRect/>
            </a:stretch>
          </p:blipFill>
          <p:spPr bwMode="auto">
            <a:xfrm>
              <a:off x="2245" y="1402"/>
              <a:ext cx="144" cy="216"/>
            </a:xfrm>
            <a:prstGeom prst="rect">
              <a:avLst/>
            </a:prstGeom>
            <a:noFill/>
            <a:ln w="9525">
              <a:noFill/>
              <a:miter lim="800000"/>
              <a:headEnd/>
              <a:tailEnd/>
            </a:ln>
          </p:spPr>
        </p:pic>
        <p:pic>
          <p:nvPicPr>
            <p:cNvPr id="42" name="Picture 555" descr="logo-małe">
              <a:extLst>
                <a:ext uri="{FF2B5EF4-FFF2-40B4-BE49-F238E27FC236}">
                  <a16:creationId xmlns:a16="http://schemas.microsoft.com/office/drawing/2014/main" id="{8C0EDDFB-F61A-B7B2-E17F-860BF9B43FDE}"/>
                </a:ext>
              </a:extLst>
            </p:cNvPr>
            <p:cNvPicPr>
              <a:picLocks noChangeAspect="1" noChangeArrowheads="1"/>
            </p:cNvPicPr>
            <p:nvPr/>
          </p:nvPicPr>
          <p:blipFill>
            <a:blip r:embed="rId4" cstate="print"/>
            <a:srcRect/>
            <a:stretch>
              <a:fillRect/>
            </a:stretch>
          </p:blipFill>
          <p:spPr bwMode="auto">
            <a:xfrm>
              <a:off x="2154" y="1061"/>
              <a:ext cx="144" cy="216"/>
            </a:xfrm>
            <a:prstGeom prst="rect">
              <a:avLst/>
            </a:prstGeom>
            <a:noFill/>
            <a:ln w="9525">
              <a:noFill/>
              <a:miter lim="800000"/>
              <a:headEnd/>
              <a:tailEnd/>
            </a:ln>
          </p:spPr>
        </p:pic>
        <p:pic>
          <p:nvPicPr>
            <p:cNvPr id="43" name="Picture 556" descr="logo-małe">
              <a:extLst>
                <a:ext uri="{FF2B5EF4-FFF2-40B4-BE49-F238E27FC236}">
                  <a16:creationId xmlns:a16="http://schemas.microsoft.com/office/drawing/2014/main" id="{3BFFF670-54CF-3E99-B878-04F5E48D294E}"/>
                </a:ext>
              </a:extLst>
            </p:cNvPr>
            <p:cNvPicPr>
              <a:picLocks noChangeAspect="1" noChangeArrowheads="1"/>
            </p:cNvPicPr>
            <p:nvPr/>
          </p:nvPicPr>
          <p:blipFill>
            <a:blip r:embed="rId4" cstate="print"/>
            <a:srcRect/>
            <a:stretch>
              <a:fillRect/>
            </a:stretch>
          </p:blipFill>
          <p:spPr bwMode="auto">
            <a:xfrm>
              <a:off x="2328" y="1061"/>
              <a:ext cx="144" cy="216"/>
            </a:xfrm>
            <a:prstGeom prst="rect">
              <a:avLst/>
            </a:prstGeom>
            <a:noFill/>
            <a:ln w="9525">
              <a:noFill/>
              <a:miter lim="800000"/>
              <a:headEnd/>
              <a:tailEnd/>
            </a:ln>
          </p:spPr>
        </p:pic>
        <p:pic>
          <p:nvPicPr>
            <p:cNvPr id="44" name="Picture 557" descr="logo-małe">
              <a:extLst>
                <a:ext uri="{FF2B5EF4-FFF2-40B4-BE49-F238E27FC236}">
                  <a16:creationId xmlns:a16="http://schemas.microsoft.com/office/drawing/2014/main" id="{4971809D-80EF-C253-232E-706CC832C041}"/>
                </a:ext>
              </a:extLst>
            </p:cNvPr>
            <p:cNvPicPr>
              <a:picLocks noChangeAspect="1" noChangeArrowheads="1"/>
            </p:cNvPicPr>
            <p:nvPr/>
          </p:nvPicPr>
          <p:blipFill>
            <a:blip r:embed="rId4" cstate="print"/>
            <a:srcRect/>
            <a:stretch>
              <a:fillRect/>
            </a:stretch>
          </p:blipFill>
          <p:spPr bwMode="auto">
            <a:xfrm>
              <a:off x="2509" y="1061"/>
              <a:ext cx="144" cy="216"/>
            </a:xfrm>
            <a:prstGeom prst="rect">
              <a:avLst/>
            </a:prstGeom>
            <a:noFill/>
            <a:ln w="9525">
              <a:noFill/>
              <a:miter lim="800000"/>
              <a:headEnd/>
              <a:tailEnd/>
            </a:ln>
          </p:spPr>
        </p:pic>
        <p:pic>
          <p:nvPicPr>
            <p:cNvPr id="45" name="Picture 558" descr="logo-małe">
              <a:extLst>
                <a:ext uri="{FF2B5EF4-FFF2-40B4-BE49-F238E27FC236}">
                  <a16:creationId xmlns:a16="http://schemas.microsoft.com/office/drawing/2014/main" id="{0B8BDAC4-62DF-5231-0112-E2B281A2505C}"/>
                </a:ext>
              </a:extLst>
            </p:cNvPr>
            <p:cNvPicPr>
              <a:picLocks noChangeAspect="1" noChangeArrowheads="1"/>
            </p:cNvPicPr>
            <p:nvPr/>
          </p:nvPicPr>
          <p:blipFill>
            <a:blip r:embed="rId4" cstate="print"/>
            <a:srcRect/>
            <a:stretch>
              <a:fillRect/>
            </a:stretch>
          </p:blipFill>
          <p:spPr bwMode="auto">
            <a:xfrm>
              <a:off x="2691" y="1061"/>
              <a:ext cx="144" cy="216"/>
            </a:xfrm>
            <a:prstGeom prst="rect">
              <a:avLst/>
            </a:prstGeom>
            <a:noFill/>
            <a:ln w="9525">
              <a:noFill/>
              <a:miter lim="800000"/>
              <a:headEnd/>
              <a:tailEnd/>
            </a:ln>
          </p:spPr>
        </p:pic>
      </p:grpSp>
      <p:sp>
        <p:nvSpPr>
          <p:cNvPr id="46" name="Rectangle 560">
            <a:extLst>
              <a:ext uri="{FF2B5EF4-FFF2-40B4-BE49-F238E27FC236}">
                <a16:creationId xmlns:a16="http://schemas.microsoft.com/office/drawing/2014/main" id="{4332AFC4-1A29-EAD4-B805-70E3D5F57D96}"/>
              </a:ext>
            </a:extLst>
          </p:cNvPr>
          <p:cNvSpPr txBox="1">
            <a:spLocks noChangeArrowheads="1"/>
          </p:cNvSpPr>
          <p:nvPr/>
        </p:nvSpPr>
        <p:spPr bwMode="auto">
          <a:xfrm>
            <a:off x="914400" y="762000"/>
            <a:ext cx="80010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lnSpc>
                <a:spcPct val="90000"/>
              </a:lnSpc>
              <a:spcBef>
                <a:spcPct val="0"/>
              </a:spcBef>
              <a:spcAft>
                <a:spcPct val="0"/>
              </a:spcAft>
              <a:defRPr sz="3600" b="1">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Arial" charset="0"/>
              </a:defRPr>
            </a:lvl2pPr>
            <a:lvl3pPr algn="l" rtl="0" eaLnBrk="0" fontAlgn="base" hangingPunct="0">
              <a:lnSpc>
                <a:spcPct val="90000"/>
              </a:lnSpc>
              <a:spcBef>
                <a:spcPct val="0"/>
              </a:spcBef>
              <a:spcAft>
                <a:spcPct val="0"/>
              </a:spcAft>
              <a:defRPr sz="3600" b="1">
                <a:solidFill>
                  <a:schemeClr val="tx2"/>
                </a:solidFill>
                <a:latin typeface="Arial" charset="0"/>
              </a:defRPr>
            </a:lvl3pPr>
            <a:lvl4pPr algn="l" rtl="0" eaLnBrk="0" fontAlgn="base" hangingPunct="0">
              <a:lnSpc>
                <a:spcPct val="90000"/>
              </a:lnSpc>
              <a:spcBef>
                <a:spcPct val="0"/>
              </a:spcBef>
              <a:spcAft>
                <a:spcPct val="0"/>
              </a:spcAft>
              <a:defRPr sz="3600" b="1">
                <a:solidFill>
                  <a:schemeClr val="tx2"/>
                </a:solidFill>
                <a:latin typeface="Arial" charset="0"/>
              </a:defRPr>
            </a:lvl4pPr>
            <a:lvl5pPr algn="l" rtl="0" eaLnBrk="0" fontAlgn="base" hangingPunct="0">
              <a:lnSpc>
                <a:spcPct val="90000"/>
              </a:lnSpc>
              <a:spcBef>
                <a:spcPct val="0"/>
              </a:spcBef>
              <a:spcAft>
                <a:spcPct val="0"/>
              </a:spcAft>
              <a:defRPr sz="3600" b="1">
                <a:solidFill>
                  <a:schemeClr val="tx2"/>
                </a:solidFill>
                <a:latin typeface="Arial" charset="0"/>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a:lstStyle>
          <a:p>
            <a:pPr defTabSz="912813" eaLnBrk="1" hangingPunct="1"/>
            <a:r>
              <a:rPr lang="pl-PL" kern="0" dirty="0"/>
              <a:t>Poradnie w Polsce 2003-2024</a:t>
            </a:r>
          </a:p>
        </p:txBody>
      </p:sp>
    </p:spTree>
    <p:extLst>
      <p:ext uri="{BB962C8B-B14F-4D97-AF65-F5344CB8AC3E}">
        <p14:creationId xmlns:p14="http://schemas.microsoft.com/office/powerpoint/2010/main" val="1163197033"/>
      </p:ext>
    </p:extLst>
  </p:cSld>
  <p:clrMapOvr>
    <a:masterClrMapping/>
  </p:clrMapOvr>
  <mc:AlternateContent xmlns:mc="http://schemas.openxmlformats.org/markup-compatibility/2006">
    <mc:Choice xmlns:p14="http://schemas.microsoft.com/office/powerpoint/2010/main" Requires="p14">
      <p:transition spd="med" p14:dur="700" advClick="0" advTm="1000">
        <p:fade/>
      </p:transition>
    </mc:Choice>
    <mc:Fallback>
      <p:transition spd="med" advClick="0" advTm="1000">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8">
            <a:extLst>
              <a:ext uri="{FF2B5EF4-FFF2-40B4-BE49-F238E27FC236}">
                <a16:creationId xmlns:a16="http://schemas.microsoft.com/office/drawing/2014/main" id="{389B14BC-8CFC-D1D1-08BB-637F0DEFA3F4}"/>
              </a:ext>
            </a:extLst>
          </p:cNvPr>
          <p:cNvGraphicFramePr>
            <a:graphicFrameLocks noGrp="1" noChangeAspect="1"/>
          </p:cNvGraphicFramePr>
          <p:nvPr>
            <p:ph type="chart" idx="1"/>
            <p:extLst>
              <p:ext uri="{D42A27DB-BD31-4B8C-83A1-F6EECF244321}">
                <p14:modId xmlns:p14="http://schemas.microsoft.com/office/powerpoint/2010/main" val="586784497"/>
              </p:ext>
            </p:extLst>
          </p:nvPr>
        </p:nvGraphicFramePr>
        <p:xfrm>
          <a:off x="889000" y="2674938"/>
          <a:ext cx="8051800" cy="3979862"/>
        </p:xfrm>
        <a:graphic>
          <a:graphicData uri="http://schemas.openxmlformats.org/drawingml/2006/chart">
            <c:chart xmlns:c="http://schemas.openxmlformats.org/drawingml/2006/chart" xmlns:r="http://schemas.openxmlformats.org/officeDocument/2006/relationships" r:id="rId2"/>
          </a:graphicData>
        </a:graphic>
      </p:graphicFrame>
      <p:sp>
        <p:nvSpPr>
          <p:cNvPr id="23556" name="Text Box 4"/>
          <p:cNvSpPr txBox="1">
            <a:spLocks noChangeArrowheads="1"/>
          </p:cNvSpPr>
          <p:nvPr/>
        </p:nvSpPr>
        <p:spPr bwMode="auto">
          <a:xfrm>
            <a:off x="6732240" y="2276872"/>
            <a:ext cx="2376264" cy="1077218"/>
          </a:xfrm>
          <a:prstGeom prst="rect">
            <a:avLst/>
          </a:prstGeom>
          <a:noFill/>
          <a:ln w="9525">
            <a:noFill/>
            <a:miter lim="800000"/>
            <a:headEnd/>
            <a:tailEnd/>
          </a:ln>
        </p:spPr>
        <p:txBody>
          <a:bodyPr wrap="square">
            <a:spAutoFit/>
          </a:bodyPr>
          <a:lstStyle/>
          <a:p>
            <a:pPr algn="r" defTabSz="912813">
              <a:spcBef>
                <a:spcPct val="50000"/>
              </a:spcBef>
            </a:pPr>
            <a:r>
              <a:rPr lang="pl-PL" sz="1600" b="1" dirty="0">
                <a:solidFill>
                  <a:schemeClr val="tx2">
                    <a:lumMod val="50000"/>
                  </a:schemeClr>
                </a:solidFill>
                <a:latin typeface="Arial" charset="0"/>
              </a:rPr>
              <a:t>     Spraw łącznie: 116 </a:t>
            </a:r>
          </a:p>
          <a:p>
            <a:pPr algn="r" defTabSz="912813">
              <a:spcBef>
                <a:spcPct val="50000"/>
              </a:spcBef>
            </a:pPr>
            <a:r>
              <a:rPr lang="pl-PL" sz="1600" b="1" dirty="0">
                <a:solidFill>
                  <a:schemeClr val="tx2">
                    <a:lumMod val="50000"/>
                  </a:schemeClr>
                </a:solidFill>
                <a:latin typeface="Arial" charset="0"/>
              </a:rPr>
              <a:t>          Studentów: 42  </a:t>
            </a:r>
          </a:p>
          <a:p>
            <a:pPr algn="r" defTabSz="912813">
              <a:spcBef>
                <a:spcPct val="50000"/>
              </a:spcBef>
            </a:pPr>
            <a:r>
              <a:rPr lang="pl-PL" sz="1600" b="1" dirty="0">
                <a:solidFill>
                  <a:schemeClr val="tx2">
                    <a:lumMod val="50000"/>
                  </a:schemeClr>
                </a:solidFill>
                <a:latin typeface="Arial" charset="0"/>
              </a:rPr>
              <a:t> Dydaktyków: 10 </a:t>
            </a:r>
          </a:p>
        </p:txBody>
      </p:sp>
      <p:sp>
        <p:nvSpPr>
          <p:cNvPr id="5" name="Rectangle 2">
            <a:extLst>
              <a:ext uri="{FF2B5EF4-FFF2-40B4-BE49-F238E27FC236}">
                <a16:creationId xmlns:a16="http://schemas.microsoft.com/office/drawing/2014/main" id="{43416FC7-3E14-5609-F5FA-1F72DEF1DB7D}"/>
              </a:ext>
            </a:extLst>
          </p:cNvPr>
          <p:cNvSpPr>
            <a:spLocks noGrp="1" noChangeArrowheads="1"/>
          </p:cNvSpPr>
          <p:nvPr>
            <p:ph type="title"/>
          </p:nvPr>
        </p:nvSpPr>
        <p:spPr>
          <a:xfrm>
            <a:off x="801295" y="764704"/>
            <a:ext cx="8114105" cy="1140296"/>
          </a:xfrm>
        </p:spPr>
        <p:txBody>
          <a:bodyPr/>
          <a:lstStyle/>
          <a:p>
            <a:pPr defTabSz="912813" eaLnBrk="1" hangingPunct="1"/>
            <a:r>
              <a:rPr lang="pl-PL" sz="2500" dirty="0"/>
              <a:t>Studencki Punkt Informacji Prawnej – „Klinika Prawa” </a:t>
            </a:r>
            <a:r>
              <a:rPr lang="pl-PL" sz="2500" dirty="0" err="1"/>
              <a:t>WPiA</a:t>
            </a:r>
            <a:r>
              <a:rPr lang="pl-PL" sz="2500" dirty="0"/>
              <a:t> Uniwersytetu Łódzkiego</a:t>
            </a:r>
          </a:p>
        </p:txBody>
      </p:sp>
    </p:spTree>
    <p:extLst>
      <p:ext uri="{BB962C8B-B14F-4D97-AF65-F5344CB8AC3E}">
        <p14:creationId xmlns:p14="http://schemas.microsoft.com/office/powerpoint/2010/main" val="585611063"/>
      </p:ext>
    </p:extLst>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10"/>
          <p:cNvSpPr txBox="1">
            <a:spLocks noChangeArrowheads="1"/>
          </p:cNvSpPr>
          <p:nvPr/>
        </p:nvSpPr>
        <p:spPr bwMode="auto">
          <a:xfrm>
            <a:off x="755576" y="2348880"/>
            <a:ext cx="8159824" cy="4193456"/>
          </a:xfrm>
          <a:prstGeom prst="rect">
            <a:avLst/>
          </a:prstGeom>
          <a:noFill/>
          <a:ln w="9525">
            <a:noFill/>
            <a:miter lim="800000"/>
            <a:headEnd/>
            <a:tailEnd/>
          </a:ln>
        </p:spPr>
        <p:txBody>
          <a:bodyPr wrap="square">
            <a:spAutoFit/>
          </a:bodyPr>
          <a:lstStyle/>
          <a:p>
            <a:pPr defTabSz="912813">
              <a:spcBef>
                <a:spcPct val="50000"/>
              </a:spcBef>
              <a:defRPr/>
            </a:pPr>
            <a:r>
              <a:rPr lang="pl-PL" sz="1300" b="1" dirty="0">
                <a:solidFill>
                  <a:schemeClr val="accent5">
                    <a:lumMod val="25000"/>
                  </a:schemeClr>
                </a:solidFill>
                <a:latin typeface="+mn-lt"/>
              </a:rPr>
              <a:t>N</a:t>
            </a:r>
            <a:r>
              <a:rPr lang="pl-PL" sz="1300" b="1" dirty="0">
                <a:solidFill>
                  <a:schemeClr val="accent5">
                    <a:lumMod val="25000"/>
                  </a:schemeClr>
                </a:solidFill>
                <a:latin typeface="+mn-lt"/>
                <a:cs typeface="Times New Roman" pitchFamily="18" charset="0"/>
              </a:rPr>
              <a:t>ajwa</a:t>
            </a:r>
            <a:r>
              <a:rPr lang="pl-PL" sz="1300" b="1" dirty="0">
                <a:solidFill>
                  <a:schemeClr val="accent5">
                    <a:lumMod val="25000"/>
                  </a:schemeClr>
                </a:solidFill>
                <a:latin typeface="+mn-lt"/>
              </a:rPr>
              <a:t>ż</a:t>
            </a:r>
            <a:r>
              <a:rPr lang="pl-PL" sz="1300" b="1" dirty="0">
                <a:solidFill>
                  <a:schemeClr val="accent5">
                    <a:lumMod val="25000"/>
                  </a:schemeClr>
                </a:solidFill>
                <a:latin typeface="+mn-lt"/>
                <a:cs typeface="Times New Roman" pitchFamily="18" charset="0"/>
              </a:rPr>
              <a:t>niejsze osi</a:t>
            </a:r>
            <a:r>
              <a:rPr lang="pl-PL" sz="1300" b="1" dirty="0">
                <a:solidFill>
                  <a:schemeClr val="accent5">
                    <a:lumMod val="25000"/>
                  </a:schemeClr>
                </a:solidFill>
                <a:latin typeface="+mn-lt"/>
              </a:rPr>
              <a:t>ą</a:t>
            </a:r>
            <a:r>
              <a:rPr lang="pl-PL" sz="1300" b="1" dirty="0">
                <a:solidFill>
                  <a:schemeClr val="accent5">
                    <a:lumMod val="25000"/>
                  </a:schemeClr>
                </a:solidFill>
                <a:latin typeface="+mn-lt"/>
                <a:cs typeface="Times New Roman" pitchFamily="18" charset="0"/>
              </a:rPr>
              <a:t>gni</a:t>
            </a:r>
            <a:r>
              <a:rPr lang="pl-PL" sz="1300" b="1" dirty="0">
                <a:solidFill>
                  <a:schemeClr val="accent5">
                    <a:lumMod val="25000"/>
                  </a:schemeClr>
                </a:solidFill>
                <a:latin typeface="+mn-lt"/>
              </a:rPr>
              <a:t>ę</a:t>
            </a:r>
            <a:r>
              <a:rPr lang="pl-PL" sz="1300" b="1" dirty="0">
                <a:solidFill>
                  <a:schemeClr val="accent5">
                    <a:lumMod val="25000"/>
                  </a:schemeClr>
                </a:solidFill>
                <a:latin typeface="+mn-lt"/>
                <a:cs typeface="Times New Roman" pitchFamily="18" charset="0"/>
              </a:rPr>
              <a:t>cia i sukcesy Poradni:</a:t>
            </a:r>
          </a:p>
          <a:p>
            <a:pPr marL="285750" indent="-285750" defTabSz="912813">
              <a:spcBef>
                <a:spcPct val="50000"/>
              </a:spcBef>
              <a:buFont typeface="Wingdings" panose="05000000000000000000" pitchFamily="2" charset="2"/>
              <a:buChar char="§"/>
              <a:defRPr/>
            </a:pPr>
            <a:r>
              <a:rPr lang="pl-PL" sz="1300" dirty="0">
                <a:solidFill>
                  <a:schemeClr val="accent5">
                    <a:lumMod val="25000"/>
                  </a:schemeClr>
                </a:solidFill>
                <a:effectLst/>
                <a:latin typeface="+mn-lt"/>
                <a:ea typeface="Times New Roman" panose="02020603050405020304" pitchFamily="18" charset="0"/>
                <a:cs typeface="Times New Roman" panose="02020603050405020304" pitchFamily="18" charset="0"/>
              </a:rPr>
              <a:t>Współorganizacja seminarium „Konsument na wakacjach – prawo turystyczne dla każdego” we współpracy z Miejskim Rzecznikiem Konsumentów w Łodzi (wydarzenie z udziałem m.in. online uczniów łódzkich szkół ponadpodstawowych i pracowników Wydziału)</a:t>
            </a:r>
          </a:p>
          <a:p>
            <a:pPr marL="285750" indent="-285750" defTabSz="912813">
              <a:spcBef>
                <a:spcPct val="50000"/>
              </a:spcBef>
              <a:buFont typeface="Wingdings" panose="05000000000000000000" pitchFamily="2" charset="2"/>
              <a:buChar char="§"/>
              <a:defRPr/>
            </a:pPr>
            <a:r>
              <a:rPr lang="pl-PL" sz="1300" dirty="0">
                <a:solidFill>
                  <a:schemeClr val="accent5">
                    <a:lumMod val="25000"/>
                  </a:schemeClr>
                </a:solidFill>
                <a:latin typeface="+mn-lt"/>
                <a:ea typeface="Times New Roman" panose="02020603050405020304" pitchFamily="18" charset="0"/>
                <a:cs typeface="Times New Roman" panose="02020603050405020304" pitchFamily="18" charset="0"/>
              </a:rPr>
              <a:t>Współpraca z poradnią działającą na Uniwersytecie w Brescii – szkolenie z problematyki psychologicznych aspektów kontaktów z klientami i wyjazd studyjny do Włoch w ramach Erasmus+</a:t>
            </a:r>
          </a:p>
          <a:p>
            <a:pPr marL="285750" indent="-285750" defTabSz="912813">
              <a:spcBef>
                <a:spcPct val="50000"/>
              </a:spcBef>
              <a:buFont typeface="Wingdings" panose="05000000000000000000" pitchFamily="2" charset="2"/>
              <a:buChar char="§"/>
              <a:defRPr/>
            </a:pPr>
            <a:r>
              <a:rPr lang="pl-PL" sz="1300" dirty="0">
                <a:solidFill>
                  <a:schemeClr val="accent5">
                    <a:lumMod val="25000"/>
                  </a:schemeClr>
                </a:solidFill>
                <a:effectLst/>
                <a:latin typeface="+mn-lt"/>
                <a:ea typeface="Times New Roman" panose="02020603050405020304" pitchFamily="18" charset="0"/>
                <a:cs typeface="Times New Roman" panose="02020603050405020304" pitchFamily="18" charset="0"/>
              </a:rPr>
              <a:t>Warsztaty w mediatorami </a:t>
            </a:r>
          </a:p>
          <a:p>
            <a:pPr marL="285750" indent="-285750" defTabSz="912813">
              <a:spcBef>
                <a:spcPct val="50000"/>
              </a:spcBef>
              <a:buFont typeface="Wingdings" panose="05000000000000000000" pitchFamily="2" charset="2"/>
              <a:buChar char="§"/>
              <a:defRPr/>
            </a:pPr>
            <a:r>
              <a:rPr lang="pl-PL" sz="1300" dirty="0">
                <a:solidFill>
                  <a:schemeClr val="accent5">
                    <a:lumMod val="25000"/>
                  </a:schemeClr>
                </a:solidFill>
                <a:latin typeface="+mn-lt"/>
                <a:cs typeface="Times New Roman" pitchFamily="18" charset="0"/>
              </a:rPr>
              <a:t>Kontynuacja współpracy z Instytutem Mediacji i Miejskim Rzecznikiem Konsumentów w Łodzi a także z Sądem Rejonowym w Brzezinach – organizacja Dnia Wymiaru Sprawiedliwości</a:t>
            </a:r>
          </a:p>
          <a:p>
            <a:pPr marL="285750" indent="-285750" defTabSz="912813">
              <a:spcBef>
                <a:spcPct val="50000"/>
              </a:spcBef>
              <a:buFont typeface="Wingdings" panose="05000000000000000000" pitchFamily="2" charset="2"/>
              <a:buChar char="§"/>
              <a:defRPr/>
            </a:pPr>
            <a:r>
              <a:rPr lang="pl-PL" sz="1300" dirty="0">
                <a:solidFill>
                  <a:schemeClr val="accent5">
                    <a:lumMod val="25000"/>
                  </a:schemeClr>
                </a:solidFill>
                <a:effectLst/>
                <a:latin typeface="+mn-lt"/>
                <a:ea typeface="Times New Roman" panose="02020603050405020304" pitchFamily="18" charset="0"/>
                <a:cs typeface="Times New Roman" panose="02020603050405020304" pitchFamily="18" charset="0"/>
              </a:rPr>
              <a:t>Dwie symulacje rozpraw – kazus karny: „Znachor” oraz cywilny: „Jagna” – na motywach wydarze</a:t>
            </a:r>
            <a:r>
              <a:rPr lang="pl-PL" sz="1300" dirty="0">
                <a:solidFill>
                  <a:schemeClr val="accent5">
                    <a:lumMod val="25000"/>
                  </a:schemeClr>
                </a:solidFill>
                <a:latin typeface="+mn-lt"/>
                <a:ea typeface="Times New Roman" panose="02020603050405020304" pitchFamily="18" charset="0"/>
                <a:cs typeface="Times New Roman" panose="02020603050405020304" pitchFamily="18" charset="0"/>
              </a:rPr>
              <a:t>ń znanych </a:t>
            </a:r>
            <a:r>
              <a:rPr lang="pl-PL" sz="1300" dirty="0">
                <a:solidFill>
                  <a:schemeClr val="accent5">
                    <a:lumMod val="25000"/>
                  </a:schemeClr>
                </a:solidFill>
                <a:effectLst/>
                <a:latin typeface="+mn-lt"/>
                <a:ea typeface="Times New Roman" panose="02020603050405020304" pitchFamily="18" charset="0"/>
                <a:cs typeface="Times New Roman" panose="02020603050405020304" pitchFamily="18" charset="0"/>
              </a:rPr>
              <a:t>z literatury. Kazusy przygotowali studenci Kliniki a aktorami byli uczniowie trzech szkół ponadpodstawowych z Brzezin i Koluszek</a:t>
            </a:r>
          </a:p>
          <a:p>
            <a:pPr marL="285750" indent="-285750" defTabSz="912813">
              <a:spcBef>
                <a:spcPct val="50000"/>
              </a:spcBef>
              <a:buFont typeface="Wingdings" panose="05000000000000000000" pitchFamily="2" charset="2"/>
              <a:buChar char="§"/>
              <a:defRPr/>
            </a:pPr>
            <a:r>
              <a:rPr lang="pl-PL" sz="1300" dirty="0">
                <a:solidFill>
                  <a:schemeClr val="accent5">
                    <a:lumMod val="25000"/>
                  </a:schemeClr>
                </a:solidFill>
                <a:latin typeface="+mn-lt"/>
                <a:cs typeface="Times New Roman" pitchFamily="18" charset="0"/>
              </a:rPr>
              <a:t>Kontynuacja programu „Znam swoje prawa” (Street Law) – lekcje na temat prawa wyborczego, praw człowieka, prawa bankowego i administracyjnego w 14 łódzkich liceach. W zajęciach wzięło udział ok. 420 uczniów</a:t>
            </a:r>
          </a:p>
          <a:p>
            <a:pPr marL="285750" indent="-285750" defTabSz="912813">
              <a:spcBef>
                <a:spcPct val="50000"/>
              </a:spcBef>
              <a:buFont typeface="Wingdings" panose="05000000000000000000" pitchFamily="2" charset="2"/>
              <a:buChar char="§"/>
              <a:defRPr/>
            </a:pPr>
            <a:r>
              <a:rPr lang="pl-PL" sz="1300" dirty="0">
                <a:solidFill>
                  <a:schemeClr val="accent5">
                    <a:lumMod val="25000"/>
                  </a:schemeClr>
                </a:solidFill>
                <a:latin typeface="+mn-lt"/>
                <a:cs typeface="Times New Roman" pitchFamily="18" charset="0"/>
              </a:rPr>
              <a:t>Pomoc licealiście w przygotowaniu projektu na temat nieodpłatnego poradnictwa prawnego w ramach programu „Zdolny uczeń – świetny student”</a:t>
            </a:r>
          </a:p>
        </p:txBody>
      </p:sp>
      <p:sp>
        <p:nvSpPr>
          <p:cNvPr id="4" name="Rectangle 2">
            <a:extLst>
              <a:ext uri="{FF2B5EF4-FFF2-40B4-BE49-F238E27FC236}">
                <a16:creationId xmlns:a16="http://schemas.microsoft.com/office/drawing/2014/main" id="{2CFA39E4-367E-D068-A281-FEDC53C910D3}"/>
              </a:ext>
            </a:extLst>
          </p:cNvPr>
          <p:cNvSpPr>
            <a:spLocks noGrp="1" noChangeArrowheads="1"/>
          </p:cNvSpPr>
          <p:nvPr>
            <p:ph type="title"/>
          </p:nvPr>
        </p:nvSpPr>
        <p:spPr>
          <a:xfrm>
            <a:off x="801295" y="764704"/>
            <a:ext cx="8114105" cy="1140296"/>
          </a:xfrm>
        </p:spPr>
        <p:txBody>
          <a:bodyPr/>
          <a:lstStyle/>
          <a:p>
            <a:pPr defTabSz="912813" eaLnBrk="1" hangingPunct="1"/>
            <a:r>
              <a:rPr lang="pl-PL" sz="2500" dirty="0"/>
              <a:t>Studencki Punkt Informacji Prawnej – „Klinika Prawa” </a:t>
            </a:r>
            <a:r>
              <a:rPr lang="pl-PL" sz="2500" dirty="0" err="1"/>
              <a:t>WPiA</a:t>
            </a:r>
            <a:r>
              <a:rPr lang="pl-PL" sz="2500" dirty="0"/>
              <a:t> Uniwersytetu Łódzkiego</a:t>
            </a:r>
          </a:p>
        </p:txBody>
      </p:sp>
    </p:spTree>
    <p:extLst>
      <p:ext uri="{BB962C8B-B14F-4D97-AF65-F5344CB8AC3E}">
        <p14:creationId xmlns:p14="http://schemas.microsoft.com/office/powerpoint/2010/main" val="3581764927"/>
      </p:ext>
    </p:extLst>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2"/>
          <p:cNvSpPr>
            <a:spLocks noGrp="1" noChangeArrowheads="1"/>
          </p:cNvSpPr>
          <p:nvPr>
            <p:ph type="title"/>
          </p:nvPr>
        </p:nvSpPr>
        <p:spPr>
          <a:xfrm>
            <a:off x="801295" y="764704"/>
            <a:ext cx="8114105" cy="1140296"/>
          </a:xfrm>
        </p:spPr>
        <p:txBody>
          <a:bodyPr/>
          <a:lstStyle/>
          <a:p>
            <a:pPr defTabSz="912813" eaLnBrk="1" hangingPunct="1"/>
            <a:r>
              <a:rPr lang="pl-PL" sz="2500" dirty="0"/>
              <a:t>Studencki Punkt Informacji Prawnej – „Klinika Prawa” </a:t>
            </a:r>
            <a:r>
              <a:rPr lang="pl-PL" sz="2500" dirty="0" err="1"/>
              <a:t>WPiA</a:t>
            </a:r>
            <a:r>
              <a:rPr lang="pl-PL" sz="2500" dirty="0"/>
              <a:t> Uniwersytetu Łódzkiego 2003-2024</a:t>
            </a:r>
          </a:p>
        </p:txBody>
      </p:sp>
      <p:graphicFrame>
        <p:nvGraphicFramePr>
          <p:cNvPr id="2" name="Wykres 1">
            <a:extLst>
              <a:ext uri="{FF2B5EF4-FFF2-40B4-BE49-F238E27FC236}">
                <a16:creationId xmlns:a16="http://schemas.microsoft.com/office/drawing/2014/main" id="{3561AD74-C7BF-6FEF-DDE8-AA34CBF1696B}"/>
              </a:ext>
            </a:extLst>
          </p:cNvPr>
          <p:cNvGraphicFramePr>
            <a:graphicFrameLocks/>
          </p:cNvGraphicFramePr>
          <p:nvPr/>
        </p:nvGraphicFramePr>
        <p:xfrm flipH="1" flipV="1">
          <a:off x="4788023" y="5647287"/>
          <a:ext cx="45719" cy="4571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Object 7">
            <a:extLst>
              <a:ext uri="{FF2B5EF4-FFF2-40B4-BE49-F238E27FC236}">
                <a16:creationId xmlns:a16="http://schemas.microsoft.com/office/drawing/2014/main" id="{4C40DF47-B969-B7BF-5F46-9411CF11E3E8}"/>
              </a:ext>
            </a:extLst>
          </p:cNvPr>
          <p:cNvGraphicFramePr>
            <a:graphicFrameLocks/>
          </p:cNvGraphicFramePr>
          <p:nvPr>
            <p:extLst>
              <p:ext uri="{D42A27DB-BD31-4B8C-83A1-F6EECF244321}">
                <p14:modId xmlns:p14="http://schemas.microsoft.com/office/powerpoint/2010/main" val="3718785529"/>
              </p:ext>
            </p:extLst>
          </p:nvPr>
        </p:nvGraphicFramePr>
        <p:xfrm>
          <a:off x="755576" y="2584800"/>
          <a:ext cx="4320000" cy="33305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Object 8">
            <a:extLst>
              <a:ext uri="{FF2B5EF4-FFF2-40B4-BE49-F238E27FC236}">
                <a16:creationId xmlns:a16="http://schemas.microsoft.com/office/drawing/2014/main" id="{33D46DA6-36D8-078F-512E-AD8923FD507A}"/>
              </a:ext>
            </a:extLst>
          </p:cNvPr>
          <p:cNvGraphicFramePr>
            <a:graphicFrameLocks/>
          </p:cNvGraphicFramePr>
          <p:nvPr>
            <p:extLst>
              <p:ext uri="{D42A27DB-BD31-4B8C-83A1-F6EECF244321}">
                <p14:modId xmlns:p14="http://schemas.microsoft.com/office/powerpoint/2010/main" val="2380884812"/>
              </p:ext>
            </p:extLst>
          </p:nvPr>
        </p:nvGraphicFramePr>
        <p:xfrm>
          <a:off x="4860512" y="2820880"/>
          <a:ext cx="4320000" cy="3128400"/>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 Box 11">
            <a:extLst>
              <a:ext uri="{FF2B5EF4-FFF2-40B4-BE49-F238E27FC236}">
                <a16:creationId xmlns:a16="http://schemas.microsoft.com/office/drawing/2014/main" id="{6F471BF5-6F40-BD00-E7F3-AEB16C369FCB}"/>
              </a:ext>
            </a:extLst>
          </p:cNvPr>
          <p:cNvSpPr txBox="1">
            <a:spLocks noChangeArrowheads="1"/>
          </p:cNvSpPr>
          <p:nvPr/>
        </p:nvSpPr>
        <p:spPr bwMode="auto">
          <a:xfrm>
            <a:off x="5580112" y="3198660"/>
            <a:ext cx="1150937" cy="274637"/>
          </a:xfrm>
          <a:prstGeom prst="rect">
            <a:avLst/>
          </a:prstGeom>
          <a:noFill/>
          <a:ln w="9525">
            <a:noFill/>
            <a:miter lim="800000"/>
            <a:headEnd/>
            <a:tailEnd/>
          </a:ln>
        </p:spPr>
        <p:txBody>
          <a:bodyPr>
            <a:spAutoFit/>
          </a:bodyPr>
          <a:lstStyle/>
          <a:p>
            <a:pPr defTabSz="912813">
              <a:spcBef>
                <a:spcPct val="50000"/>
              </a:spcBef>
            </a:pPr>
            <a:r>
              <a:rPr lang="pl-PL" sz="1200" b="1" dirty="0">
                <a:latin typeface="Arial" charset="0"/>
              </a:rPr>
              <a:t>studenci</a:t>
            </a:r>
          </a:p>
        </p:txBody>
      </p:sp>
      <p:sp>
        <p:nvSpPr>
          <p:cNvPr id="5" name="Text Box 12">
            <a:extLst>
              <a:ext uri="{FF2B5EF4-FFF2-40B4-BE49-F238E27FC236}">
                <a16:creationId xmlns:a16="http://schemas.microsoft.com/office/drawing/2014/main" id="{63AB6DEA-1388-10AF-A7D0-1B962EE77C0F}"/>
              </a:ext>
            </a:extLst>
          </p:cNvPr>
          <p:cNvSpPr txBox="1">
            <a:spLocks noChangeArrowheads="1"/>
          </p:cNvSpPr>
          <p:nvPr/>
        </p:nvSpPr>
        <p:spPr bwMode="auto">
          <a:xfrm>
            <a:off x="6444208" y="4437112"/>
            <a:ext cx="1150938" cy="274638"/>
          </a:xfrm>
          <a:prstGeom prst="rect">
            <a:avLst/>
          </a:prstGeom>
          <a:noFill/>
          <a:ln w="9525">
            <a:noFill/>
            <a:miter lim="800000"/>
            <a:headEnd/>
            <a:tailEnd/>
          </a:ln>
        </p:spPr>
        <p:txBody>
          <a:bodyPr>
            <a:spAutoFit/>
          </a:bodyPr>
          <a:lstStyle/>
          <a:p>
            <a:pPr defTabSz="912813">
              <a:spcBef>
                <a:spcPct val="50000"/>
              </a:spcBef>
            </a:pPr>
            <a:r>
              <a:rPr lang="pl-PL" sz="1200" b="1" dirty="0">
                <a:latin typeface="Arial" charset="0"/>
              </a:rPr>
              <a:t>dydaktycy</a:t>
            </a:r>
          </a:p>
        </p:txBody>
      </p:sp>
      <p:sp>
        <p:nvSpPr>
          <p:cNvPr id="6" name="Text Box 13">
            <a:extLst>
              <a:ext uri="{FF2B5EF4-FFF2-40B4-BE49-F238E27FC236}">
                <a16:creationId xmlns:a16="http://schemas.microsoft.com/office/drawing/2014/main" id="{E7AD32D6-BB39-0E1E-3533-AB4F760E95E4}"/>
              </a:ext>
            </a:extLst>
          </p:cNvPr>
          <p:cNvSpPr txBox="1">
            <a:spLocks noChangeArrowheads="1"/>
          </p:cNvSpPr>
          <p:nvPr/>
        </p:nvSpPr>
        <p:spPr bwMode="auto">
          <a:xfrm>
            <a:off x="1115616" y="6021288"/>
            <a:ext cx="3095625" cy="630942"/>
          </a:xfrm>
          <a:prstGeom prst="rect">
            <a:avLst/>
          </a:prstGeom>
          <a:noFill/>
          <a:ln w="9525">
            <a:noFill/>
            <a:miter lim="800000"/>
            <a:headEnd/>
            <a:tailEnd/>
          </a:ln>
        </p:spPr>
        <p:txBody>
          <a:bodyPr wrap="square">
            <a:spAutoFit/>
          </a:bodyPr>
          <a:lstStyle/>
          <a:p>
            <a:pPr algn="ctr" defTabSz="912813">
              <a:spcBef>
                <a:spcPct val="50000"/>
              </a:spcBef>
            </a:pPr>
            <a:endParaRPr lang="pl-PL" sz="1400" b="1" dirty="0">
              <a:latin typeface="Arial" charset="0"/>
            </a:endParaRPr>
          </a:p>
          <a:p>
            <a:pPr algn="ctr" defTabSz="912813">
              <a:spcBef>
                <a:spcPct val="50000"/>
              </a:spcBef>
            </a:pPr>
            <a:r>
              <a:rPr lang="pl-PL" sz="1400" b="1" dirty="0">
                <a:latin typeface="Arial" charset="0"/>
              </a:rPr>
              <a:t>Liczba spraw w latach 2003-2024</a:t>
            </a:r>
          </a:p>
        </p:txBody>
      </p:sp>
      <p:sp>
        <p:nvSpPr>
          <p:cNvPr id="8" name="Text Box 14">
            <a:extLst>
              <a:ext uri="{FF2B5EF4-FFF2-40B4-BE49-F238E27FC236}">
                <a16:creationId xmlns:a16="http://schemas.microsoft.com/office/drawing/2014/main" id="{88FA2099-D0EC-9333-2789-60E94F8D5154}"/>
              </a:ext>
            </a:extLst>
          </p:cNvPr>
          <p:cNvSpPr txBox="1">
            <a:spLocks noChangeArrowheads="1"/>
          </p:cNvSpPr>
          <p:nvPr/>
        </p:nvSpPr>
        <p:spPr bwMode="auto">
          <a:xfrm>
            <a:off x="5364088" y="5908450"/>
            <a:ext cx="3551311" cy="846386"/>
          </a:xfrm>
          <a:prstGeom prst="rect">
            <a:avLst/>
          </a:prstGeom>
          <a:noFill/>
          <a:ln w="9525">
            <a:noFill/>
            <a:miter lim="800000"/>
            <a:headEnd/>
            <a:tailEnd/>
          </a:ln>
        </p:spPr>
        <p:txBody>
          <a:bodyPr wrap="square">
            <a:spAutoFit/>
          </a:bodyPr>
          <a:lstStyle/>
          <a:p>
            <a:pPr algn="ctr" defTabSz="912813">
              <a:spcBef>
                <a:spcPct val="50000"/>
              </a:spcBef>
            </a:pPr>
            <a:endParaRPr lang="pl-PL" sz="1400" b="1" dirty="0">
              <a:latin typeface="Arial" charset="0"/>
            </a:endParaRPr>
          </a:p>
          <a:p>
            <a:pPr algn="ctr" defTabSz="912813">
              <a:spcBef>
                <a:spcPct val="50000"/>
              </a:spcBef>
            </a:pPr>
            <a:r>
              <a:rPr lang="pl-PL" sz="1400" b="1" dirty="0">
                <a:latin typeface="Arial" charset="0"/>
              </a:rPr>
              <a:t>Liczba studentów i </a:t>
            </a:r>
            <a:r>
              <a:rPr lang="pl-PL" sz="1400" b="1" dirty="0">
                <a:solidFill>
                  <a:schemeClr val="bg2"/>
                </a:solidFill>
                <a:latin typeface="Arial" charset="0"/>
              </a:rPr>
              <a:t>personelu dydaktycznego </a:t>
            </a:r>
            <a:r>
              <a:rPr lang="pl-PL" sz="1400" b="1" dirty="0">
                <a:latin typeface="Arial" charset="0"/>
              </a:rPr>
              <a:t>w latach 2003-2024</a:t>
            </a:r>
          </a:p>
        </p:txBody>
      </p:sp>
    </p:spTree>
    <p:extLst>
      <p:ext uri="{BB962C8B-B14F-4D97-AF65-F5344CB8AC3E}">
        <p14:creationId xmlns:p14="http://schemas.microsoft.com/office/powerpoint/2010/main" val="852312780"/>
      </p:ext>
    </p:extLst>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5B1DE249-A137-57C9-607F-7188BE539DE2}"/>
              </a:ext>
            </a:extLst>
          </p:cNvPr>
          <p:cNvSpPr>
            <a:spLocks noGrp="1" noChangeArrowheads="1"/>
          </p:cNvSpPr>
          <p:nvPr>
            <p:ph type="title"/>
          </p:nvPr>
        </p:nvSpPr>
        <p:spPr>
          <a:xfrm>
            <a:off x="801295" y="764704"/>
            <a:ext cx="8114105" cy="1140296"/>
          </a:xfrm>
        </p:spPr>
        <p:txBody>
          <a:bodyPr/>
          <a:lstStyle/>
          <a:p>
            <a:pPr defTabSz="912813" eaLnBrk="1" hangingPunct="1"/>
            <a:r>
              <a:rPr lang="pl-PL" sz="2500" dirty="0"/>
              <a:t>Studencka </a:t>
            </a:r>
            <a:r>
              <a:rPr lang="pl-PL" sz="2400" dirty="0">
                <a:cs typeface="Times New Roman" pitchFamily="18" charset="0"/>
              </a:rPr>
              <a:t>Poradnia Prawna Uniwersytetu Warmińsko-Mazurskiego Olsztynie</a:t>
            </a:r>
            <a:r>
              <a:rPr lang="pl-PL" sz="2500" dirty="0"/>
              <a:t> </a:t>
            </a:r>
          </a:p>
        </p:txBody>
      </p:sp>
      <p:sp>
        <p:nvSpPr>
          <p:cNvPr id="6" name="Text Box 10">
            <a:extLst>
              <a:ext uri="{FF2B5EF4-FFF2-40B4-BE49-F238E27FC236}">
                <a16:creationId xmlns:a16="http://schemas.microsoft.com/office/drawing/2014/main" id="{5225646D-C58D-57BC-4503-C21B4691C468}"/>
              </a:ext>
            </a:extLst>
          </p:cNvPr>
          <p:cNvSpPr txBox="1">
            <a:spLocks noChangeArrowheads="1"/>
          </p:cNvSpPr>
          <p:nvPr/>
        </p:nvSpPr>
        <p:spPr bwMode="auto">
          <a:xfrm>
            <a:off x="3456471" y="3789040"/>
            <a:ext cx="2952328" cy="715581"/>
          </a:xfrm>
          <a:prstGeom prst="rect">
            <a:avLst/>
          </a:prstGeom>
          <a:noFill/>
          <a:ln w="9525">
            <a:noFill/>
            <a:miter lim="800000"/>
            <a:headEnd/>
            <a:tailEnd/>
          </a:ln>
        </p:spPr>
        <p:txBody>
          <a:bodyPr wrap="square">
            <a:spAutoFit/>
          </a:bodyPr>
          <a:lstStyle/>
          <a:p>
            <a:pPr algn="just" defTabSz="912813">
              <a:lnSpc>
                <a:spcPct val="150000"/>
              </a:lnSpc>
              <a:spcBef>
                <a:spcPct val="50000"/>
              </a:spcBef>
              <a:defRPr/>
            </a:pPr>
            <a:r>
              <a:rPr lang="pl-PL" sz="1300" b="1" dirty="0">
                <a:solidFill>
                  <a:schemeClr val="accent5">
                    <a:lumMod val="25000"/>
                  </a:schemeClr>
                </a:solidFill>
                <a:latin typeface="+mn-lt"/>
              </a:rPr>
              <a:t>Nie przedłożono sprawozdania</a:t>
            </a:r>
            <a:endParaRPr lang="pl-PL" sz="1300" dirty="0">
              <a:solidFill>
                <a:schemeClr val="accent5">
                  <a:lumMod val="25000"/>
                </a:schemeClr>
              </a:solidFill>
              <a:effectLst/>
              <a:latin typeface="+mn-lt"/>
              <a:ea typeface="Times New Roman" panose="02020603050405020304" pitchFamily="18" charset="0"/>
            </a:endParaRPr>
          </a:p>
          <a:p>
            <a:pPr marL="171450" indent="-171450" defTabSz="912813">
              <a:spcBef>
                <a:spcPct val="50000"/>
              </a:spcBef>
              <a:buFont typeface="Wingdings" panose="05000000000000000000" pitchFamily="2" charset="2"/>
              <a:buChar char="§"/>
              <a:defRPr/>
            </a:pPr>
            <a:endParaRPr lang="pl-PL" sz="1400" b="1" dirty="0">
              <a:solidFill>
                <a:srgbClr val="003366"/>
              </a:solidFill>
              <a:latin typeface="+mn-lt"/>
              <a:cs typeface="Times New Roman" pitchFamily="18" charset="0"/>
            </a:endParaRPr>
          </a:p>
        </p:txBody>
      </p:sp>
    </p:spTree>
    <p:extLst>
      <p:ext uri="{BB962C8B-B14F-4D97-AF65-F5344CB8AC3E}">
        <p14:creationId xmlns:p14="http://schemas.microsoft.com/office/powerpoint/2010/main" val="2148103280"/>
      </p:ext>
    </p:extLst>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7">
            <a:extLst>
              <a:ext uri="{FF2B5EF4-FFF2-40B4-BE49-F238E27FC236}">
                <a16:creationId xmlns:a16="http://schemas.microsoft.com/office/drawing/2014/main" id="{45E49D94-8047-6C7A-EC28-68860C7C3A0C}"/>
              </a:ext>
            </a:extLst>
          </p:cNvPr>
          <p:cNvGraphicFramePr>
            <a:graphicFrameLocks noChangeAspect="1"/>
          </p:cNvGraphicFramePr>
          <p:nvPr>
            <p:extLst>
              <p:ext uri="{D42A27DB-BD31-4B8C-83A1-F6EECF244321}">
                <p14:modId xmlns:p14="http://schemas.microsoft.com/office/powerpoint/2010/main" val="1230325843"/>
              </p:ext>
            </p:extLst>
          </p:nvPr>
        </p:nvGraphicFramePr>
        <p:xfrm>
          <a:off x="827584" y="2400300"/>
          <a:ext cx="8265616" cy="3979863"/>
        </p:xfrm>
        <a:graphic>
          <a:graphicData uri="http://schemas.openxmlformats.org/drawingml/2006/chart">
            <c:chart xmlns:c="http://schemas.openxmlformats.org/drawingml/2006/chart" xmlns:r="http://schemas.openxmlformats.org/officeDocument/2006/relationships" r:id="rId2"/>
          </a:graphicData>
        </a:graphic>
      </p:graphicFrame>
      <p:sp>
        <p:nvSpPr>
          <p:cNvPr id="23556" name="Text Box 4"/>
          <p:cNvSpPr txBox="1">
            <a:spLocks noChangeArrowheads="1"/>
          </p:cNvSpPr>
          <p:nvPr/>
        </p:nvSpPr>
        <p:spPr bwMode="auto">
          <a:xfrm>
            <a:off x="7092280" y="2276872"/>
            <a:ext cx="2051720" cy="1077218"/>
          </a:xfrm>
          <a:prstGeom prst="rect">
            <a:avLst/>
          </a:prstGeom>
          <a:noFill/>
          <a:ln w="9525">
            <a:noFill/>
            <a:miter lim="800000"/>
            <a:headEnd/>
            <a:tailEnd/>
          </a:ln>
        </p:spPr>
        <p:txBody>
          <a:bodyPr wrap="square">
            <a:spAutoFit/>
          </a:bodyPr>
          <a:lstStyle/>
          <a:p>
            <a:pPr algn="r" defTabSz="912813">
              <a:spcBef>
                <a:spcPct val="50000"/>
              </a:spcBef>
            </a:pPr>
            <a:r>
              <a:rPr lang="pl-PL" sz="1600" b="1" dirty="0">
                <a:solidFill>
                  <a:schemeClr val="accent5">
                    <a:lumMod val="25000"/>
                  </a:schemeClr>
                </a:solidFill>
                <a:latin typeface="Arial" charset="0"/>
              </a:rPr>
              <a:t>Spraw łącznie: 103</a:t>
            </a:r>
          </a:p>
          <a:p>
            <a:pPr algn="r" defTabSz="912813">
              <a:spcBef>
                <a:spcPct val="50000"/>
              </a:spcBef>
            </a:pPr>
            <a:r>
              <a:rPr lang="pl-PL" sz="1600" b="1" dirty="0">
                <a:solidFill>
                  <a:schemeClr val="accent5">
                    <a:lumMod val="25000"/>
                  </a:schemeClr>
                </a:solidFill>
                <a:latin typeface="Arial" charset="0"/>
              </a:rPr>
              <a:t>Studentów: 64 </a:t>
            </a:r>
          </a:p>
          <a:p>
            <a:pPr algn="r" defTabSz="912813">
              <a:spcBef>
                <a:spcPct val="50000"/>
              </a:spcBef>
            </a:pPr>
            <a:r>
              <a:rPr lang="pl-PL" sz="1600" b="1" dirty="0">
                <a:solidFill>
                  <a:schemeClr val="tx2">
                    <a:lumMod val="50000"/>
                  </a:schemeClr>
                </a:solidFill>
                <a:latin typeface="Arial" charset="0"/>
              </a:rPr>
              <a:t>Dydaktyków</a:t>
            </a:r>
            <a:r>
              <a:rPr lang="pl-PL" sz="1600" b="1" dirty="0">
                <a:solidFill>
                  <a:schemeClr val="accent5">
                    <a:lumMod val="25000"/>
                  </a:schemeClr>
                </a:solidFill>
                <a:latin typeface="Arial" charset="0"/>
              </a:rPr>
              <a:t>: 39 </a:t>
            </a:r>
          </a:p>
        </p:txBody>
      </p:sp>
      <p:graphicFrame>
        <p:nvGraphicFramePr>
          <p:cNvPr id="4" name="Symbol zastępczy wykresu 3">
            <a:extLst>
              <a:ext uri="{FF2B5EF4-FFF2-40B4-BE49-F238E27FC236}">
                <a16:creationId xmlns:a16="http://schemas.microsoft.com/office/drawing/2014/main" id="{46053608-D611-F3ED-8BF7-66D1D23A2AE1}"/>
              </a:ext>
            </a:extLst>
          </p:cNvPr>
          <p:cNvGraphicFramePr>
            <a:graphicFrameLocks noGrp="1"/>
          </p:cNvGraphicFramePr>
          <p:nvPr>
            <p:ph type="chart" idx="1"/>
          </p:nvPr>
        </p:nvGraphicFramePr>
        <p:xfrm flipH="1">
          <a:off x="8915399" y="6021288"/>
          <a:ext cx="45719" cy="144016"/>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2">
            <a:extLst>
              <a:ext uri="{FF2B5EF4-FFF2-40B4-BE49-F238E27FC236}">
                <a16:creationId xmlns:a16="http://schemas.microsoft.com/office/drawing/2014/main" id="{17D5FD09-C2AD-6D61-DAD8-A10051D6DFA3}"/>
              </a:ext>
            </a:extLst>
          </p:cNvPr>
          <p:cNvSpPr>
            <a:spLocks noGrp="1" noChangeArrowheads="1"/>
          </p:cNvSpPr>
          <p:nvPr>
            <p:ph type="title"/>
          </p:nvPr>
        </p:nvSpPr>
        <p:spPr>
          <a:xfrm>
            <a:off x="801295" y="764704"/>
            <a:ext cx="8114105" cy="1140296"/>
          </a:xfrm>
        </p:spPr>
        <p:txBody>
          <a:bodyPr/>
          <a:lstStyle/>
          <a:p>
            <a:pPr defTabSz="912813" eaLnBrk="1" hangingPunct="1"/>
            <a:r>
              <a:rPr lang="pl-PL" sz="2400" dirty="0"/>
              <a:t>Uniwersytecka Studencka Poradnia Prawna „Klinika Prawa” </a:t>
            </a:r>
            <a:r>
              <a:rPr lang="pl-PL" sz="2400" dirty="0" err="1"/>
              <a:t>WPiA</a:t>
            </a:r>
            <a:r>
              <a:rPr lang="pl-PL" sz="2400" dirty="0"/>
              <a:t> Uniwersytetu Opolskiego</a:t>
            </a:r>
            <a:endParaRPr lang="pl-PL" sz="2500" dirty="0"/>
          </a:p>
        </p:txBody>
      </p:sp>
    </p:spTree>
    <p:extLst>
      <p:ext uri="{BB962C8B-B14F-4D97-AF65-F5344CB8AC3E}">
        <p14:creationId xmlns:p14="http://schemas.microsoft.com/office/powerpoint/2010/main" val="443034302"/>
      </p:ext>
    </p:extLst>
  </p:cSld>
  <p:clrMapOvr>
    <a:masterClrMapping/>
  </p:clrMapOv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B0FF1A-6968-8E63-10A5-4E8133728145}"/>
            </a:ext>
          </a:extLst>
        </p:cNvPr>
        <p:cNvGrpSpPr/>
        <p:nvPr/>
      </p:nvGrpSpPr>
      <p:grpSpPr>
        <a:xfrm>
          <a:off x="0" y="0"/>
          <a:ext cx="0" cy="0"/>
          <a:chOff x="0" y="0"/>
          <a:chExt cx="0" cy="0"/>
        </a:xfrm>
      </p:grpSpPr>
      <p:sp>
        <p:nvSpPr>
          <p:cNvPr id="5" name="Text Box 10">
            <a:extLst>
              <a:ext uri="{FF2B5EF4-FFF2-40B4-BE49-F238E27FC236}">
                <a16:creationId xmlns:a16="http://schemas.microsoft.com/office/drawing/2014/main" id="{AD64B988-87F4-09D8-5B7F-CE349DD181FA}"/>
              </a:ext>
            </a:extLst>
          </p:cNvPr>
          <p:cNvSpPr txBox="1">
            <a:spLocks noChangeArrowheads="1"/>
          </p:cNvSpPr>
          <p:nvPr/>
        </p:nvSpPr>
        <p:spPr bwMode="auto">
          <a:xfrm>
            <a:off x="755576" y="2276872"/>
            <a:ext cx="8388424" cy="4385816"/>
          </a:xfrm>
          <a:prstGeom prst="rect">
            <a:avLst/>
          </a:prstGeom>
          <a:noFill/>
          <a:ln w="9525">
            <a:noFill/>
            <a:miter lim="800000"/>
            <a:headEnd/>
            <a:tailEnd/>
          </a:ln>
        </p:spPr>
        <p:txBody>
          <a:bodyPr wrap="square">
            <a:spAutoFit/>
          </a:bodyPr>
          <a:lstStyle/>
          <a:p>
            <a:pPr defTabSz="912813">
              <a:spcBef>
                <a:spcPts val="600"/>
              </a:spcBef>
              <a:defRPr/>
            </a:pPr>
            <a:r>
              <a:rPr lang="pl-PL" sz="1300" b="1" dirty="0">
                <a:solidFill>
                  <a:schemeClr val="accent5">
                    <a:lumMod val="25000"/>
                  </a:schemeClr>
                </a:solidFill>
                <a:latin typeface="+mn-lt"/>
              </a:rPr>
              <a:t>N</a:t>
            </a:r>
            <a:r>
              <a:rPr lang="pl-PL" sz="1300" b="1" dirty="0">
                <a:solidFill>
                  <a:schemeClr val="accent5">
                    <a:lumMod val="25000"/>
                  </a:schemeClr>
                </a:solidFill>
                <a:latin typeface="+mn-lt"/>
                <a:cs typeface="Times New Roman" pitchFamily="18" charset="0"/>
              </a:rPr>
              <a:t>ajwa</a:t>
            </a:r>
            <a:r>
              <a:rPr lang="pl-PL" sz="1300" b="1" dirty="0">
                <a:solidFill>
                  <a:schemeClr val="accent5">
                    <a:lumMod val="25000"/>
                  </a:schemeClr>
                </a:solidFill>
                <a:latin typeface="+mn-lt"/>
              </a:rPr>
              <a:t>ż</a:t>
            </a:r>
            <a:r>
              <a:rPr lang="pl-PL" sz="1300" b="1" dirty="0">
                <a:solidFill>
                  <a:schemeClr val="accent5">
                    <a:lumMod val="25000"/>
                  </a:schemeClr>
                </a:solidFill>
                <a:latin typeface="+mn-lt"/>
                <a:cs typeface="Times New Roman" pitchFamily="18" charset="0"/>
              </a:rPr>
              <a:t>niejsze osi</a:t>
            </a:r>
            <a:r>
              <a:rPr lang="pl-PL" sz="1300" b="1" dirty="0">
                <a:solidFill>
                  <a:schemeClr val="accent5">
                    <a:lumMod val="25000"/>
                  </a:schemeClr>
                </a:solidFill>
                <a:latin typeface="+mn-lt"/>
              </a:rPr>
              <a:t>ą</a:t>
            </a:r>
            <a:r>
              <a:rPr lang="pl-PL" sz="1300" b="1" dirty="0">
                <a:solidFill>
                  <a:schemeClr val="accent5">
                    <a:lumMod val="25000"/>
                  </a:schemeClr>
                </a:solidFill>
                <a:latin typeface="+mn-lt"/>
                <a:cs typeface="Times New Roman" pitchFamily="18" charset="0"/>
              </a:rPr>
              <a:t>gni</a:t>
            </a:r>
            <a:r>
              <a:rPr lang="pl-PL" sz="1300" b="1" dirty="0">
                <a:solidFill>
                  <a:schemeClr val="accent5">
                    <a:lumMod val="25000"/>
                  </a:schemeClr>
                </a:solidFill>
                <a:latin typeface="+mn-lt"/>
              </a:rPr>
              <a:t>ę</a:t>
            </a:r>
            <a:r>
              <a:rPr lang="pl-PL" sz="1300" b="1" dirty="0">
                <a:solidFill>
                  <a:schemeClr val="accent5">
                    <a:lumMod val="25000"/>
                  </a:schemeClr>
                </a:solidFill>
                <a:latin typeface="+mn-lt"/>
                <a:cs typeface="Times New Roman" pitchFamily="18" charset="0"/>
              </a:rPr>
              <a:t>cia i sukcesy Poradni:</a:t>
            </a:r>
            <a:endParaRPr lang="pl-PL" sz="1300" dirty="0">
              <a:solidFill>
                <a:schemeClr val="accent5">
                  <a:lumMod val="25000"/>
                </a:schemeClr>
              </a:solidFill>
              <a:effectLst/>
              <a:latin typeface="+mn-lt"/>
              <a:ea typeface="Times New Roman" panose="02020603050405020304" pitchFamily="18" charset="0"/>
              <a:cs typeface="Times New Roman" panose="02020603050405020304" pitchFamily="18" charset="0"/>
            </a:endParaRPr>
          </a:p>
          <a:p>
            <a:pPr marL="171450" indent="-171450" algn="just">
              <a:spcBef>
                <a:spcPts val="600"/>
              </a:spcBef>
              <a:buFont typeface="Wingdings" panose="05000000000000000000" pitchFamily="2" charset="2"/>
              <a:buChar char="§"/>
            </a:pPr>
            <a:r>
              <a:rPr lang="pl-PL" sz="1300" dirty="0">
                <a:solidFill>
                  <a:schemeClr val="accent5">
                    <a:lumMod val="25000"/>
                  </a:schemeClr>
                </a:solidFill>
                <a:effectLst/>
                <a:latin typeface="+mn-lt"/>
                <a:ea typeface="Times New Roman" panose="02020603050405020304" pitchFamily="18" charset="0"/>
                <a:cs typeface="Times New Roman" panose="02020603050405020304" pitchFamily="18" charset="0"/>
              </a:rPr>
              <a:t>Organizacja wspólnie z Kliniką Prawa Uczelni Łazarskiego VII Ogólnopolskiej Konferencji Naukowej „Zaopiekuj się mną. Prawne, pedagogiczne i medyczne aspekty wzajemnej odpowiedzialności członków rodziny. Teoria i praktyka” Więcej informacji pod </a:t>
            </a:r>
            <a:r>
              <a:rPr lang="pl-PL" sz="1300" dirty="0">
                <a:solidFill>
                  <a:schemeClr val="accent5">
                    <a:lumMod val="25000"/>
                  </a:schemeClr>
                </a:solidFill>
                <a:effectLst/>
                <a:latin typeface="+mn-lt"/>
                <a:ea typeface="Times New Roman" panose="02020603050405020304" pitchFamily="18" charset="0"/>
                <a:cs typeface="Times New Roman" panose="02020603050405020304" pitchFamily="18" charset="0"/>
                <a:hlinkClick r:id="rId2"/>
              </a:rPr>
              <a:t>LINKIEM</a:t>
            </a:r>
            <a:r>
              <a:rPr lang="pl-PL" sz="1300" dirty="0">
                <a:solidFill>
                  <a:schemeClr val="accent5">
                    <a:lumMod val="25000"/>
                  </a:schemeClr>
                </a:solidFill>
                <a:effectLst/>
                <a:latin typeface="+mn-lt"/>
                <a:ea typeface="Times New Roman" panose="02020603050405020304" pitchFamily="18" charset="0"/>
                <a:cs typeface="Times New Roman" panose="02020603050405020304" pitchFamily="18" charset="0"/>
              </a:rPr>
              <a:t> lub </a:t>
            </a:r>
            <a:r>
              <a:rPr lang="pl-PL" sz="1300" dirty="0">
                <a:solidFill>
                  <a:schemeClr val="accent5">
                    <a:lumMod val="25000"/>
                  </a:schemeClr>
                </a:solidFill>
                <a:effectLst/>
                <a:latin typeface="+mn-lt"/>
                <a:ea typeface="Times New Roman" panose="02020603050405020304" pitchFamily="18" charset="0"/>
                <a:cs typeface="Times New Roman" panose="02020603050405020304" pitchFamily="18" charset="0"/>
                <a:hlinkClick r:id="rId3"/>
              </a:rPr>
              <a:t>LINKIEM2</a:t>
            </a:r>
            <a:r>
              <a:rPr lang="pl-PL" sz="1300" dirty="0">
                <a:solidFill>
                  <a:schemeClr val="accent5">
                    <a:lumMod val="25000"/>
                  </a:schemeClr>
                </a:solidFill>
                <a:effectLst/>
                <a:latin typeface="+mn-lt"/>
                <a:ea typeface="Times New Roman" panose="02020603050405020304" pitchFamily="18" charset="0"/>
                <a:cs typeface="Times New Roman" panose="02020603050405020304" pitchFamily="18" charset="0"/>
              </a:rPr>
              <a:t> </a:t>
            </a:r>
            <a:r>
              <a:rPr lang="pl-PL" sz="1300" dirty="0">
                <a:solidFill>
                  <a:schemeClr val="accent5">
                    <a:lumMod val="25000"/>
                  </a:schemeClr>
                </a:solidFill>
                <a:effectLst/>
                <a:latin typeface="+mn-lt"/>
                <a:ea typeface="Times New Roman" panose="02020603050405020304" pitchFamily="18" charset="0"/>
                <a:cs typeface="Times New Roman" panose="02020603050405020304" pitchFamily="18" charset="0"/>
                <a:hlinkClick r:id="rId4"/>
              </a:rPr>
              <a:t>LINKIEM3</a:t>
            </a:r>
            <a:r>
              <a:rPr lang="pl-PL" sz="1300" dirty="0">
                <a:solidFill>
                  <a:schemeClr val="accent5">
                    <a:lumMod val="25000"/>
                  </a:schemeClr>
                </a:solidFill>
                <a:effectLst/>
                <a:latin typeface="+mn-lt"/>
                <a:ea typeface="Times New Roman" panose="02020603050405020304" pitchFamily="18" charset="0"/>
                <a:cs typeface="Times New Roman" panose="02020603050405020304" pitchFamily="18" charset="0"/>
              </a:rPr>
              <a:t> lub </a:t>
            </a:r>
            <a:r>
              <a:rPr lang="pl-PL" sz="1300" dirty="0">
                <a:solidFill>
                  <a:schemeClr val="accent5">
                    <a:lumMod val="25000"/>
                  </a:schemeClr>
                </a:solidFill>
                <a:effectLst/>
                <a:latin typeface="+mn-lt"/>
                <a:ea typeface="Times New Roman" panose="02020603050405020304" pitchFamily="18" charset="0"/>
                <a:cs typeface="Times New Roman" panose="02020603050405020304" pitchFamily="18" charset="0"/>
                <a:hlinkClick r:id="rId5"/>
              </a:rPr>
              <a:t>LINKIEM4</a:t>
            </a:r>
            <a:endParaRPr lang="pl-PL" sz="1300" dirty="0">
              <a:solidFill>
                <a:schemeClr val="accent5">
                  <a:lumMod val="25000"/>
                </a:schemeClr>
              </a:solidFill>
              <a:effectLst/>
              <a:latin typeface="+mn-lt"/>
              <a:ea typeface="Times New Roman" panose="02020603050405020304" pitchFamily="18" charset="0"/>
              <a:cs typeface="Times New Roman" panose="02020603050405020304" pitchFamily="18" charset="0"/>
            </a:endParaRPr>
          </a:p>
          <a:p>
            <a:pPr marL="171450" indent="-171450" algn="just">
              <a:spcBef>
                <a:spcPts val="600"/>
              </a:spcBef>
              <a:buFont typeface="Wingdings" panose="05000000000000000000" pitchFamily="2" charset="2"/>
              <a:buChar char="§"/>
            </a:pPr>
            <a:r>
              <a:rPr lang="pl-PL" sz="1300" dirty="0">
                <a:solidFill>
                  <a:schemeClr val="accent5">
                    <a:lumMod val="25000"/>
                  </a:schemeClr>
                </a:solidFill>
                <a:latin typeface="+mn-lt"/>
                <a:ea typeface="Times New Roman" panose="02020603050405020304" pitchFamily="18" charset="0"/>
                <a:cs typeface="Times New Roman" panose="02020603050405020304" pitchFamily="18" charset="0"/>
              </a:rPr>
              <a:t>Seminarium naukowe „Mediacja w praktyce – podstawy”</a:t>
            </a:r>
          </a:p>
          <a:p>
            <a:pPr marL="171450" indent="-171450" algn="just">
              <a:spcBef>
                <a:spcPts val="600"/>
              </a:spcBef>
              <a:buFont typeface="Wingdings" panose="05000000000000000000" pitchFamily="2" charset="2"/>
              <a:buChar char="§"/>
            </a:pPr>
            <a:r>
              <a:rPr lang="pl-PL" sz="1300" dirty="0">
                <a:solidFill>
                  <a:schemeClr val="accent5">
                    <a:lumMod val="25000"/>
                  </a:schemeClr>
                </a:solidFill>
                <a:effectLst/>
                <a:latin typeface="+mn-lt"/>
                <a:ea typeface="Times New Roman" panose="02020603050405020304" pitchFamily="18" charset="0"/>
                <a:cs typeface="Times New Roman" panose="02020603050405020304" pitchFamily="18" charset="0"/>
              </a:rPr>
              <a:t>Wizyty studyjne Opiekuna Kliniki w londyńskich szkołach wyższych Queen Mary University of London oraz </a:t>
            </a:r>
            <a:r>
              <a:rPr lang="pl-PL" sz="1300" dirty="0" err="1">
                <a:solidFill>
                  <a:schemeClr val="accent5">
                    <a:lumMod val="25000"/>
                  </a:schemeClr>
                </a:solidFill>
                <a:effectLst/>
                <a:latin typeface="+mn-lt"/>
                <a:ea typeface="Times New Roman" panose="02020603050405020304" pitchFamily="18" charset="0"/>
                <a:cs typeface="Times New Roman" panose="02020603050405020304" pitchFamily="18" charset="0"/>
              </a:rPr>
              <a:t>King’s</a:t>
            </a:r>
            <a:r>
              <a:rPr lang="pl-PL" sz="1300" dirty="0">
                <a:solidFill>
                  <a:schemeClr val="accent5">
                    <a:lumMod val="25000"/>
                  </a:schemeClr>
                </a:solidFill>
                <a:effectLst/>
                <a:latin typeface="+mn-lt"/>
                <a:ea typeface="Times New Roman" panose="02020603050405020304" pitchFamily="18" charset="0"/>
                <a:cs typeface="Times New Roman" panose="02020603050405020304" pitchFamily="18" charset="0"/>
              </a:rPr>
              <a:t> College London</a:t>
            </a:r>
          </a:p>
          <a:p>
            <a:pPr marL="171450" indent="-171450" algn="just">
              <a:spcBef>
                <a:spcPts val="600"/>
              </a:spcBef>
              <a:buFont typeface="Wingdings" panose="05000000000000000000" pitchFamily="2" charset="2"/>
              <a:buChar char="§"/>
            </a:pPr>
            <a:r>
              <a:rPr lang="pl-PL" sz="1300" dirty="0">
                <a:solidFill>
                  <a:schemeClr val="accent5">
                    <a:lumMod val="25000"/>
                  </a:schemeClr>
                </a:solidFill>
                <a:latin typeface="+mn-lt"/>
                <a:ea typeface="Times New Roman" panose="02020603050405020304" pitchFamily="18" charset="0"/>
                <a:cs typeface="Times New Roman" panose="02020603050405020304" pitchFamily="18" charset="0"/>
              </a:rPr>
              <a:t>Organizacja </a:t>
            </a:r>
            <a:r>
              <a:rPr lang="pl-PL" sz="1300" dirty="0">
                <a:solidFill>
                  <a:schemeClr val="accent5">
                    <a:lumMod val="25000"/>
                  </a:schemeClr>
                </a:solidFill>
                <a:effectLst/>
                <a:latin typeface="+mn-lt"/>
                <a:ea typeface="Times New Roman" panose="02020603050405020304" pitchFamily="18" charset="0"/>
                <a:cs typeface="Times New Roman" panose="02020603050405020304" pitchFamily="18" charset="0"/>
              </a:rPr>
              <a:t>Maratonu Pisania Listów </a:t>
            </a:r>
            <a:r>
              <a:rPr lang="pl-PL" sz="1300" dirty="0" err="1">
                <a:solidFill>
                  <a:schemeClr val="accent5">
                    <a:lumMod val="25000"/>
                  </a:schemeClr>
                </a:solidFill>
                <a:effectLst/>
                <a:latin typeface="+mn-lt"/>
                <a:ea typeface="Times New Roman" panose="02020603050405020304" pitchFamily="18" charset="0"/>
                <a:cs typeface="Times New Roman" panose="02020603050405020304" pitchFamily="18" charset="0"/>
              </a:rPr>
              <a:t>Amnesty</a:t>
            </a:r>
            <a:r>
              <a:rPr lang="pl-PL" sz="1300" dirty="0">
                <a:solidFill>
                  <a:schemeClr val="accent5">
                    <a:lumMod val="25000"/>
                  </a:schemeClr>
                </a:solidFill>
                <a:effectLst/>
                <a:latin typeface="+mn-lt"/>
                <a:ea typeface="Times New Roman" panose="02020603050405020304" pitchFamily="18" charset="0"/>
                <a:cs typeface="Times New Roman" panose="02020603050405020304" pitchFamily="18" charset="0"/>
              </a:rPr>
              <a:t> International w sprawie 10 osób z różnych krajów – łącznie napisano 442 listy</a:t>
            </a:r>
          </a:p>
          <a:p>
            <a:pPr marL="171450" indent="-171450" algn="just">
              <a:spcBef>
                <a:spcPts val="600"/>
              </a:spcBef>
              <a:buFont typeface="Wingdings" panose="05000000000000000000" pitchFamily="2" charset="2"/>
              <a:buChar char="§"/>
            </a:pPr>
            <a:r>
              <a:rPr lang="pl-PL" sz="1300" dirty="0">
                <a:solidFill>
                  <a:schemeClr val="accent5">
                    <a:lumMod val="25000"/>
                  </a:schemeClr>
                </a:solidFill>
                <a:latin typeface="+mn-lt"/>
                <a:ea typeface="Times New Roman" panose="02020603050405020304" pitchFamily="18" charset="0"/>
                <a:cs typeface="Times New Roman" panose="02020603050405020304" pitchFamily="18" charset="0"/>
              </a:rPr>
              <a:t>Warsztaty edukacyjne dotyczące kompetencji miękkich z profesjonalnym </a:t>
            </a:r>
            <a:r>
              <a:rPr lang="pl-PL" sz="1300" dirty="0" err="1">
                <a:solidFill>
                  <a:schemeClr val="accent5">
                    <a:lumMod val="25000"/>
                  </a:schemeClr>
                </a:solidFill>
                <a:latin typeface="+mn-lt"/>
                <a:ea typeface="Times New Roman" panose="02020603050405020304" pitchFamily="18" charset="0"/>
                <a:cs typeface="Times New Roman" panose="02020603050405020304" pitchFamily="18" charset="0"/>
              </a:rPr>
              <a:t>coachem</a:t>
            </a:r>
            <a:r>
              <a:rPr lang="pl-PL" sz="1300" dirty="0">
                <a:solidFill>
                  <a:schemeClr val="accent5">
                    <a:lumMod val="25000"/>
                  </a:schemeClr>
                </a:solidFill>
                <a:latin typeface="+mn-lt"/>
                <a:ea typeface="Times New Roman" panose="02020603050405020304" pitchFamily="18" charset="0"/>
                <a:cs typeface="Times New Roman" panose="02020603050405020304" pitchFamily="18" charset="0"/>
              </a:rPr>
              <a:t> – informacja pod </a:t>
            </a:r>
            <a:r>
              <a:rPr lang="pl-PL" sz="1300" dirty="0">
                <a:solidFill>
                  <a:schemeClr val="accent5">
                    <a:lumMod val="25000"/>
                  </a:schemeClr>
                </a:solidFill>
                <a:latin typeface="+mn-lt"/>
                <a:ea typeface="Times New Roman" panose="02020603050405020304" pitchFamily="18" charset="0"/>
                <a:cs typeface="Times New Roman" panose="02020603050405020304" pitchFamily="18" charset="0"/>
                <a:hlinkClick r:id="rId6"/>
              </a:rPr>
              <a:t>LINKIEM</a:t>
            </a:r>
            <a:endParaRPr lang="pl-PL" sz="1300" dirty="0">
              <a:solidFill>
                <a:schemeClr val="accent5">
                  <a:lumMod val="25000"/>
                </a:schemeClr>
              </a:solidFill>
              <a:effectLst/>
              <a:latin typeface="+mn-lt"/>
              <a:ea typeface="Times New Roman" panose="02020603050405020304" pitchFamily="18" charset="0"/>
              <a:cs typeface="Times New Roman" panose="02020603050405020304" pitchFamily="18" charset="0"/>
            </a:endParaRPr>
          </a:p>
          <a:p>
            <a:pPr marL="171450" indent="-171450" algn="just">
              <a:spcBef>
                <a:spcPts val="600"/>
              </a:spcBef>
              <a:buFont typeface="Wingdings" panose="05000000000000000000" pitchFamily="2" charset="2"/>
              <a:buChar char="§"/>
            </a:pPr>
            <a:r>
              <a:rPr lang="pl-PL" sz="1300" dirty="0">
                <a:solidFill>
                  <a:schemeClr val="accent5">
                    <a:lumMod val="25000"/>
                  </a:schemeClr>
                </a:solidFill>
                <a:effectLst/>
                <a:latin typeface="+mn-lt"/>
                <a:ea typeface="Times New Roman" panose="02020603050405020304" pitchFamily="18" charset="0"/>
                <a:cs typeface="Times New Roman" panose="02020603050405020304" pitchFamily="18" charset="0"/>
              </a:rPr>
              <a:t>Podpisanie bezterminowego porozumienia o współpracy z Powiatowym Urzędem Pracy w Opolu – udzielanie pomocy prawnej osobom skierowanym przez Urząd</a:t>
            </a:r>
          </a:p>
          <a:p>
            <a:pPr marL="171450" indent="-171450" algn="just">
              <a:spcBef>
                <a:spcPts val="600"/>
              </a:spcBef>
              <a:buFont typeface="Wingdings" panose="05000000000000000000" pitchFamily="2" charset="2"/>
              <a:buChar char="§"/>
            </a:pPr>
            <a:r>
              <a:rPr lang="pl-PL" sz="1300" dirty="0">
                <a:solidFill>
                  <a:schemeClr val="accent5">
                    <a:lumMod val="25000"/>
                  </a:schemeClr>
                </a:solidFill>
                <a:latin typeface="+mn-lt"/>
                <a:ea typeface="Times New Roman" panose="02020603050405020304" pitchFamily="18" charset="0"/>
                <a:cs typeface="Times New Roman" panose="02020603050405020304" pitchFamily="18" charset="0"/>
              </a:rPr>
              <a:t>Współpraca z Aresztem Śledczym w Opolu – podpisanie porozumienia oraz wizyta studyjna</a:t>
            </a:r>
            <a:endParaRPr lang="pl-PL" sz="1300" dirty="0">
              <a:solidFill>
                <a:schemeClr val="accent5">
                  <a:lumMod val="25000"/>
                </a:schemeClr>
              </a:solidFill>
              <a:effectLst/>
              <a:latin typeface="+mn-lt"/>
              <a:ea typeface="Times New Roman" panose="02020603050405020304" pitchFamily="18" charset="0"/>
              <a:cs typeface="Times New Roman" panose="02020603050405020304" pitchFamily="18" charset="0"/>
            </a:endParaRPr>
          </a:p>
          <a:p>
            <a:pPr marL="171450" indent="-171450" algn="just">
              <a:spcBef>
                <a:spcPts val="600"/>
              </a:spcBef>
              <a:buFont typeface="Wingdings" panose="05000000000000000000" pitchFamily="2" charset="2"/>
              <a:buChar char="§"/>
            </a:pPr>
            <a:r>
              <a:rPr lang="pl-PL" sz="1300" dirty="0">
                <a:solidFill>
                  <a:schemeClr val="accent5">
                    <a:lumMod val="25000"/>
                  </a:schemeClr>
                </a:solidFill>
                <a:effectLst/>
                <a:latin typeface="+mn-lt"/>
                <a:ea typeface="Times New Roman" panose="02020603050405020304" pitchFamily="18" charset="0"/>
                <a:cs typeface="Times New Roman" panose="02020603050405020304" pitchFamily="18" charset="0"/>
              </a:rPr>
              <a:t>Współpraca z Sądem Okręgowym w Opolu III Wydział Karny</a:t>
            </a:r>
          </a:p>
          <a:p>
            <a:pPr marL="171450" indent="-171450" algn="just">
              <a:spcBef>
                <a:spcPts val="600"/>
              </a:spcBef>
              <a:buFont typeface="Wingdings" panose="05000000000000000000" pitchFamily="2" charset="2"/>
              <a:buChar char="§"/>
            </a:pPr>
            <a:r>
              <a:rPr lang="pl-PL" sz="1300" dirty="0">
                <a:solidFill>
                  <a:schemeClr val="accent5">
                    <a:lumMod val="25000"/>
                  </a:schemeClr>
                </a:solidFill>
                <a:latin typeface="+mn-lt"/>
                <a:ea typeface="Times New Roman" panose="02020603050405020304" pitchFamily="18" charset="0"/>
                <a:cs typeface="Times New Roman" panose="02020603050405020304" pitchFamily="18" charset="0"/>
              </a:rPr>
              <a:t>Kontynuacja współpracy z: Centrum Re-Start, Stowarzyszeniem Rodzin Zastępczych Jestem, Powiatowym Centrum Pomocy Rodzinie, MOPR, Uniwersytetem Trzeciego Wieku, Centrum Seniora, Ośrodkiem Interwencji Kryzysowej, Stowarzyszeniem Twoja Fabryka Marzeń, Pełnomocnikiem ds. Równego Traktowania UO oraz Centrum Wsparcie Psychologiczno-Terapeutycznym UO</a:t>
            </a:r>
            <a:endParaRPr lang="pl-PL" sz="1300" dirty="0">
              <a:solidFill>
                <a:schemeClr val="accent5">
                  <a:lumMod val="25000"/>
                </a:schemeClr>
              </a:solidFill>
              <a:effectLst/>
              <a:latin typeface="+mn-lt"/>
              <a:ea typeface="Times New Roman" panose="02020603050405020304" pitchFamily="18" charset="0"/>
              <a:cs typeface="Times New Roman" panose="02020603050405020304" pitchFamily="18" charset="0"/>
            </a:endParaRPr>
          </a:p>
        </p:txBody>
      </p:sp>
      <p:graphicFrame>
        <p:nvGraphicFramePr>
          <p:cNvPr id="4" name="Symbol zastępczy wykresu 3">
            <a:extLst>
              <a:ext uri="{FF2B5EF4-FFF2-40B4-BE49-F238E27FC236}">
                <a16:creationId xmlns:a16="http://schemas.microsoft.com/office/drawing/2014/main" id="{26E76673-9FD5-60AB-5324-753A950BF003}"/>
              </a:ext>
            </a:extLst>
          </p:cNvPr>
          <p:cNvGraphicFramePr>
            <a:graphicFrameLocks noGrp="1"/>
          </p:cNvGraphicFramePr>
          <p:nvPr>
            <p:ph type="chart" idx="1"/>
          </p:nvPr>
        </p:nvGraphicFramePr>
        <p:xfrm flipH="1">
          <a:off x="8915399" y="6021288"/>
          <a:ext cx="45719" cy="144016"/>
        </p:xfrm>
        <a:graphic>
          <a:graphicData uri="http://schemas.openxmlformats.org/drawingml/2006/chart">
            <c:chart xmlns:c="http://schemas.openxmlformats.org/drawingml/2006/chart" xmlns:r="http://schemas.openxmlformats.org/officeDocument/2006/relationships" r:id="rId7"/>
          </a:graphicData>
        </a:graphic>
      </p:graphicFrame>
      <p:sp>
        <p:nvSpPr>
          <p:cNvPr id="6" name="Rectangle 2">
            <a:extLst>
              <a:ext uri="{FF2B5EF4-FFF2-40B4-BE49-F238E27FC236}">
                <a16:creationId xmlns:a16="http://schemas.microsoft.com/office/drawing/2014/main" id="{51D1CF64-5531-9E42-5DC1-ED8A7B8A8818}"/>
              </a:ext>
            </a:extLst>
          </p:cNvPr>
          <p:cNvSpPr>
            <a:spLocks noGrp="1" noChangeArrowheads="1"/>
          </p:cNvSpPr>
          <p:nvPr>
            <p:ph type="title"/>
          </p:nvPr>
        </p:nvSpPr>
        <p:spPr>
          <a:xfrm>
            <a:off x="801295" y="764704"/>
            <a:ext cx="8114105" cy="1140296"/>
          </a:xfrm>
        </p:spPr>
        <p:txBody>
          <a:bodyPr/>
          <a:lstStyle/>
          <a:p>
            <a:pPr defTabSz="912813" eaLnBrk="1" hangingPunct="1"/>
            <a:r>
              <a:rPr lang="pl-PL" sz="2400" dirty="0"/>
              <a:t>Uniwersytecka Studencka Poradnia Prawna „Klinika Prawa” </a:t>
            </a:r>
            <a:r>
              <a:rPr lang="pl-PL" sz="2400" dirty="0" err="1"/>
              <a:t>WPiA</a:t>
            </a:r>
            <a:r>
              <a:rPr lang="pl-PL" sz="2400" dirty="0"/>
              <a:t> Uniwersytetu Opolskiego</a:t>
            </a:r>
            <a:endParaRPr lang="pl-PL" sz="2500" dirty="0"/>
          </a:p>
        </p:txBody>
      </p:sp>
    </p:spTree>
    <p:extLst>
      <p:ext uri="{BB962C8B-B14F-4D97-AF65-F5344CB8AC3E}">
        <p14:creationId xmlns:p14="http://schemas.microsoft.com/office/powerpoint/2010/main" val="2670359644"/>
      </p:ext>
    </p:extLst>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10"/>
          <p:cNvSpPr txBox="1">
            <a:spLocks noChangeArrowheads="1"/>
          </p:cNvSpPr>
          <p:nvPr/>
        </p:nvSpPr>
        <p:spPr bwMode="auto">
          <a:xfrm>
            <a:off x="755576" y="2564318"/>
            <a:ext cx="8388424" cy="3508653"/>
          </a:xfrm>
          <a:prstGeom prst="rect">
            <a:avLst/>
          </a:prstGeom>
          <a:noFill/>
          <a:ln w="9525">
            <a:noFill/>
            <a:miter lim="800000"/>
            <a:headEnd/>
            <a:tailEnd/>
          </a:ln>
        </p:spPr>
        <p:txBody>
          <a:bodyPr wrap="square">
            <a:spAutoFit/>
          </a:bodyPr>
          <a:lstStyle/>
          <a:p>
            <a:pPr algn="just">
              <a:spcBef>
                <a:spcPts val="600"/>
              </a:spcBef>
            </a:pPr>
            <a:r>
              <a:rPr lang="pl-PL" sz="1300" b="1" dirty="0">
                <a:solidFill>
                  <a:schemeClr val="accent5">
                    <a:lumMod val="25000"/>
                  </a:schemeClr>
                </a:solidFill>
                <a:latin typeface="+mn-lt"/>
              </a:rPr>
              <a:t>N</a:t>
            </a:r>
            <a:r>
              <a:rPr lang="pl-PL" sz="1300" b="1" dirty="0">
                <a:solidFill>
                  <a:schemeClr val="accent5">
                    <a:lumMod val="25000"/>
                  </a:schemeClr>
                </a:solidFill>
                <a:latin typeface="+mn-lt"/>
                <a:cs typeface="Times New Roman" pitchFamily="18" charset="0"/>
              </a:rPr>
              <a:t>ajwa</a:t>
            </a:r>
            <a:r>
              <a:rPr lang="pl-PL" sz="1300" b="1" dirty="0">
                <a:solidFill>
                  <a:schemeClr val="accent5">
                    <a:lumMod val="25000"/>
                  </a:schemeClr>
                </a:solidFill>
                <a:latin typeface="+mn-lt"/>
              </a:rPr>
              <a:t>ż</a:t>
            </a:r>
            <a:r>
              <a:rPr lang="pl-PL" sz="1300" b="1" dirty="0">
                <a:solidFill>
                  <a:schemeClr val="accent5">
                    <a:lumMod val="25000"/>
                  </a:schemeClr>
                </a:solidFill>
                <a:latin typeface="+mn-lt"/>
                <a:cs typeface="Times New Roman" pitchFamily="18" charset="0"/>
              </a:rPr>
              <a:t>niejsze osi</a:t>
            </a:r>
            <a:r>
              <a:rPr lang="pl-PL" sz="1300" b="1" dirty="0">
                <a:solidFill>
                  <a:schemeClr val="accent5">
                    <a:lumMod val="25000"/>
                  </a:schemeClr>
                </a:solidFill>
                <a:latin typeface="+mn-lt"/>
              </a:rPr>
              <a:t>ą</a:t>
            </a:r>
            <a:r>
              <a:rPr lang="pl-PL" sz="1300" b="1" dirty="0">
                <a:solidFill>
                  <a:schemeClr val="accent5">
                    <a:lumMod val="25000"/>
                  </a:schemeClr>
                </a:solidFill>
                <a:latin typeface="+mn-lt"/>
                <a:cs typeface="Times New Roman" pitchFamily="18" charset="0"/>
              </a:rPr>
              <a:t>gni</a:t>
            </a:r>
            <a:r>
              <a:rPr lang="pl-PL" sz="1300" b="1" dirty="0">
                <a:solidFill>
                  <a:schemeClr val="accent5">
                    <a:lumMod val="25000"/>
                  </a:schemeClr>
                </a:solidFill>
                <a:latin typeface="+mn-lt"/>
              </a:rPr>
              <a:t>ę</a:t>
            </a:r>
            <a:r>
              <a:rPr lang="pl-PL" sz="1300" b="1" dirty="0">
                <a:solidFill>
                  <a:schemeClr val="accent5">
                    <a:lumMod val="25000"/>
                  </a:schemeClr>
                </a:solidFill>
                <a:latin typeface="+mn-lt"/>
                <a:cs typeface="Times New Roman" pitchFamily="18" charset="0"/>
              </a:rPr>
              <a:t>cia i sukcesy Poradni c.d.:</a:t>
            </a:r>
            <a:endParaRPr lang="pl-PL" sz="1300" dirty="0">
              <a:solidFill>
                <a:schemeClr val="accent5">
                  <a:lumMod val="25000"/>
                </a:schemeClr>
              </a:solidFill>
              <a:effectLst/>
              <a:latin typeface="+mn-lt"/>
              <a:ea typeface="Times New Roman" panose="02020603050405020304" pitchFamily="18" charset="0"/>
              <a:cs typeface="Times New Roman" panose="02020603050405020304" pitchFamily="18" charset="0"/>
            </a:endParaRPr>
          </a:p>
          <a:p>
            <a:pPr marL="171450" indent="-171450" algn="just">
              <a:spcBef>
                <a:spcPts val="600"/>
              </a:spcBef>
              <a:buFont typeface="Wingdings" panose="05000000000000000000" pitchFamily="2" charset="2"/>
              <a:buChar char="§"/>
            </a:pPr>
            <a:r>
              <a:rPr lang="pl-PL" sz="1300" dirty="0">
                <a:solidFill>
                  <a:schemeClr val="accent5">
                    <a:lumMod val="25000"/>
                  </a:schemeClr>
                </a:solidFill>
                <a:effectLst/>
                <a:latin typeface="+mn-lt"/>
                <a:ea typeface="Times New Roman" panose="02020603050405020304" pitchFamily="18" charset="0"/>
                <a:cs typeface="Times New Roman" panose="02020603050405020304" pitchFamily="18" charset="0"/>
              </a:rPr>
              <a:t>Pokazy filmów „Błąd systemu” i „Zdarzyło się” połączone z dyskusją i warsztatami dotyczącymi tematyki filmu</a:t>
            </a:r>
          </a:p>
          <a:p>
            <a:pPr marL="171450" indent="-171450" algn="just">
              <a:spcBef>
                <a:spcPts val="600"/>
              </a:spcBef>
              <a:buFont typeface="Wingdings" panose="05000000000000000000" pitchFamily="2" charset="2"/>
              <a:buChar char="§"/>
            </a:pPr>
            <a:r>
              <a:rPr lang="pl-PL" sz="1300" dirty="0">
                <a:solidFill>
                  <a:schemeClr val="accent5">
                    <a:lumMod val="25000"/>
                  </a:schemeClr>
                </a:solidFill>
                <a:latin typeface="+mn-lt"/>
                <a:ea typeface="Times New Roman" panose="02020603050405020304" pitchFamily="18" charset="0"/>
                <a:cs typeface="Times New Roman" panose="02020603050405020304" pitchFamily="18" charset="0"/>
              </a:rPr>
              <a:t>Organizacja symulacji „Sprawa Gorgonowej” dla uczniów III LO w Opolu</a:t>
            </a:r>
          </a:p>
          <a:p>
            <a:pPr marL="171450" indent="-171450" algn="just">
              <a:spcBef>
                <a:spcPts val="600"/>
              </a:spcBef>
              <a:buFont typeface="Wingdings" panose="05000000000000000000" pitchFamily="2" charset="2"/>
              <a:buChar char="§"/>
            </a:pPr>
            <a:r>
              <a:rPr lang="pl-PL" sz="1300" dirty="0">
                <a:solidFill>
                  <a:schemeClr val="accent5">
                    <a:lumMod val="25000"/>
                  </a:schemeClr>
                </a:solidFill>
                <a:latin typeface="+mn-lt"/>
                <a:ea typeface="Times New Roman" panose="02020603050405020304" pitchFamily="18" charset="0"/>
                <a:cs typeface="Times New Roman" panose="02020603050405020304" pitchFamily="18" charset="0"/>
              </a:rPr>
              <a:t>Wzięcie udziału w rozprawie karnej w SO w Opolu</a:t>
            </a:r>
          </a:p>
          <a:p>
            <a:pPr marL="171450" indent="-171450" algn="just">
              <a:spcBef>
                <a:spcPts val="600"/>
              </a:spcBef>
              <a:buFont typeface="Wingdings" panose="05000000000000000000" pitchFamily="2" charset="2"/>
              <a:buChar char="§"/>
            </a:pPr>
            <a:r>
              <a:rPr lang="pl-PL" sz="1300" dirty="0">
                <a:solidFill>
                  <a:schemeClr val="accent5">
                    <a:lumMod val="25000"/>
                  </a:schemeClr>
                </a:solidFill>
                <a:latin typeface="+mn-lt"/>
                <a:ea typeface="Times New Roman" panose="02020603050405020304" pitchFamily="18" charset="0"/>
                <a:cs typeface="Times New Roman" panose="02020603050405020304" pitchFamily="18" charset="0"/>
              </a:rPr>
              <a:t>Studenci Kliniki wzięli udział w </a:t>
            </a:r>
            <a:r>
              <a:rPr lang="pl-PL" sz="1300" dirty="0" err="1">
                <a:solidFill>
                  <a:schemeClr val="accent5">
                    <a:lumMod val="25000"/>
                  </a:schemeClr>
                </a:solidFill>
                <a:latin typeface="+mn-lt"/>
                <a:ea typeface="Times New Roman" panose="02020603050405020304" pitchFamily="18" charset="0"/>
                <a:cs typeface="Times New Roman" panose="02020603050405020304" pitchFamily="18" charset="0"/>
              </a:rPr>
              <a:t>Warsaw</a:t>
            </a:r>
            <a:r>
              <a:rPr lang="pl-PL" sz="1300" dirty="0">
                <a:solidFill>
                  <a:schemeClr val="accent5">
                    <a:lumMod val="25000"/>
                  </a:schemeClr>
                </a:solidFill>
                <a:latin typeface="+mn-lt"/>
                <a:ea typeface="Times New Roman" panose="02020603050405020304" pitchFamily="18" charset="0"/>
                <a:cs typeface="Times New Roman" panose="02020603050405020304" pitchFamily="18" charset="0"/>
              </a:rPr>
              <a:t> International </a:t>
            </a:r>
            <a:r>
              <a:rPr lang="pl-PL" sz="1300" dirty="0" err="1">
                <a:solidFill>
                  <a:schemeClr val="accent5">
                    <a:lumMod val="25000"/>
                  </a:schemeClr>
                </a:solidFill>
                <a:latin typeface="+mn-lt"/>
                <a:ea typeface="Times New Roman" panose="02020603050405020304" pitchFamily="18" charset="0"/>
                <a:cs typeface="Times New Roman" panose="02020603050405020304" pitchFamily="18" charset="0"/>
              </a:rPr>
              <a:t>Medical</a:t>
            </a:r>
            <a:r>
              <a:rPr lang="pl-PL" sz="1300" dirty="0">
                <a:solidFill>
                  <a:schemeClr val="accent5">
                    <a:lumMod val="25000"/>
                  </a:schemeClr>
                </a:solidFill>
                <a:latin typeface="+mn-lt"/>
                <a:ea typeface="Times New Roman" panose="02020603050405020304" pitchFamily="18" charset="0"/>
                <a:cs typeface="Times New Roman" panose="02020603050405020304" pitchFamily="18" charset="0"/>
              </a:rPr>
              <a:t> </a:t>
            </a:r>
            <a:r>
              <a:rPr lang="pl-PL" sz="1300" dirty="0" err="1">
                <a:solidFill>
                  <a:schemeClr val="accent5">
                    <a:lumMod val="25000"/>
                  </a:schemeClr>
                </a:solidFill>
                <a:latin typeface="+mn-lt"/>
                <a:ea typeface="Times New Roman" panose="02020603050405020304" pitchFamily="18" charset="0"/>
                <a:cs typeface="Times New Roman" panose="02020603050405020304" pitchFamily="18" charset="0"/>
              </a:rPr>
              <a:t>Congress</a:t>
            </a:r>
            <a:r>
              <a:rPr lang="pl-PL" sz="1300" dirty="0">
                <a:solidFill>
                  <a:schemeClr val="accent5">
                    <a:lumMod val="25000"/>
                  </a:schemeClr>
                </a:solidFill>
                <a:latin typeface="+mn-lt"/>
                <a:ea typeface="Times New Roman" panose="02020603050405020304" pitchFamily="18" charset="0"/>
                <a:cs typeface="Times New Roman" panose="02020603050405020304" pitchFamily="18" charset="0"/>
              </a:rPr>
              <a:t> – zajęcie pierwszego miejsca w </a:t>
            </a:r>
            <a:r>
              <a:rPr lang="pl-PL" sz="1300" dirty="0" err="1">
                <a:solidFill>
                  <a:schemeClr val="accent5">
                    <a:lumMod val="25000"/>
                  </a:schemeClr>
                </a:solidFill>
                <a:latin typeface="+mn-lt"/>
                <a:ea typeface="Times New Roman" panose="02020603050405020304" pitchFamily="18" charset="0"/>
                <a:cs typeface="Times New Roman" panose="02020603050405020304" pitchFamily="18" charset="0"/>
              </a:rPr>
              <a:t>Medical</a:t>
            </a:r>
            <a:r>
              <a:rPr lang="pl-PL" sz="1300" dirty="0">
                <a:solidFill>
                  <a:schemeClr val="accent5">
                    <a:lumMod val="25000"/>
                  </a:schemeClr>
                </a:solidFill>
                <a:latin typeface="+mn-lt"/>
                <a:ea typeface="Times New Roman" panose="02020603050405020304" pitchFamily="18" charset="0"/>
                <a:cs typeface="Times New Roman" panose="02020603050405020304" pitchFamily="18" charset="0"/>
              </a:rPr>
              <a:t> &amp; Pharmaceutical Law </a:t>
            </a:r>
            <a:r>
              <a:rPr lang="pl-PL" sz="1300" dirty="0" err="1">
                <a:solidFill>
                  <a:schemeClr val="accent5">
                    <a:lumMod val="25000"/>
                  </a:schemeClr>
                </a:solidFill>
                <a:latin typeface="+mn-lt"/>
                <a:ea typeface="Times New Roman" panose="02020603050405020304" pitchFamily="18" charset="0"/>
                <a:cs typeface="Times New Roman" panose="02020603050405020304" pitchFamily="18" charset="0"/>
              </a:rPr>
              <a:t>Session</a:t>
            </a:r>
            <a:r>
              <a:rPr lang="pl-PL" sz="1300" dirty="0">
                <a:solidFill>
                  <a:schemeClr val="accent5">
                    <a:lumMod val="25000"/>
                  </a:schemeClr>
                </a:solidFill>
                <a:latin typeface="+mn-lt"/>
                <a:ea typeface="Times New Roman" panose="02020603050405020304" pitchFamily="18" charset="0"/>
                <a:cs typeface="Times New Roman" panose="02020603050405020304" pitchFamily="18" charset="0"/>
              </a:rPr>
              <a:t> w trakcie Kongresu</a:t>
            </a:r>
          </a:p>
          <a:p>
            <a:pPr marL="171450" indent="-171450" algn="just">
              <a:spcBef>
                <a:spcPts val="600"/>
              </a:spcBef>
              <a:buFont typeface="Wingdings" panose="05000000000000000000" pitchFamily="2" charset="2"/>
              <a:buChar char="§"/>
            </a:pPr>
            <a:r>
              <a:rPr lang="pl-PL" sz="1300" dirty="0">
                <a:solidFill>
                  <a:schemeClr val="accent5">
                    <a:lumMod val="25000"/>
                  </a:schemeClr>
                </a:solidFill>
                <a:latin typeface="+mn-lt"/>
                <a:ea typeface="Times New Roman" panose="02020603050405020304" pitchFamily="18" charset="0"/>
                <a:cs typeface="Times New Roman" panose="02020603050405020304" pitchFamily="18" charset="0"/>
              </a:rPr>
              <a:t>Nagrody Marszałka Województwa Opolskiego dla dwóch studentów działających w Poradni</a:t>
            </a:r>
          </a:p>
          <a:p>
            <a:pPr marL="171450" indent="-171450" algn="just">
              <a:spcBef>
                <a:spcPts val="600"/>
              </a:spcBef>
              <a:buFont typeface="Wingdings" panose="05000000000000000000" pitchFamily="2" charset="2"/>
              <a:buChar char="§"/>
            </a:pPr>
            <a:r>
              <a:rPr lang="pl-PL" sz="1300" dirty="0">
                <a:solidFill>
                  <a:schemeClr val="accent5">
                    <a:lumMod val="25000"/>
                  </a:schemeClr>
                </a:solidFill>
                <a:latin typeface="+mn-lt"/>
                <a:ea typeface="Times New Roman" panose="02020603050405020304" pitchFamily="18" charset="0"/>
                <a:cs typeface="Times New Roman" panose="02020603050405020304" pitchFamily="18" charset="0"/>
              </a:rPr>
              <a:t>Działania w ramach Street Law – współpraca ze szkołami podstawowymi (nr 20 w Opolu) oraz szkołami ponadpodstawowymi (VI i VIII LO w Opolu, ZS Budowlanych w Opolu), udział w wydarzeniach popularyzujących naukę (Opolski Festiwal Nauki, Noc Nauki)</a:t>
            </a:r>
          </a:p>
          <a:p>
            <a:pPr marL="171450" indent="-171450" algn="just">
              <a:spcBef>
                <a:spcPts val="600"/>
              </a:spcBef>
              <a:buFont typeface="Wingdings" panose="05000000000000000000" pitchFamily="2" charset="2"/>
              <a:buChar char="§"/>
            </a:pPr>
            <a:r>
              <a:rPr lang="pl-PL" sz="1300" dirty="0">
                <a:solidFill>
                  <a:schemeClr val="accent5">
                    <a:lumMod val="25000"/>
                  </a:schemeClr>
                </a:solidFill>
                <a:latin typeface="+mn-lt"/>
                <a:ea typeface="Times New Roman" panose="02020603050405020304" pitchFamily="18" charset="0"/>
                <a:cs typeface="Times New Roman" panose="02020603050405020304" pitchFamily="18" charset="0"/>
              </a:rPr>
              <a:t>Dodatkowo w ramach Street Law wizyta w opolskim Areszcie Śledczym</a:t>
            </a:r>
          </a:p>
          <a:p>
            <a:pPr marL="171450" indent="-171450" algn="just">
              <a:spcBef>
                <a:spcPts val="600"/>
              </a:spcBef>
              <a:buFont typeface="Wingdings" panose="05000000000000000000" pitchFamily="2" charset="2"/>
              <a:buChar char="§"/>
            </a:pPr>
            <a:r>
              <a:rPr lang="pl-PL" sz="1300" dirty="0">
                <a:solidFill>
                  <a:schemeClr val="accent5">
                    <a:lumMod val="25000"/>
                  </a:schemeClr>
                </a:solidFill>
                <a:latin typeface="+mn-lt"/>
                <a:ea typeface="Times New Roman" panose="02020603050405020304" pitchFamily="18" charset="0"/>
                <a:cs typeface="Times New Roman" panose="02020603050405020304" pitchFamily="18" charset="0"/>
              </a:rPr>
              <a:t>Udział w Konkursie „</a:t>
            </a:r>
            <a:r>
              <a:rPr lang="pl-PL" sz="1300" dirty="0" err="1">
                <a:solidFill>
                  <a:schemeClr val="accent5">
                    <a:lumMod val="25000"/>
                  </a:schemeClr>
                </a:solidFill>
                <a:latin typeface="+mn-lt"/>
                <a:ea typeface="Times New Roman" panose="02020603050405020304" pitchFamily="18" charset="0"/>
                <a:cs typeface="Times New Roman" panose="02020603050405020304" pitchFamily="18" charset="0"/>
              </a:rPr>
              <a:t>Regranting</a:t>
            </a:r>
            <a:r>
              <a:rPr lang="pl-PL" sz="1300" dirty="0">
                <a:solidFill>
                  <a:schemeClr val="accent5">
                    <a:lumMod val="25000"/>
                  </a:schemeClr>
                </a:solidFill>
                <a:latin typeface="+mn-lt"/>
                <a:ea typeface="Times New Roman" panose="02020603050405020304" pitchFamily="18" charset="0"/>
                <a:cs typeface="Times New Roman" panose="02020603050405020304" pitchFamily="18" charset="0"/>
              </a:rPr>
              <a:t> dla organizacji Poradniczych” – Klinika uzyskała 12.000 zł na realizację projektu w zakresie rozwijania kompetencji w poradnictwie prawnym, w tym na warsztaty i seminaria naukowe oraz niezbędny sprzęt. Klinika złożyła aplikację także w ramach kolejnej edycji Konkursu</a:t>
            </a:r>
          </a:p>
        </p:txBody>
      </p:sp>
      <p:graphicFrame>
        <p:nvGraphicFramePr>
          <p:cNvPr id="4" name="Symbol zastępczy wykresu 3">
            <a:extLst>
              <a:ext uri="{FF2B5EF4-FFF2-40B4-BE49-F238E27FC236}">
                <a16:creationId xmlns:a16="http://schemas.microsoft.com/office/drawing/2014/main" id="{46053608-D611-F3ED-8BF7-66D1D23A2AE1}"/>
              </a:ext>
            </a:extLst>
          </p:cNvPr>
          <p:cNvGraphicFramePr>
            <a:graphicFrameLocks noGrp="1"/>
          </p:cNvGraphicFramePr>
          <p:nvPr>
            <p:ph type="chart" idx="1"/>
          </p:nvPr>
        </p:nvGraphicFramePr>
        <p:xfrm flipH="1">
          <a:off x="8915399" y="6021288"/>
          <a:ext cx="45719" cy="144016"/>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2">
            <a:extLst>
              <a:ext uri="{FF2B5EF4-FFF2-40B4-BE49-F238E27FC236}">
                <a16:creationId xmlns:a16="http://schemas.microsoft.com/office/drawing/2014/main" id="{4A31AC37-2A4B-E19E-F3AB-71E86E79DE1C}"/>
              </a:ext>
            </a:extLst>
          </p:cNvPr>
          <p:cNvSpPr>
            <a:spLocks noGrp="1" noChangeArrowheads="1"/>
          </p:cNvSpPr>
          <p:nvPr>
            <p:ph type="title"/>
          </p:nvPr>
        </p:nvSpPr>
        <p:spPr>
          <a:xfrm>
            <a:off x="801295" y="764704"/>
            <a:ext cx="8114105" cy="1140296"/>
          </a:xfrm>
        </p:spPr>
        <p:txBody>
          <a:bodyPr/>
          <a:lstStyle/>
          <a:p>
            <a:pPr defTabSz="912813" eaLnBrk="1" hangingPunct="1"/>
            <a:r>
              <a:rPr lang="pl-PL" sz="2400" dirty="0"/>
              <a:t>Uniwersytecka Studencka Poradnia Prawna „Klinika Prawa” </a:t>
            </a:r>
            <a:r>
              <a:rPr lang="pl-PL" sz="2400" dirty="0" err="1"/>
              <a:t>WPiA</a:t>
            </a:r>
            <a:r>
              <a:rPr lang="pl-PL" sz="2400" dirty="0"/>
              <a:t> Uniwersytetu Opolskiego</a:t>
            </a:r>
            <a:endParaRPr lang="pl-PL" sz="2500" dirty="0"/>
          </a:p>
        </p:txBody>
      </p:sp>
    </p:spTree>
    <p:extLst>
      <p:ext uri="{BB962C8B-B14F-4D97-AF65-F5344CB8AC3E}">
        <p14:creationId xmlns:p14="http://schemas.microsoft.com/office/powerpoint/2010/main" val="5104588"/>
      </p:ext>
    </p:extLst>
  </p:cSld>
  <p:clrMapOvr>
    <a:masterClrMapping/>
  </p:clrMapOvr>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Wykres 1">
            <a:extLst>
              <a:ext uri="{FF2B5EF4-FFF2-40B4-BE49-F238E27FC236}">
                <a16:creationId xmlns:a16="http://schemas.microsoft.com/office/drawing/2014/main" id="{3561AD74-C7BF-6FEF-DDE8-AA34CBF1696B}"/>
              </a:ext>
            </a:extLst>
          </p:cNvPr>
          <p:cNvGraphicFramePr>
            <a:graphicFrameLocks/>
          </p:cNvGraphicFramePr>
          <p:nvPr/>
        </p:nvGraphicFramePr>
        <p:xfrm flipH="1" flipV="1">
          <a:off x="4788023" y="5647287"/>
          <a:ext cx="45719" cy="45719"/>
        </p:xfrm>
        <a:graphic>
          <a:graphicData uri="http://schemas.openxmlformats.org/drawingml/2006/chart">
            <c:chart xmlns:c="http://schemas.openxmlformats.org/drawingml/2006/chart" xmlns:r="http://schemas.openxmlformats.org/officeDocument/2006/relationships" r:id="rId2"/>
          </a:graphicData>
        </a:graphic>
      </p:graphicFrame>
      <p:sp>
        <p:nvSpPr>
          <p:cNvPr id="3" name="Prostokąt 2">
            <a:extLst>
              <a:ext uri="{FF2B5EF4-FFF2-40B4-BE49-F238E27FC236}">
                <a16:creationId xmlns:a16="http://schemas.microsoft.com/office/drawing/2014/main" id="{5910EC20-775B-697E-C43B-74238AEF119D}"/>
              </a:ext>
            </a:extLst>
          </p:cNvPr>
          <p:cNvSpPr/>
          <p:nvPr/>
        </p:nvSpPr>
        <p:spPr bwMode="auto">
          <a:xfrm>
            <a:off x="4788023" y="6597353"/>
            <a:ext cx="288034" cy="45720"/>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pl-PL" sz="1050" b="1" i="0" strike="noStrike" cap="none" normalizeH="0" baseline="0" dirty="0">
              <a:ln>
                <a:noFill/>
              </a:ln>
              <a:solidFill>
                <a:srgbClr val="000000"/>
              </a:solidFill>
              <a:effectLst/>
            </a:endParaRPr>
          </a:p>
        </p:txBody>
      </p:sp>
      <p:graphicFrame>
        <p:nvGraphicFramePr>
          <p:cNvPr id="6" name="Object 7">
            <a:extLst>
              <a:ext uri="{FF2B5EF4-FFF2-40B4-BE49-F238E27FC236}">
                <a16:creationId xmlns:a16="http://schemas.microsoft.com/office/drawing/2014/main" id="{71F8A6B1-EB8F-5E9C-CEA8-E90AEF3F4B35}"/>
              </a:ext>
            </a:extLst>
          </p:cNvPr>
          <p:cNvGraphicFramePr>
            <a:graphicFrameLocks/>
          </p:cNvGraphicFramePr>
          <p:nvPr>
            <p:extLst>
              <p:ext uri="{D42A27DB-BD31-4B8C-83A1-F6EECF244321}">
                <p14:modId xmlns:p14="http://schemas.microsoft.com/office/powerpoint/2010/main" val="2345172919"/>
              </p:ext>
            </p:extLst>
          </p:nvPr>
        </p:nvGraphicFramePr>
        <p:xfrm>
          <a:off x="756056" y="2584800"/>
          <a:ext cx="4320000" cy="3128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Object 8">
            <a:extLst>
              <a:ext uri="{FF2B5EF4-FFF2-40B4-BE49-F238E27FC236}">
                <a16:creationId xmlns:a16="http://schemas.microsoft.com/office/drawing/2014/main" id="{541B4C41-6834-3ED7-819E-C82FE89EDA8B}"/>
              </a:ext>
            </a:extLst>
          </p:cNvPr>
          <p:cNvGraphicFramePr>
            <a:graphicFrameLocks/>
          </p:cNvGraphicFramePr>
          <p:nvPr>
            <p:extLst>
              <p:ext uri="{D42A27DB-BD31-4B8C-83A1-F6EECF244321}">
                <p14:modId xmlns:p14="http://schemas.microsoft.com/office/powerpoint/2010/main" val="354206040"/>
              </p:ext>
            </p:extLst>
          </p:nvPr>
        </p:nvGraphicFramePr>
        <p:xfrm>
          <a:off x="4860512" y="2564904"/>
          <a:ext cx="4320000" cy="3128400"/>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 Box 11">
            <a:extLst>
              <a:ext uri="{FF2B5EF4-FFF2-40B4-BE49-F238E27FC236}">
                <a16:creationId xmlns:a16="http://schemas.microsoft.com/office/drawing/2014/main" id="{2BEC8B42-08C2-D554-5BEC-24D8CD410C16}"/>
              </a:ext>
            </a:extLst>
          </p:cNvPr>
          <p:cNvSpPr txBox="1">
            <a:spLocks noChangeArrowheads="1"/>
          </p:cNvSpPr>
          <p:nvPr/>
        </p:nvSpPr>
        <p:spPr bwMode="auto">
          <a:xfrm>
            <a:off x="5376746" y="3829295"/>
            <a:ext cx="1150937" cy="274637"/>
          </a:xfrm>
          <a:prstGeom prst="rect">
            <a:avLst/>
          </a:prstGeom>
          <a:noFill/>
          <a:ln w="9525">
            <a:noFill/>
            <a:miter lim="800000"/>
            <a:headEnd/>
            <a:tailEnd/>
          </a:ln>
        </p:spPr>
        <p:txBody>
          <a:bodyPr>
            <a:spAutoFit/>
          </a:bodyPr>
          <a:lstStyle/>
          <a:p>
            <a:pPr defTabSz="912813">
              <a:spcBef>
                <a:spcPct val="50000"/>
              </a:spcBef>
            </a:pPr>
            <a:r>
              <a:rPr lang="pl-PL" sz="1200" b="1" dirty="0">
                <a:latin typeface="Arial" charset="0"/>
              </a:rPr>
              <a:t>studenci</a:t>
            </a:r>
          </a:p>
        </p:txBody>
      </p:sp>
      <p:sp>
        <p:nvSpPr>
          <p:cNvPr id="5" name="Text Box 12">
            <a:extLst>
              <a:ext uri="{FF2B5EF4-FFF2-40B4-BE49-F238E27FC236}">
                <a16:creationId xmlns:a16="http://schemas.microsoft.com/office/drawing/2014/main" id="{B5C308F9-01B8-3ED0-3DBE-05A974F3D5C2}"/>
              </a:ext>
            </a:extLst>
          </p:cNvPr>
          <p:cNvSpPr txBox="1">
            <a:spLocks noChangeArrowheads="1"/>
          </p:cNvSpPr>
          <p:nvPr/>
        </p:nvSpPr>
        <p:spPr bwMode="auto">
          <a:xfrm>
            <a:off x="6588224" y="4437112"/>
            <a:ext cx="1150938" cy="274638"/>
          </a:xfrm>
          <a:prstGeom prst="rect">
            <a:avLst/>
          </a:prstGeom>
          <a:noFill/>
          <a:ln w="9525">
            <a:noFill/>
            <a:miter lim="800000"/>
            <a:headEnd/>
            <a:tailEnd/>
          </a:ln>
        </p:spPr>
        <p:txBody>
          <a:bodyPr>
            <a:spAutoFit/>
          </a:bodyPr>
          <a:lstStyle/>
          <a:p>
            <a:pPr defTabSz="912813">
              <a:spcBef>
                <a:spcPct val="50000"/>
              </a:spcBef>
            </a:pPr>
            <a:r>
              <a:rPr lang="pl-PL" sz="1200" b="1" dirty="0">
                <a:latin typeface="Arial" charset="0"/>
              </a:rPr>
              <a:t>dydaktycy</a:t>
            </a:r>
          </a:p>
        </p:txBody>
      </p:sp>
      <p:sp>
        <p:nvSpPr>
          <p:cNvPr id="8" name="Text Box 13">
            <a:extLst>
              <a:ext uri="{FF2B5EF4-FFF2-40B4-BE49-F238E27FC236}">
                <a16:creationId xmlns:a16="http://schemas.microsoft.com/office/drawing/2014/main" id="{6D7738C0-F466-E7DD-096D-D4B7A03AB450}"/>
              </a:ext>
            </a:extLst>
          </p:cNvPr>
          <p:cNvSpPr txBox="1">
            <a:spLocks noChangeArrowheads="1"/>
          </p:cNvSpPr>
          <p:nvPr/>
        </p:nvSpPr>
        <p:spPr bwMode="auto">
          <a:xfrm>
            <a:off x="1115616" y="6021288"/>
            <a:ext cx="3095625" cy="630942"/>
          </a:xfrm>
          <a:prstGeom prst="rect">
            <a:avLst/>
          </a:prstGeom>
          <a:noFill/>
          <a:ln w="9525">
            <a:noFill/>
            <a:miter lim="800000"/>
            <a:headEnd/>
            <a:tailEnd/>
          </a:ln>
        </p:spPr>
        <p:txBody>
          <a:bodyPr wrap="square">
            <a:spAutoFit/>
          </a:bodyPr>
          <a:lstStyle/>
          <a:p>
            <a:pPr algn="ctr" defTabSz="912813">
              <a:spcBef>
                <a:spcPct val="50000"/>
              </a:spcBef>
            </a:pPr>
            <a:endParaRPr lang="pl-PL" sz="1400" b="1" dirty="0">
              <a:latin typeface="Arial" charset="0"/>
            </a:endParaRPr>
          </a:p>
          <a:p>
            <a:pPr algn="ctr" defTabSz="912813">
              <a:spcBef>
                <a:spcPct val="50000"/>
              </a:spcBef>
            </a:pPr>
            <a:r>
              <a:rPr lang="pl-PL" sz="1400" b="1" dirty="0">
                <a:latin typeface="Arial" charset="0"/>
              </a:rPr>
              <a:t>Liczba spraw w latach 2003-2024</a:t>
            </a:r>
          </a:p>
        </p:txBody>
      </p:sp>
      <p:sp>
        <p:nvSpPr>
          <p:cNvPr id="9" name="Text Box 14">
            <a:extLst>
              <a:ext uri="{FF2B5EF4-FFF2-40B4-BE49-F238E27FC236}">
                <a16:creationId xmlns:a16="http://schemas.microsoft.com/office/drawing/2014/main" id="{2403906F-7816-DCC2-A61A-B745C4FDABB3}"/>
              </a:ext>
            </a:extLst>
          </p:cNvPr>
          <p:cNvSpPr txBox="1">
            <a:spLocks noChangeArrowheads="1"/>
          </p:cNvSpPr>
          <p:nvPr/>
        </p:nvSpPr>
        <p:spPr bwMode="auto">
          <a:xfrm>
            <a:off x="5364088" y="5908450"/>
            <a:ext cx="3551311" cy="846386"/>
          </a:xfrm>
          <a:prstGeom prst="rect">
            <a:avLst/>
          </a:prstGeom>
          <a:noFill/>
          <a:ln w="9525">
            <a:noFill/>
            <a:miter lim="800000"/>
            <a:headEnd/>
            <a:tailEnd/>
          </a:ln>
        </p:spPr>
        <p:txBody>
          <a:bodyPr wrap="square">
            <a:spAutoFit/>
          </a:bodyPr>
          <a:lstStyle/>
          <a:p>
            <a:pPr algn="ctr" defTabSz="912813">
              <a:spcBef>
                <a:spcPct val="50000"/>
              </a:spcBef>
            </a:pPr>
            <a:endParaRPr lang="pl-PL" sz="1400" b="1" dirty="0">
              <a:latin typeface="Arial" charset="0"/>
            </a:endParaRPr>
          </a:p>
          <a:p>
            <a:pPr algn="ctr" defTabSz="912813">
              <a:spcBef>
                <a:spcPct val="50000"/>
              </a:spcBef>
            </a:pPr>
            <a:r>
              <a:rPr lang="pl-PL" sz="1400" b="1" dirty="0">
                <a:latin typeface="Arial" charset="0"/>
              </a:rPr>
              <a:t>Liczba studentów i </a:t>
            </a:r>
            <a:r>
              <a:rPr lang="pl-PL" sz="1400" b="1" dirty="0">
                <a:solidFill>
                  <a:schemeClr val="bg2"/>
                </a:solidFill>
                <a:latin typeface="Arial" charset="0"/>
              </a:rPr>
              <a:t>personelu dydaktycznego </a:t>
            </a:r>
            <a:r>
              <a:rPr lang="pl-PL" sz="1400" b="1" dirty="0">
                <a:latin typeface="Arial" charset="0"/>
              </a:rPr>
              <a:t>w latach 2003-2024</a:t>
            </a:r>
          </a:p>
        </p:txBody>
      </p:sp>
      <p:sp>
        <p:nvSpPr>
          <p:cNvPr id="12" name="Rectangle 2">
            <a:extLst>
              <a:ext uri="{FF2B5EF4-FFF2-40B4-BE49-F238E27FC236}">
                <a16:creationId xmlns:a16="http://schemas.microsoft.com/office/drawing/2014/main" id="{303CE43C-8693-09B3-CA7B-D86BACE3233C}"/>
              </a:ext>
            </a:extLst>
          </p:cNvPr>
          <p:cNvSpPr>
            <a:spLocks noGrp="1" noChangeArrowheads="1"/>
          </p:cNvSpPr>
          <p:nvPr>
            <p:ph type="title"/>
          </p:nvPr>
        </p:nvSpPr>
        <p:spPr>
          <a:xfrm>
            <a:off x="801295" y="764704"/>
            <a:ext cx="8114105" cy="1140296"/>
          </a:xfrm>
        </p:spPr>
        <p:txBody>
          <a:bodyPr/>
          <a:lstStyle/>
          <a:p>
            <a:pPr defTabSz="912813" eaLnBrk="1" hangingPunct="1"/>
            <a:r>
              <a:rPr lang="pl-PL" sz="2400" dirty="0"/>
              <a:t>Uniwersytecka Studencka Poradnia Prawna „Klinika Prawa” </a:t>
            </a:r>
            <a:r>
              <a:rPr lang="pl-PL" sz="2400" dirty="0" err="1"/>
              <a:t>WPiA</a:t>
            </a:r>
            <a:r>
              <a:rPr lang="pl-PL" sz="2400" dirty="0"/>
              <a:t> Uniwersytetu Opolskiego 2003-2024</a:t>
            </a:r>
            <a:endParaRPr lang="pl-PL" sz="2500" dirty="0"/>
          </a:p>
        </p:txBody>
      </p:sp>
    </p:spTree>
    <p:extLst>
      <p:ext uri="{BB962C8B-B14F-4D97-AF65-F5344CB8AC3E}">
        <p14:creationId xmlns:p14="http://schemas.microsoft.com/office/powerpoint/2010/main" val="3483023262"/>
      </p:ext>
    </p:extLst>
  </p:cSld>
  <p:clrMapOvr>
    <a:masterClrMapping/>
  </p:clrMapOvr>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2">
            <a:extLst>
              <a:ext uri="{FF2B5EF4-FFF2-40B4-BE49-F238E27FC236}">
                <a16:creationId xmlns:a16="http://schemas.microsoft.com/office/drawing/2014/main" id="{B7BF3D3A-42B4-AF7F-2755-A9F96DE51EC6}"/>
              </a:ext>
            </a:extLst>
          </p:cNvPr>
          <p:cNvGraphicFramePr>
            <a:graphicFrameLocks noGrp="1" noChangeAspect="1"/>
          </p:cNvGraphicFramePr>
          <p:nvPr>
            <p:ph type="chart" idx="1"/>
            <p:extLst>
              <p:ext uri="{D42A27DB-BD31-4B8C-83A1-F6EECF244321}">
                <p14:modId xmlns:p14="http://schemas.microsoft.com/office/powerpoint/2010/main" val="4186417083"/>
              </p:ext>
            </p:extLst>
          </p:nvPr>
        </p:nvGraphicFramePr>
        <p:xfrm>
          <a:off x="735013" y="2471738"/>
          <a:ext cx="8051800" cy="3979862"/>
        </p:xfrm>
        <a:graphic>
          <a:graphicData uri="http://schemas.openxmlformats.org/drawingml/2006/chart">
            <c:chart xmlns:c="http://schemas.openxmlformats.org/drawingml/2006/chart" xmlns:r="http://schemas.openxmlformats.org/officeDocument/2006/relationships" r:id="rId2"/>
          </a:graphicData>
        </a:graphic>
      </p:graphicFrame>
      <p:sp>
        <p:nvSpPr>
          <p:cNvPr id="23555" name="Rectangle 2"/>
          <p:cNvSpPr>
            <a:spLocks noGrp="1" noChangeArrowheads="1"/>
          </p:cNvSpPr>
          <p:nvPr>
            <p:ph type="title"/>
          </p:nvPr>
        </p:nvSpPr>
        <p:spPr>
          <a:xfrm>
            <a:off x="827584" y="773832"/>
            <a:ext cx="8001000" cy="1143000"/>
          </a:xfrm>
        </p:spPr>
        <p:txBody>
          <a:bodyPr/>
          <a:lstStyle/>
          <a:p>
            <a:pPr defTabSz="912813" eaLnBrk="1" hangingPunct="1"/>
            <a:r>
              <a:rPr lang="pl-PL" sz="2800" dirty="0"/>
              <a:t>Klinika Prawa </a:t>
            </a:r>
            <a:r>
              <a:rPr lang="pl-PL" sz="2800" dirty="0" err="1"/>
              <a:t>WPiA</a:t>
            </a:r>
            <a:r>
              <a:rPr lang="pl-PL" sz="2800" dirty="0"/>
              <a:t> </a:t>
            </a:r>
            <a:br>
              <a:rPr lang="pl-PL" sz="2800" dirty="0"/>
            </a:br>
            <a:r>
              <a:rPr lang="pl-PL" sz="2800" dirty="0"/>
              <a:t>Uniwersytetu im. Adama Mickiewicza</a:t>
            </a:r>
          </a:p>
        </p:txBody>
      </p:sp>
      <p:sp>
        <p:nvSpPr>
          <p:cNvPr id="23556" name="Text Box 4"/>
          <p:cNvSpPr txBox="1">
            <a:spLocks noChangeArrowheads="1"/>
          </p:cNvSpPr>
          <p:nvPr/>
        </p:nvSpPr>
        <p:spPr bwMode="auto">
          <a:xfrm>
            <a:off x="6997352" y="2276872"/>
            <a:ext cx="2111152" cy="1077218"/>
          </a:xfrm>
          <a:prstGeom prst="rect">
            <a:avLst/>
          </a:prstGeom>
          <a:noFill/>
          <a:ln w="9525">
            <a:noFill/>
            <a:miter lim="800000"/>
            <a:headEnd/>
            <a:tailEnd/>
          </a:ln>
        </p:spPr>
        <p:txBody>
          <a:bodyPr wrap="square">
            <a:spAutoFit/>
          </a:bodyPr>
          <a:lstStyle/>
          <a:p>
            <a:pPr algn="r" defTabSz="912813">
              <a:spcBef>
                <a:spcPct val="50000"/>
              </a:spcBef>
            </a:pPr>
            <a:r>
              <a:rPr lang="pl-PL" sz="1600" b="1" dirty="0">
                <a:solidFill>
                  <a:schemeClr val="tx2">
                    <a:lumMod val="50000"/>
                  </a:schemeClr>
                </a:solidFill>
                <a:latin typeface="Arial" charset="0"/>
              </a:rPr>
              <a:t>Spraw łącznie: 28</a:t>
            </a:r>
          </a:p>
          <a:p>
            <a:pPr algn="r" defTabSz="912813">
              <a:spcBef>
                <a:spcPct val="50000"/>
              </a:spcBef>
            </a:pPr>
            <a:r>
              <a:rPr lang="pl-PL" sz="1600" b="1" dirty="0">
                <a:solidFill>
                  <a:schemeClr val="tx2">
                    <a:lumMod val="50000"/>
                  </a:schemeClr>
                </a:solidFill>
                <a:latin typeface="Arial" charset="0"/>
              </a:rPr>
              <a:t>Studentów: 36 </a:t>
            </a:r>
          </a:p>
          <a:p>
            <a:pPr algn="r" defTabSz="912813">
              <a:spcBef>
                <a:spcPct val="50000"/>
              </a:spcBef>
            </a:pPr>
            <a:r>
              <a:rPr lang="pl-PL" sz="1600" b="1" dirty="0">
                <a:solidFill>
                  <a:schemeClr val="tx2">
                    <a:lumMod val="50000"/>
                  </a:schemeClr>
                </a:solidFill>
                <a:latin typeface="Arial" charset="0"/>
              </a:rPr>
              <a:t>Dydaktyków: 7 </a:t>
            </a:r>
          </a:p>
        </p:txBody>
      </p:sp>
    </p:spTree>
    <p:extLst>
      <p:ext uri="{BB962C8B-B14F-4D97-AF65-F5344CB8AC3E}">
        <p14:creationId xmlns:p14="http://schemas.microsoft.com/office/powerpoint/2010/main" val="1272553832"/>
      </p:ext>
    </p:extLst>
  </p:cSld>
  <p:clrMapOvr>
    <a:masterClrMapping/>
  </p:clrMapOvr>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10"/>
          <p:cNvSpPr txBox="1">
            <a:spLocks noChangeArrowheads="1"/>
          </p:cNvSpPr>
          <p:nvPr/>
        </p:nvSpPr>
        <p:spPr bwMode="auto">
          <a:xfrm>
            <a:off x="755576" y="2283688"/>
            <a:ext cx="8388424" cy="4493538"/>
          </a:xfrm>
          <a:prstGeom prst="rect">
            <a:avLst/>
          </a:prstGeom>
          <a:noFill/>
          <a:ln w="9525">
            <a:noFill/>
            <a:miter lim="800000"/>
            <a:headEnd/>
            <a:tailEnd/>
          </a:ln>
        </p:spPr>
        <p:txBody>
          <a:bodyPr wrap="square">
            <a:spAutoFit/>
          </a:bodyPr>
          <a:lstStyle/>
          <a:p>
            <a:pPr defTabSz="912813">
              <a:spcBef>
                <a:spcPct val="50000"/>
              </a:spcBef>
              <a:defRPr/>
            </a:pPr>
            <a:r>
              <a:rPr lang="pl-PL" sz="1300" b="1" dirty="0">
                <a:solidFill>
                  <a:schemeClr val="accent5">
                    <a:lumMod val="25000"/>
                  </a:schemeClr>
                </a:solidFill>
                <a:latin typeface="+mn-lt"/>
              </a:rPr>
              <a:t>N</a:t>
            </a:r>
            <a:r>
              <a:rPr lang="pl-PL" sz="1300" b="1" dirty="0">
                <a:solidFill>
                  <a:schemeClr val="accent5">
                    <a:lumMod val="25000"/>
                  </a:schemeClr>
                </a:solidFill>
                <a:latin typeface="+mn-lt"/>
                <a:cs typeface="Times New Roman" pitchFamily="18" charset="0"/>
              </a:rPr>
              <a:t>ajwa</a:t>
            </a:r>
            <a:r>
              <a:rPr lang="pl-PL" sz="1300" b="1" dirty="0">
                <a:solidFill>
                  <a:schemeClr val="accent5">
                    <a:lumMod val="25000"/>
                  </a:schemeClr>
                </a:solidFill>
                <a:latin typeface="+mn-lt"/>
              </a:rPr>
              <a:t>ż</a:t>
            </a:r>
            <a:r>
              <a:rPr lang="pl-PL" sz="1300" b="1" dirty="0">
                <a:solidFill>
                  <a:schemeClr val="accent5">
                    <a:lumMod val="25000"/>
                  </a:schemeClr>
                </a:solidFill>
                <a:latin typeface="+mn-lt"/>
                <a:cs typeface="Times New Roman" pitchFamily="18" charset="0"/>
              </a:rPr>
              <a:t>niejsze osi</a:t>
            </a:r>
            <a:r>
              <a:rPr lang="pl-PL" sz="1300" b="1" dirty="0">
                <a:solidFill>
                  <a:schemeClr val="accent5">
                    <a:lumMod val="25000"/>
                  </a:schemeClr>
                </a:solidFill>
                <a:latin typeface="+mn-lt"/>
              </a:rPr>
              <a:t>ą</a:t>
            </a:r>
            <a:r>
              <a:rPr lang="pl-PL" sz="1300" b="1" dirty="0">
                <a:solidFill>
                  <a:schemeClr val="accent5">
                    <a:lumMod val="25000"/>
                  </a:schemeClr>
                </a:solidFill>
                <a:latin typeface="+mn-lt"/>
                <a:cs typeface="Times New Roman" pitchFamily="18" charset="0"/>
              </a:rPr>
              <a:t>gni</a:t>
            </a:r>
            <a:r>
              <a:rPr lang="pl-PL" sz="1300" b="1" dirty="0">
                <a:solidFill>
                  <a:schemeClr val="accent5">
                    <a:lumMod val="25000"/>
                  </a:schemeClr>
                </a:solidFill>
                <a:latin typeface="+mn-lt"/>
              </a:rPr>
              <a:t>ę</a:t>
            </a:r>
            <a:r>
              <a:rPr lang="pl-PL" sz="1300" b="1" dirty="0">
                <a:solidFill>
                  <a:schemeClr val="accent5">
                    <a:lumMod val="25000"/>
                  </a:schemeClr>
                </a:solidFill>
                <a:latin typeface="+mn-lt"/>
                <a:cs typeface="Times New Roman" pitchFamily="18" charset="0"/>
              </a:rPr>
              <a:t>cia i sukcesy Poradni:</a:t>
            </a:r>
          </a:p>
          <a:p>
            <a:pPr marL="285750" indent="-285750" defTabSz="912813">
              <a:spcBef>
                <a:spcPct val="50000"/>
              </a:spcBef>
              <a:buFont typeface="Wingdings" panose="05000000000000000000" pitchFamily="2" charset="2"/>
              <a:buChar char="§"/>
              <a:defRPr/>
            </a:pPr>
            <a:r>
              <a:rPr lang="pl-PL" sz="1300" dirty="0">
                <a:solidFill>
                  <a:schemeClr val="accent5">
                    <a:lumMod val="25000"/>
                  </a:schemeClr>
                </a:solidFill>
                <a:effectLst/>
                <a:latin typeface="+mn-lt"/>
                <a:ea typeface="Times New Roman" panose="02020603050405020304" pitchFamily="18" charset="0"/>
                <a:cs typeface="Times New Roman" panose="02020603050405020304" pitchFamily="18" charset="0"/>
              </a:rPr>
              <a:t>Przekształcenie w Klinikę Prawa – jednostkę organizacyjną o charakterze pomocniczym w formie laboratorium – rozszerzenie działalności poza świadczeniem pomocy prawnej o organizację działań dydaktycznych i angażowania środowisk szkolnych i akademickich w zakresie edukacji prawnej</a:t>
            </a:r>
          </a:p>
          <a:p>
            <a:pPr marL="285750" indent="-285750" defTabSz="912813">
              <a:spcBef>
                <a:spcPct val="50000"/>
              </a:spcBef>
              <a:buFont typeface="Wingdings" panose="05000000000000000000" pitchFamily="2" charset="2"/>
              <a:buChar char="§"/>
              <a:defRPr/>
            </a:pPr>
            <a:r>
              <a:rPr lang="pl-PL" sz="1300" dirty="0">
                <a:solidFill>
                  <a:schemeClr val="accent5">
                    <a:lumMod val="25000"/>
                  </a:schemeClr>
                </a:solidFill>
                <a:effectLst/>
                <a:latin typeface="+mn-lt"/>
                <a:ea typeface="Times New Roman" panose="02020603050405020304" pitchFamily="18" charset="0"/>
                <a:cs typeface="Times New Roman" panose="02020603050405020304" pitchFamily="18" charset="0"/>
              </a:rPr>
              <a:t>Konferencje: „Professional </a:t>
            </a:r>
            <a:r>
              <a:rPr lang="pl-PL" sz="1300" dirty="0" err="1">
                <a:solidFill>
                  <a:schemeClr val="accent5">
                    <a:lumMod val="25000"/>
                  </a:schemeClr>
                </a:solidFill>
                <a:effectLst/>
                <a:latin typeface="+mn-lt"/>
                <a:ea typeface="Times New Roman" panose="02020603050405020304" pitchFamily="18" charset="0"/>
                <a:cs typeface="Times New Roman" panose="02020603050405020304" pitchFamily="18" charset="0"/>
              </a:rPr>
              <a:t>secrecy</a:t>
            </a:r>
            <a:r>
              <a:rPr lang="pl-PL" sz="1300" dirty="0">
                <a:solidFill>
                  <a:schemeClr val="accent5">
                    <a:lumMod val="25000"/>
                  </a:schemeClr>
                </a:solidFill>
                <a:effectLst/>
                <a:latin typeface="+mn-lt"/>
                <a:ea typeface="Times New Roman" panose="02020603050405020304" pitchFamily="18" charset="0"/>
                <a:cs typeface="Times New Roman" panose="02020603050405020304" pitchFamily="18" charset="0"/>
              </a:rPr>
              <a:t>” wspólnie z Uniwersytetem w Ołomuńcu i </a:t>
            </a:r>
            <a:r>
              <a:rPr lang="pl-PL" sz="1300" dirty="0">
                <a:solidFill>
                  <a:schemeClr val="accent5">
                    <a:lumMod val="25000"/>
                  </a:schemeClr>
                </a:solidFill>
                <a:latin typeface="+mn-lt"/>
                <a:ea typeface="Times New Roman" panose="02020603050405020304" pitchFamily="18" charset="0"/>
                <a:cs typeface="Times New Roman" panose="02020603050405020304" pitchFamily="18" charset="0"/>
              </a:rPr>
              <a:t>„</a:t>
            </a:r>
            <a:r>
              <a:rPr lang="en-GB" sz="1300" dirty="0">
                <a:solidFill>
                  <a:schemeClr val="accent5">
                    <a:lumMod val="25000"/>
                  </a:schemeClr>
                </a:solidFill>
                <a:latin typeface="+mn-lt"/>
                <a:ea typeface="Times New Roman" panose="02020603050405020304" pitchFamily="18" charset="0"/>
                <a:cs typeface="Times New Roman" panose="02020603050405020304" pitchFamily="18" charset="0"/>
              </a:rPr>
              <a:t>Effective Justice International and Comparative Approaches - Challenges of Digital Transformation</a:t>
            </a:r>
            <a:r>
              <a:rPr lang="pl-PL" sz="1300" dirty="0">
                <a:solidFill>
                  <a:schemeClr val="accent5">
                    <a:lumMod val="25000"/>
                  </a:schemeClr>
                </a:solidFill>
                <a:latin typeface="+mn-lt"/>
                <a:ea typeface="Times New Roman" panose="02020603050405020304" pitchFamily="18" charset="0"/>
                <a:cs typeface="Times New Roman" panose="02020603050405020304" pitchFamily="18" charset="0"/>
              </a:rPr>
              <a:t>” - z Uniwersytetem w Bolonii </a:t>
            </a:r>
          </a:p>
          <a:p>
            <a:pPr marL="285750" indent="-285750" defTabSz="912813">
              <a:spcBef>
                <a:spcPct val="50000"/>
              </a:spcBef>
              <a:buFont typeface="Wingdings" panose="05000000000000000000" pitchFamily="2" charset="2"/>
              <a:buChar char="§"/>
              <a:defRPr/>
            </a:pPr>
            <a:r>
              <a:rPr lang="pl-PL" sz="1300" dirty="0">
                <a:solidFill>
                  <a:schemeClr val="accent5">
                    <a:lumMod val="25000"/>
                  </a:schemeClr>
                </a:solidFill>
                <a:effectLst/>
                <a:latin typeface="+mn-lt"/>
                <a:ea typeface="Times New Roman" panose="02020603050405020304" pitchFamily="18" charset="0"/>
                <a:cs typeface="Times New Roman" panose="02020603050405020304" pitchFamily="18" charset="0"/>
              </a:rPr>
              <a:t>Wykłady otwarte z zakresu badań inżynierskich jako wsparcia w orzecznictwie sądowym oraz odpowiedzialności karnej w przypadku zaburzeń psychicznych</a:t>
            </a:r>
          </a:p>
          <a:p>
            <a:pPr marL="285750" indent="-285750" defTabSz="912813">
              <a:spcBef>
                <a:spcPct val="50000"/>
              </a:spcBef>
              <a:buFont typeface="Wingdings" panose="05000000000000000000" pitchFamily="2" charset="2"/>
              <a:buChar char="§"/>
              <a:defRPr/>
            </a:pPr>
            <a:r>
              <a:rPr lang="pl-PL" sz="1300" dirty="0">
                <a:solidFill>
                  <a:schemeClr val="accent5">
                    <a:lumMod val="25000"/>
                  </a:schemeClr>
                </a:solidFill>
                <a:latin typeface="+mn-lt"/>
                <a:ea typeface="Times New Roman" panose="02020603050405020304" pitchFamily="18" charset="0"/>
                <a:cs typeface="Times New Roman" panose="02020603050405020304" pitchFamily="18" charset="0"/>
              </a:rPr>
              <a:t>Seminaria i warsztaty dotyczące </a:t>
            </a:r>
            <a:r>
              <a:rPr lang="pl-PL" sz="1300" dirty="0" err="1">
                <a:solidFill>
                  <a:schemeClr val="accent5">
                    <a:lumMod val="25000"/>
                  </a:schemeClr>
                </a:solidFill>
                <a:latin typeface="+mn-lt"/>
                <a:ea typeface="Times New Roman" panose="02020603050405020304" pitchFamily="18" charset="0"/>
                <a:cs typeface="Times New Roman" panose="02020603050405020304" pitchFamily="18" charset="0"/>
              </a:rPr>
              <a:t>cyberbezpieczeństwa</a:t>
            </a:r>
            <a:r>
              <a:rPr lang="pl-PL" sz="1300" dirty="0">
                <a:solidFill>
                  <a:schemeClr val="accent5">
                    <a:lumMod val="25000"/>
                  </a:schemeClr>
                </a:solidFill>
                <a:latin typeface="+mn-lt"/>
                <a:ea typeface="Times New Roman" panose="02020603050405020304" pitchFamily="18" charset="0"/>
                <a:cs typeface="Times New Roman" panose="02020603050405020304" pitchFamily="18" charset="0"/>
              </a:rPr>
              <a:t> wspólnie z CBZC Policji oraz poradniami z Mariboru, Miszkolca, Ołomuńca i Zagrzebia</a:t>
            </a:r>
          </a:p>
          <a:p>
            <a:pPr marL="285750" indent="-285750" defTabSz="912813">
              <a:spcBef>
                <a:spcPct val="50000"/>
              </a:spcBef>
              <a:buFont typeface="Wingdings" panose="05000000000000000000" pitchFamily="2" charset="2"/>
              <a:buChar char="§"/>
              <a:defRPr/>
            </a:pPr>
            <a:r>
              <a:rPr lang="pl-PL" sz="1300" dirty="0">
                <a:solidFill>
                  <a:schemeClr val="accent5">
                    <a:lumMod val="25000"/>
                  </a:schemeClr>
                </a:solidFill>
                <a:effectLst/>
                <a:latin typeface="+mn-lt"/>
                <a:ea typeface="Times New Roman" panose="02020603050405020304" pitchFamily="18" charset="0"/>
                <a:cs typeface="Times New Roman" panose="02020603050405020304" pitchFamily="18" charset="0"/>
              </a:rPr>
              <a:t>Wykłady otwarte na temat procesualistyki karnej z ekspertami z uniwersytetów w Bolonii i Trydentu</a:t>
            </a:r>
          </a:p>
          <a:p>
            <a:pPr marL="285750" indent="-285750" defTabSz="912813">
              <a:spcBef>
                <a:spcPct val="50000"/>
              </a:spcBef>
              <a:buFont typeface="Wingdings" panose="05000000000000000000" pitchFamily="2" charset="2"/>
              <a:buChar char="§"/>
              <a:defRPr/>
            </a:pPr>
            <a:r>
              <a:rPr lang="pl-PL" sz="1300" dirty="0">
                <a:solidFill>
                  <a:schemeClr val="accent5">
                    <a:lumMod val="25000"/>
                  </a:schemeClr>
                </a:solidFill>
                <a:latin typeface="+mn-lt"/>
                <a:ea typeface="Times New Roman" panose="02020603050405020304" pitchFamily="18" charset="0"/>
                <a:cs typeface="Times New Roman" pitchFamily="18" charset="0"/>
              </a:rPr>
              <a:t>Kontynuacja współpracy z ZK w Rawiczu i Wronkach, Samorządem Studentów Akademii Marynarki Wojennej w Gdyni. Współpraca z Poznańskim Rzecznikiem Praw Ucznia i CBZC Policji, Prokuraturą Regionalną w Poznaniu, SO w Poznaniu a także z International </a:t>
            </a:r>
            <a:r>
              <a:rPr lang="pl-PL" sz="1300" dirty="0" err="1">
                <a:solidFill>
                  <a:schemeClr val="accent5">
                    <a:lumMod val="25000"/>
                  </a:schemeClr>
                </a:solidFill>
                <a:latin typeface="+mn-lt"/>
                <a:ea typeface="Times New Roman" panose="02020603050405020304" pitchFamily="18" charset="0"/>
                <a:cs typeface="Times New Roman" pitchFamily="18" charset="0"/>
              </a:rPr>
              <a:t>Federation</a:t>
            </a:r>
            <a:r>
              <a:rPr lang="pl-PL" sz="1300" dirty="0">
                <a:solidFill>
                  <a:schemeClr val="accent5">
                    <a:lumMod val="25000"/>
                  </a:schemeClr>
                </a:solidFill>
                <a:latin typeface="+mn-lt"/>
                <a:ea typeface="Times New Roman" panose="02020603050405020304" pitchFamily="18" charset="0"/>
                <a:cs typeface="Times New Roman" pitchFamily="18" charset="0"/>
              </a:rPr>
              <a:t> of </a:t>
            </a:r>
            <a:r>
              <a:rPr lang="pl-PL" sz="1300" dirty="0" err="1">
                <a:solidFill>
                  <a:schemeClr val="accent5">
                    <a:lumMod val="25000"/>
                  </a:schemeClr>
                </a:solidFill>
                <a:latin typeface="+mn-lt"/>
                <a:ea typeface="Times New Roman" panose="02020603050405020304" pitchFamily="18" charset="0"/>
                <a:cs typeface="Times New Roman" pitchFamily="18" charset="0"/>
              </a:rPr>
              <a:t>Neuro</a:t>
            </a:r>
            <a:r>
              <a:rPr lang="pl-PL" sz="1300" dirty="0">
                <a:solidFill>
                  <a:schemeClr val="accent5">
                    <a:lumMod val="25000"/>
                  </a:schemeClr>
                </a:solidFill>
                <a:latin typeface="+mn-lt"/>
                <a:ea typeface="Times New Roman" panose="02020603050405020304" pitchFamily="18" charset="0"/>
                <a:cs typeface="Times New Roman" pitchFamily="18" charset="0"/>
              </a:rPr>
              <a:t> </a:t>
            </a:r>
            <a:r>
              <a:rPr lang="pl-PL" sz="1300" dirty="0" err="1">
                <a:solidFill>
                  <a:schemeClr val="accent5">
                    <a:lumMod val="25000"/>
                  </a:schemeClr>
                </a:solidFill>
                <a:latin typeface="+mn-lt"/>
                <a:ea typeface="Times New Roman" panose="02020603050405020304" pitchFamily="18" charset="0"/>
                <a:cs typeface="Times New Roman" pitchFamily="18" charset="0"/>
              </a:rPr>
              <a:t>Legal</a:t>
            </a:r>
            <a:r>
              <a:rPr lang="pl-PL" sz="1300" dirty="0">
                <a:solidFill>
                  <a:schemeClr val="accent5">
                    <a:lumMod val="25000"/>
                  </a:schemeClr>
                </a:solidFill>
                <a:latin typeface="+mn-lt"/>
                <a:ea typeface="Times New Roman" panose="02020603050405020304" pitchFamily="18" charset="0"/>
                <a:cs typeface="Times New Roman" pitchFamily="18" charset="0"/>
              </a:rPr>
              <a:t> </a:t>
            </a:r>
            <a:r>
              <a:rPr lang="pl-PL" sz="1300" dirty="0" err="1">
                <a:solidFill>
                  <a:schemeClr val="accent5">
                    <a:lumMod val="25000"/>
                  </a:schemeClr>
                </a:solidFill>
                <a:latin typeface="+mn-lt"/>
                <a:ea typeface="Times New Roman" panose="02020603050405020304" pitchFamily="18" charset="0"/>
                <a:cs typeface="Times New Roman" pitchFamily="18" charset="0"/>
              </a:rPr>
              <a:t>Sciences</a:t>
            </a:r>
            <a:endParaRPr lang="pl-PL" sz="1300" dirty="0">
              <a:solidFill>
                <a:schemeClr val="accent5">
                  <a:lumMod val="25000"/>
                </a:schemeClr>
              </a:solidFill>
              <a:effectLst/>
              <a:latin typeface="+mn-lt"/>
              <a:ea typeface="Times New Roman" panose="02020603050405020304" pitchFamily="18" charset="0"/>
              <a:cs typeface="Times New Roman" panose="02020603050405020304" pitchFamily="18" charset="0"/>
            </a:endParaRPr>
          </a:p>
          <a:p>
            <a:pPr marL="285750" indent="-285750" defTabSz="912813">
              <a:spcBef>
                <a:spcPct val="50000"/>
              </a:spcBef>
              <a:buFont typeface="Wingdings" panose="05000000000000000000" pitchFamily="2" charset="2"/>
              <a:buChar char="§"/>
              <a:defRPr/>
            </a:pPr>
            <a:r>
              <a:rPr lang="pl-PL" sz="1300" dirty="0">
                <a:solidFill>
                  <a:schemeClr val="accent5">
                    <a:lumMod val="25000"/>
                  </a:schemeClr>
                </a:solidFill>
                <a:latin typeface="+mn-lt"/>
                <a:ea typeface="Times New Roman" panose="02020603050405020304" pitchFamily="18" charset="0"/>
                <a:cs typeface="Times New Roman" panose="02020603050405020304" pitchFamily="18" charset="0"/>
              </a:rPr>
              <a:t>Street Law - organizacja symulacji karnej i cywilnej w I, V i XII LO w Poznaniu, I LO w Kaliszu. Projekt „Po(prawna) kawa z UAM”: spotkania dotyczące pierwszego mieszkania, migracji i </a:t>
            </a:r>
            <a:r>
              <a:rPr lang="pl-PL" sz="1300" dirty="0" err="1">
                <a:solidFill>
                  <a:schemeClr val="accent5">
                    <a:lumMod val="25000"/>
                  </a:schemeClr>
                </a:solidFill>
                <a:latin typeface="+mn-lt"/>
                <a:ea typeface="Times New Roman" panose="02020603050405020304" pitchFamily="18" charset="0"/>
                <a:cs typeface="Times New Roman" panose="02020603050405020304" pitchFamily="18" charset="0"/>
              </a:rPr>
              <a:t>cyberbezpieczeństwa</a:t>
            </a:r>
            <a:r>
              <a:rPr lang="pl-PL" sz="1300" dirty="0">
                <a:solidFill>
                  <a:schemeClr val="accent5">
                    <a:lumMod val="25000"/>
                  </a:schemeClr>
                </a:solidFill>
                <a:latin typeface="+mn-lt"/>
                <a:ea typeface="Times New Roman" panose="02020603050405020304" pitchFamily="18" charset="0"/>
                <a:cs typeface="Times New Roman" panose="02020603050405020304" pitchFamily="18" charset="0"/>
              </a:rPr>
              <a:t>. Warsztaty nt. prawa budowlanego, praw dziecka i ucznia, odpowiedzialności karnej nieletnich, rozwodu</a:t>
            </a:r>
          </a:p>
          <a:p>
            <a:pPr marL="285750" indent="-285750" defTabSz="912813">
              <a:spcBef>
                <a:spcPct val="50000"/>
              </a:spcBef>
              <a:buFont typeface="Wingdings" panose="05000000000000000000" pitchFamily="2" charset="2"/>
              <a:buChar char="§"/>
              <a:defRPr/>
            </a:pPr>
            <a:r>
              <a:rPr lang="pl-PL" sz="1300" dirty="0">
                <a:solidFill>
                  <a:schemeClr val="accent5">
                    <a:lumMod val="25000"/>
                  </a:schemeClr>
                </a:solidFill>
                <a:effectLst/>
                <a:latin typeface="+mn-lt"/>
                <a:ea typeface="Times New Roman" panose="02020603050405020304" pitchFamily="18" charset="0"/>
                <a:cs typeface="Times New Roman" panose="02020603050405020304" pitchFamily="18" charset="0"/>
              </a:rPr>
              <a:t>Udział w sześciu międzynarodowych konkursach prawniczych (</a:t>
            </a:r>
            <a:r>
              <a:rPr lang="pl-PL" sz="1300" dirty="0" err="1">
                <a:solidFill>
                  <a:schemeClr val="accent5">
                    <a:lumMod val="25000"/>
                  </a:schemeClr>
                </a:solidFill>
                <a:effectLst/>
                <a:latin typeface="+mn-lt"/>
                <a:ea typeface="Times New Roman" panose="02020603050405020304" pitchFamily="18" charset="0"/>
                <a:cs typeface="Times New Roman" panose="02020603050405020304" pitchFamily="18" charset="0"/>
              </a:rPr>
              <a:t>moot</a:t>
            </a:r>
            <a:r>
              <a:rPr lang="pl-PL" sz="1300" dirty="0">
                <a:solidFill>
                  <a:schemeClr val="accent5">
                    <a:lumMod val="25000"/>
                  </a:schemeClr>
                </a:solidFill>
                <a:effectLst/>
                <a:latin typeface="+mn-lt"/>
                <a:ea typeface="Times New Roman" panose="02020603050405020304" pitchFamily="18" charset="0"/>
                <a:cs typeface="Times New Roman" panose="02020603050405020304" pitchFamily="18" charset="0"/>
              </a:rPr>
              <a:t> </a:t>
            </a:r>
            <a:r>
              <a:rPr lang="pl-PL" sz="1300" dirty="0" err="1">
                <a:solidFill>
                  <a:schemeClr val="accent5">
                    <a:lumMod val="25000"/>
                  </a:schemeClr>
                </a:solidFill>
                <a:effectLst/>
                <a:latin typeface="+mn-lt"/>
                <a:ea typeface="Times New Roman" panose="02020603050405020304" pitchFamily="18" charset="0"/>
                <a:cs typeface="Times New Roman" panose="02020603050405020304" pitchFamily="18" charset="0"/>
              </a:rPr>
              <a:t>court</a:t>
            </a:r>
            <a:r>
              <a:rPr lang="pl-PL" sz="1300" dirty="0">
                <a:solidFill>
                  <a:schemeClr val="accent5">
                    <a:lumMod val="25000"/>
                  </a:schemeClr>
                </a:solidFill>
                <a:effectLst/>
                <a:latin typeface="+mn-lt"/>
                <a:ea typeface="Times New Roman" panose="02020603050405020304" pitchFamily="18" charset="0"/>
                <a:cs typeface="Times New Roman" panose="02020603050405020304" pitchFamily="18" charset="0"/>
              </a:rPr>
              <a:t>)</a:t>
            </a:r>
          </a:p>
        </p:txBody>
      </p:sp>
      <p:sp>
        <p:nvSpPr>
          <p:cNvPr id="7" name="Rectangle 2">
            <a:extLst>
              <a:ext uri="{FF2B5EF4-FFF2-40B4-BE49-F238E27FC236}">
                <a16:creationId xmlns:a16="http://schemas.microsoft.com/office/drawing/2014/main" id="{20D10899-A2CD-0DC8-0D73-6CA48EF847C4}"/>
              </a:ext>
            </a:extLst>
          </p:cNvPr>
          <p:cNvSpPr>
            <a:spLocks noGrp="1" noChangeArrowheads="1"/>
          </p:cNvSpPr>
          <p:nvPr>
            <p:ph type="title"/>
          </p:nvPr>
        </p:nvSpPr>
        <p:spPr>
          <a:xfrm>
            <a:off x="827584" y="773832"/>
            <a:ext cx="8001000" cy="1143000"/>
          </a:xfrm>
        </p:spPr>
        <p:txBody>
          <a:bodyPr/>
          <a:lstStyle/>
          <a:p>
            <a:pPr defTabSz="912813" eaLnBrk="1" hangingPunct="1"/>
            <a:r>
              <a:rPr lang="pl-PL" sz="2800" dirty="0"/>
              <a:t>Klinika Prawa </a:t>
            </a:r>
            <a:r>
              <a:rPr lang="pl-PL" sz="2800" dirty="0" err="1"/>
              <a:t>WPiA</a:t>
            </a:r>
            <a:r>
              <a:rPr lang="pl-PL" sz="2800" dirty="0"/>
              <a:t> </a:t>
            </a:r>
            <a:br>
              <a:rPr lang="pl-PL" sz="2800" dirty="0"/>
            </a:br>
            <a:r>
              <a:rPr lang="pl-PL" sz="2800" dirty="0"/>
              <a:t>Uniwersytetu im. Adama Mickiewicza</a:t>
            </a:r>
            <a:endParaRPr lang="pl-PL" sz="2800" b="0" dirty="0"/>
          </a:p>
        </p:txBody>
      </p:sp>
    </p:spTree>
    <p:extLst>
      <p:ext uri="{BB962C8B-B14F-4D97-AF65-F5344CB8AC3E}">
        <p14:creationId xmlns:p14="http://schemas.microsoft.com/office/powerpoint/2010/main" val="3500741373"/>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15"/>
          <p:cNvGrpSpPr>
            <a:grpSpLocks/>
          </p:cNvGrpSpPr>
          <p:nvPr/>
        </p:nvGrpSpPr>
        <p:grpSpPr bwMode="auto">
          <a:xfrm>
            <a:off x="755650" y="2687639"/>
            <a:ext cx="8569325" cy="4129088"/>
            <a:chOff x="470" y="37"/>
            <a:chExt cx="5404" cy="2601"/>
          </a:xfrm>
        </p:grpSpPr>
        <p:sp useBgFill="1">
          <p:nvSpPr>
            <p:cNvPr id="4" name="Text Box 517"/>
            <p:cNvSpPr txBox="1">
              <a:spLocks noChangeArrowheads="1"/>
            </p:cNvSpPr>
            <p:nvPr/>
          </p:nvSpPr>
          <p:spPr bwMode="auto">
            <a:xfrm>
              <a:off x="3742" y="1049"/>
              <a:ext cx="2132" cy="806"/>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sz="2400">
                  <a:solidFill>
                    <a:schemeClr val="tx1"/>
                  </a:solidFill>
                  <a:latin typeface="Times New Roman" pitchFamily="18" charset="0"/>
                </a:defRPr>
              </a:lvl1pPr>
              <a:lvl2pPr marL="742950" indent="-285750" defTabSz="912813" eaLnBrk="0" hangingPunct="0">
                <a:defRPr sz="2400">
                  <a:solidFill>
                    <a:schemeClr val="tx1"/>
                  </a:solidFill>
                  <a:latin typeface="Times New Roman" pitchFamily="18" charset="0"/>
                </a:defRPr>
              </a:lvl2pPr>
              <a:lvl3pPr marL="1143000" indent="-228600" defTabSz="912813" eaLnBrk="0" hangingPunct="0">
                <a:defRPr sz="2400">
                  <a:solidFill>
                    <a:schemeClr val="tx1"/>
                  </a:solidFill>
                  <a:latin typeface="Times New Roman" pitchFamily="18" charset="0"/>
                </a:defRPr>
              </a:lvl3pPr>
              <a:lvl4pPr marL="1600200" indent="-228600" defTabSz="912813" eaLnBrk="0" hangingPunct="0">
                <a:defRPr sz="2400">
                  <a:solidFill>
                    <a:schemeClr val="tx1"/>
                  </a:solidFill>
                  <a:latin typeface="Times New Roman" pitchFamily="18" charset="0"/>
                </a:defRPr>
              </a:lvl4pPr>
              <a:lvl5pPr marL="2057400" indent="-228600" defTabSz="912813" eaLnBrk="0" hangingPunct="0">
                <a:defRPr sz="2400">
                  <a:solidFill>
                    <a:schemeClr val="tx1"/>
                  </a:solidFill>
                  <a:latin typeface="Times New Roman" pitchFamily="18" charset="0"/>
                </a:defRPr>
              </a:lvl5pPr>
              <a:lvl6pPr marL="2514600" indent="-228600" defTabSz="912813" eaLnBrk="0" fontAlgn="base" hangingPunct="0">
                <a:spcBef>
                  <a:spcPct val="0"/>
                </a:spcBef>
                <a:spcAft>
                  <a:spcPct val="0"/>
                </a:spcAft>
                <a:defRPr sz="2400">
                  <a:solidFill>
                    <a:schemeClr val="tx1"/>
                  </a:solidFill>
                  <a:latin typeface="Times New Roman" pitchFamily="18" charset="0"/>
                </a:defRPr>
              </a:lvl6pPr>
              <a:lvl7pPr marL="2971800" indent="-228600" defTabSz="912813" eaLnBrk="0" fontAlgn="base" hangingPunct="0">
                <a:spcBef>
                  <a:spcPct val="0"/>
                </a:spcBef>
                <a:spcAft>
                  <a:spcPct val="0"/>
                </a:spcAft>
                <a:defRPr sz="2400">
                  <a:solidFill>
                    <a:schemeClr val="tx1"/>
                  </a:solidFill>
                  <a:latin typeface="Times New Roman" pitchFamily="18" charset="0"/>
                </a:defRPr>
              </a:lvl7pPr>
              <a:lvl8pPr marL="3429000" indent="-228600" defTabSz="912813" eaLnBrk="0" fontAlgn="base" hangingPunct="0">
                <a:spcBef>
                  <a:spcPct val="0"/>
                </a:spcBef>
                <a:spcAft>
                  <a:spcPct val="0"/>
                </a:spcAft>
                <a:defRPr sz="2400">
                  <a:solidFill>
                    <a:schemeClr val="tx1"/>
                  </a:solidFill>
                  <a:latin typeface="Times New Roman" pitchFamily="18" charset="0"/>
                </a:defRPr>
              </a:lvl8pPr>
              <a:lvl9pPr marL="3886200" indent="-228600" defTabSz="912813"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pl-PL" altLang="pl-PL">
                  <a:solidFill>
                    <a:srgbClr val="003366"/>
                  </a:solidFill>
                  <a:latin typeface="Arial" charset="0"/>
                </a:rPr>
                <a:t>Rok akademicki 2010/2011</a:t>
              </a:r>
            </a:p>
            <a:p>
              <a:pPr eaLnBrk="1" hangingPunct="1">
                <a:spcBef>
                  <a:spcPct val="50000"/>
                </a:spcBef>
              </a:pPr>
              <a:r>
                <a:rPr lang="pl-PL" altLang="pl-PL" sz="2000">
                  <a:solidFill>
                    <a:srgbClr val="003366"/>
                  </a:solidFill>
                  <a:latin typeface="Arial" charset="0"/>
                </a:rPr>
                <a:t>25 poradni w 15 miastach</a:t>
              </a:r>
            </a:p>
          </p:txBody>
        </p:sp>
        <p:graphicFrame>
          <p:nvGraphicFramePr>
            <p:cNvPr id="5" name="Object 518"/>
            <p:cNvGraphicFramePr>
              <a:graphicFrameLocks noChangeAspect="1"/>
            </p:cNvGraphicFramePr>
            <p:nvPr/>
          </p:nvGraphicFramePr>
          <p:xfrm>
            <a:off x="538" y="37"/>
            <a:ext cx="2695" cy="2601"/>
          </p:xfrm>
          <a:graphic>
            <a:graphicData uri="http://schemas.openxmlformats.org/presentationml/2006/ole">
              <mc:AlternateContent xmlns:mc="http://schemas.openxmlformats.org/markup-compatibility/2006">
                <mc:Choice xmlns:v="urn:schemas-microsoft-com:vml" Requires="v">
                  <p:oleObj name="Bitmap Image" r:id="rId2" imgW="4352381" imgH="4200000" progId="PBrush">
                    <p:embed/>
                  </p:oleObj>
                </mc:Choice>
                <mc:Fallback>
                  <p:oleObj name="Bitmap Image" r:id="rId2" imgW="4352381" imgH="4200000" progId="PBrush">
                    <p:embed/>
                    <p:pic>
                      <p:nvPicPr>
                        <p:cNvPr id="5" name="Object 5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 y="37"/>
                          <a:ext cx="2695" cy="2601"/>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6" name="Picture 519" descr="logo-mał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68" y="961"/>
              <a:ext cx="144"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20" descr="logo-mał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6" y="640"/>
              <a:ext cx="145"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21" descr="logo-mał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78" y="242"/>
              <a:ext cx="145" cy="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22" descr="logo-mał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09" y="777"/>
              <a:ext cx="145"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523" descr="logo-mał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45" y="653"/>
              <a:ext cx="144"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524" descr="logo-mał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69" y="653"/>
              <a:ext cx="144"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525" descr="logo-mał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13" y="1557"/>
              <a:ext cx="144" cy="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26" descr="logo-mał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30" y="2083"/>
              <a:ext cx="144"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527" descr="logo-mał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05" y="2083"/>
              <a:ext cx="144"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528" descr="logo-mał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54" y="1925"/>
              <a:ext cx="144"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529" descr="logo-mał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89" y="1723"/>
              <a:ext cx="144"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530" descr="logo-mał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86" y="1374"/>
              <a:ext cx="144"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531" descr="logo-mał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2" y="1555"/>
              <a:ext cx="144"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532" descr="logo-mał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89" y="1557"/>
              <a:ext cx="145" cy="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533" descr="logo-mał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5" y="1099"/>
              <a:ext cx="144"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Box 534"/>
            <p:cNvSpPr txBox="1">
              <a:spLocks noChangeArrowheads="1"/>
            </p:cNvSpPr>
            <p:nvPr/>
          </p:nvSpPr>
          <p:spPr bwMode="auto">
            <a:xfrm>
              <a:off x="2582" y="835"/>
              <a:ext cx="6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sz="2400">
                  <a:solidFill>
                    <a:schemeClr val="tx1"/>
                  </a:solidFill>
                  <a:latin typeface="Times New Roman" pitchFamily="18" charset="0"/>
                </a:defRPr>
              </a:lvl1pPr>
              <a:lvl2pPr marL="742950" indent="-285750" defTabSz="912813" eaLnBrk="0" hangingPunct="0">
                <a:defRPr sz="2400">
                  <a:solidFill>
                    <a:schemeClr val="tx1"/>
                  </a:solidFill>
                  <a:latin typeface="Times New Roman" pitchFamily="18" charset="0"/>
                </a:defRPr>
              </a:lvl2pPr>
              <a:lvl3pPr marL="1143000" indent="-228600" defTabSz="912813" eaLnBrk="0" hangingPunct="0">
                <a:defRPr sz="2400">
                  <a:solidFill>
                    <a:schemeClr val="tx1"/>
                  </a:solidFill>
                  <a:latin typeface="Times New Roman" pitchFamily="18" charset="0"/>
                </a:defRPr>
              </a:lvl3pPr>
              <a:lvl4pPr marL="1600200" indent="-228600" defTabSz="912813" eaLnBrk="0" hangingPunct="0">
                <a:defRPr sz="2400">
                  <a:solidFill>
                    <a:schemeClr val="tx1"/>
                  </a:solidFill>
                  <a:latin typeface="Times New Roman" pitchFamily="18" charset="0"/>
                </a:defRPr>
              </a:lvl4pPr>
              <a:lvl5pPr marL="2057400" indent="-228600" defTabSz="912813" eaLnBrk="0" hangingPunct="0">
                <a:defRPr sz="2400">
                  <a:solidFill>
                    <a:schemeClr val="tx1"/>
                  </a:solidFill>
                  <a:latin typeface="Times New Roman" pitchFamily="18" charset="0"/>
                </a:defRPr>
              </a:lvl5pPr>
              <a:lvl6pPr marL="2514600" indent="-228600" defTabSz="912813" eaLnBrk="0" fontAlgn="base" hangingPunct="0">
                <a:spcBef>
                  <a:spcPct val="0"/>
                </a:spcBef>
                <a:spcAft>
                  <a:spcPct val="0"/>
                </a:spcAft>
                <a:defRPr sz="2400">
                  <a:solidFill>
                    <a:schemeClr val="tx1"/>
                  </a:solidFill>
                  <a:latin typeface="Times New Roman" pitchFamily="18" charset="0"/>
                </a:defRPr>
              </a:lvl6pPr>
              <a:lvl7pPr marL="2971800" indent="-228600" defTabSz="912813" eaLnBrk="0" fontAlgn="base" hangingPunct="0">
                <a:spcBef>
                  <a:spcPct val="0"/>
                </a:spcBef>
                <a:spcAft>
                  <a:spcPct val="0"/>
                </a:spcAft>
                <a:defRPr sz="2400">
                  <a:solidFill>
                    <a:schemeClr val="tx1"/>
                  </a:solidFill>
                  <a:latin typeface="Times New Roman" pitchFamily="18" charset="0"/>
                </a:defRPr>
              </a:lvl7pPr>
              <a:lvl8pPr marL="3429000" indent="-228600" defTabSz="912813" eaLnBrk="0" fontAlgn="base" hangingPunct="0">
                <a:spcBef>
                  <a:spcPct val="0"/>
                </a:spcBef>
                <a:spcAft>
                  <a:spcPct val="0"/>
                </a:spcAft>
                <a:defRPr sz="2400">
                  <a:solidFill>
                    <a:schemeClr val="tx1"/>
                  </a:solidFill>
                  <a:latin typeface="Times New Roman" pitchFamily="18" charset="0"/>
                </a:defRPr>
              </a:lvl8pPr>
              <a:lvl9pPr marL="3886200" indent="-228600" defTabSz="912813"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pl-PL" altLang="pl-PL" sz="1200" b="1">
                  <a:solidFill>
                    <a:schemeClr val="bg1"/>
                  </a:solidFill>
                  <a:latin typeface="Arial" charset="0"/>
                </a:rPr>
                <a:t>Białystok</a:t>
              </a:r>
            </a:p>
          </p:txBody>
        </p:sp>
        <p:sp>
          <p:nvSpPr>
            <p:cNvPr id="22" name="Text Box 535"/>
            <p:cNvSpPr txBox="1">
              <a:spLocks noChangeArrowheads="1"/>
            </p:cNvSpPr>
            <p:nvPr/>
          </p:nvSpPr>
          <p:spPr bwMode="auto">
            <a:xfrm>
              <a:off x="2150" y="1238"/>
              <a:ext cx="6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sz="2400">
                  <a:solidFill>
                    <a:schemeClr val="tx1"/>
                  </a:solidFill>
                  <a:latin typeface="Times New Roman" pitchFamily="18" charset="0"/>
                </a:defRPr>
              </a:lvl1pPr>
              <a:lvl2pPr marL="742950" indent="-285750" defTabSz="912813" eaLnBrk="0" hangingPunct="0">
                <a:defRPr sz="2400">
                  <a:solidFill>
                    <a:schemeClr val="tx1"/>
                  </a:solidFill>
                  <a:latin typeface="Times New Roman" pitchFamily="18" charset="0"/>
                </a:defRPr>
              </a:lvl2pPr>
              <a:lvl3pPr marL="1143000" indent="-228600" defTabSz="912813" eaLnBrk="0" hangingPunct="0">
                <a:defRPr sz="2400">
                  <a:solidFill>
                    <a:schemeClr val="tx1"/>
                  </a:solidFill>
                  <a:latin typeface="Times New Roman" pitchFamily="18" charset="0"/>
                </a:defRPr>
              </a:lvl3pPr>
              <a:lvl4pPr marL="1600200" indent="-228600" defTabSz="912813" eaLnBrk="0" hangingPunct="0">
                <a:defRPr sz="2400">
                  <a:solidFill>
                    <a:schemeClr val="tx1"/>
                  </a:solidFill>
                  <a:latin typeface="Times New Roman" pitchFamily="18" charset="0"/>
                </a:defRPr>
              </a:lvl4pPr>
              <a:lvl5pPr marL="2057400" indent="-228600" defTabSz="912813" eaLnBrk="0" hangingPunct="0">
                <a:defRPr sz="2400">
                  <a:solidFill>
                    <a:schemeClr val="tx1"/>
                  </a:solidFill>
                  <a:latin typeface="Times New Roman" pitchFamily="18" charset="0"/>
                </a:defRPr>
              </a:lvl5pPr>
              <a:lvl6pPr marL="2514600" indent="-228600" defTabSz="912813" eaLnBrk="0" fontAlgn="base" hangingPunct="0">
                <a:spcBef>
                  <a:spcPct val="0"/>
                </a:spcBef>
                <a:spcAft>
                  <a:spcPct val="0"/>
                </a:spcAft>
                <a:defRPr sz="2400">
                  <a:solidFill>
                    <a:schemeClr val="tx1"/>
                  </a:solidFill>
                  <a:latin typeface="Times New Roman" pitchFamily="18" charset="0"/>
                </a:defRPr>
              </a:lvl6pPr>
              <a:lvl7pPr marL="2971800" indent="-228600" defTabSz="912813" eaLnBrk="0" fontAlgn="base" hangingPunct="0">
                <a:spcBef>
                  <a:spcPct val="0"/>
                </a:spcBef>
                <a:spcAft>
                  <a:spcPct val="0"/>
                </a:spcAft>
                <a:defRPr sz="2400">
                  <a:solidFill>
                    <a:schemeClr val="tx1"/>
                  </a:solidFill>
                  <a:latin typeface="Times New Roman" pitchFamily="18" charset="0"/>
                </a:defRPr>
              </a:lvl7pPr>
              <a:lvl8pPr marL="3429000" indent="-228600" defTabSz="912813" eaLnBrk="0" fontAlgn="base" hangingPunct="0">
                <a:spcBef>
                  <a:spcPct val="0"/>
                </a:spcBef>
                <a:spcAft>
                  <a:spcPct val="0"/>
                </a:spcAft>
                <a:defRPr sz="2400">
                  <a:solidFill>
                    <a:schemeClr val="tx1"/>
                  </a:solidFill>
                  <a:latin typeface="Times New Roman" pitchFamily="18" charset="0"/>
                </a:defRPr>
              </a:lvl8pPr>
              <a:lvl9pPr marL="3886200" indent="-228600" defTabSz="912813"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pl-PL" altLang="pl-PL" sz="1200" b="1">
                  <a:solidFill>
                    <a:schemeClr val="bg1"/>
                  </a:solidFill>
                  <a:latin typeface="Arial" charset="0"/>
                </a:rPr>
                <a:t>Warszawa</a:t>
              </a:r>
            </a:p>
          </p:txBody>
        </p:sp>
        <p:sp>
          <p:nvSpPr>
            <p:cNvPr id="23" name="Text Box 536"/>
            <p:cNvSpPr txBox="1">
              <a:spLocks noChangeArrowheads="1"/>
            </p:cNvSpPr>
            <p:nvPr/>
          </p:nvSpPr>
          <p:spPr bwMode="auto">
            <a:xfrm>
              <a:off x="2630" y="1747"/>
              <a:ext cx="6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sz="2400">
                  <a:solidFill>
                    <a:schemeClr val="tx1"/>
                  </a:solidFill>
                  <a:latin typeface="Times New Roman" pitchFamily="18" charset="0"/>
                </a:defRPr>
              </a:lvl1pPr>
              <a:lvl2pPr marL="742950" indent="-285750" defTabSz="912813" eaLnBrk="0" hangingPunct="0">
                <a:defRPr sz="2400">
                  <a:solidFill>
                    <a:schemeClr val="tx1"/>
                  </a:solidFill>
                  <a:latin typeface="Times New Roman" pitchFamily="18" charset="0"/>
                </a:defRPr>
              </a:lvl2pPr>
              <a:lvl3pPr marL="1143000" indent="-228600" defTabSz="912813" eaLnBrk="0" hangingPunct="0">
                <a:defRPr sz="2400">
                  <a:solidFill>
                    <a:schemeClr val="tx1"/>
                  </a:solidFill>
                  <a:latin typeface="Times New Roman" pitchFamily="18" charset="0"/>
                </a:defRPr>
              </a:lvl3pPr>
              <a:lvl4pPr marL="1600200" indent="-228600" defTabSz="912813" eaLnBrk="0" hangingPunct="0">
                <a:defRPr sz="2400">
                  <a:solidFill>
                    <a:schemeClr val="tx1"/>
                  </a:solidFill>
                  <a:latin typeface="Times New Roman" pitchFamily="18" charset="0"/>
                </a:defRPr>
              </a:lvl4pPr>
              <a:lvl5pPr marL="2057400" indent="-228600" defTabSz="912813" eaLnBrk="0" hangingPunct="0">
                <a:defRPr sz="2400">
                  <a:solidFill>
                    <a:schemeClr val="tx1"/>
                  </a:solidFill>
                  <a:latin typeface="Times New Roman" pitchFamily="18" charset="0"/>
                </a:defRPr>
              </a:lvl5pPr>
              <a:lvl6pPr marL="2514600" indent="-228600" defTabSz="912813" eaLnBrk="0" fontAlgn="base" hangingPunct="0">
                <a:spcBef>
                  <a:spcPct val="0"/>
                </a:spcBef>
                <a:spcAft>
                  <a:spcPct val="0"/>
                </a:spcAft>
                <a:defRPr sz="2400">
                  <a:solidFill>
                    <a:schemeClr val="tx1"/>
                  </a:solidFill>
                  <a:latin typeface="Times New Roman" pitchFamily="18" charset="0"/>
                </a:defRPr>
              </a:lvl6pPr>
              <a:lvl7pPr marL="2971800" indent="-228600" defTabSz="912813" eaLnBrk="0" fontAlgn="base" hangingPunct="0">
                <a:spcBef>
                  <a:spcPct val="0"/>
                </a:spcBef>
                <a:spcAft>
                  <a:spcPct val="0"/>
                </a:spcAft>
                <a:defRPr sz="2400">
                  <a:solidFill>
                    <a:schemeClr val="tx1"/>
                  </a:solidFill>
                  <a:latin typeface="Times New Roman" pitchFamily="18" charset="0"/>
                </a:defRPr>
              </a:lvl7pPr>
              <a:lvl8pPr marL="3429000" indent="-228600" defTabSz="912813" eaLnBrk="0" fontAlgn="base" hangingPunct="0">
                <a:spcBef>
                  <a:spcPct val="0"/>
                </a:spcBef>
                <a:spcAft>
                  <a:spcPct val="0"/>
                </a:spcAft>
                <a:defRPr sz="2400">
                  <a:solidFill>
                    <a:schemeClr val="tx1"/>
                  </a:solidFill>
                  <a:latin typeface="Times New Roman" pitchFamily="18" charset="0"/>
                </a:defRPr>
              </a:lvl8pPr>
              <a:lvl9pPr marL="3886200" indent="-228600" defTabSz="912813"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pl-PL" altLang="pl-PL" sz="1200" b="1">
                  <a:solidFill>
                    <a:schemeClr val="bg1"/>
                  </a:solidFill>
                  <a:latin typeface="Arial" charset="0"/>
                </a:rPr>
                <a:t>Lublin</a:t>
              </a:r>
            </a:p>
          </p:txBody>
        </p:sp>
        <p:sp>
          <p:nvSpPr>
            <p:cNvPr id="24" name="Text Box 537"/>
            <p:cNvSpPr txBox="1">
              <a:spLocks noChangeArrowheads="1"/>
            </p:cNvSpPr>
            <p:nvPr/>
          </p:nvSpPr>
          <p:spPr bwMode="auto">
            <a:xfrm>
              <a:off x="2342" y="2246"/>
              <a:ext cx="6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sz="2400">
                  <a:solidFill>
                    <a:schemeClr val="tx1"/>
                  </a:solidFill>
                  <a:latin typeface="Times New Roman" pitchFamily="18" charset="0"/>
                </a:defRPr>
              </a:lvl1pPr>
              <a:lvl2pPr marL="742950" indent="-285750" defTabSz="912813" eaLnBrk="0" hangingPunct="0">
                <a:defRPr sz="2400">
                  <a:solidFill>
                    <a:schemeClr val="tx1"/>
                  </a:solidFill>
                  <a:latin typeface="Times New Roman" pitchFamily="18" charset="0"/>
                </a:defRPr>
              </a:lvl2pPr>
              <a:lvl3pPr marL="1143000" indent="-228600" defTabSz="912813" eaLnBrk="0" hangingPunct="0">
                <a:defRPr sz="2400">
                  <a:solidFill>
                    <a:schemeClr val="tx1"/>
                  </a:solidFill>
                  <a:latin typeface="Times New Roman" pitchFamily="18" charset="0"/>
                </a:defRPr>
              </a:lvl3pPr>
              <a:lvl4pPr marL="1600200" indent="-228600" defTabSz="912813" eaLnBrk="0" hangingPunct="0">
                <a:defRPr sz="2400">
                  <a:solidFill>
                    <a:schemeClr val="tx1"/>
                  </a:solidFill>
                  <a:latin typeface="Times New Roman" pitchFamily="18" charset="0"/>
                </a:defRPr>
              </a:lvl4pPr>
              <a:lvl5pPr marL="2057400" indent="-228600" defTabSz="912813" eaLnBrk="0" hangingPunct="0">
                <a:defRPr sz="2400">
                  <a:solidFill>
                    <a:schemeClr val="tx1"/>
                  </a:solidFill>
                  <a:latin typeface="Times New Roman" pitchFamily="18" charset="0"/>
                </a:defRPr>
              </a:lvl5pPr>
              <a:lvl6pPr marL="2514600" indent="-228600" defTabSz="912813" eaLnBrk="0" fontAlgn="base" hangingPunct="0">
                <a:spcBef>
                  <a:spcPct val="0"/>
                </a:spcBef>
                <a:spcAft>
                  <a:spcPct val="0"/>
                </a:spcAft>
                <a:defRPr sz="2400">
                  <a:solidFill>
                    <a:schemeClr val="tx1"/>
                  </a:solidFill>
                  <a:latin typeface="Times New Roman" pitchFamily="18" charset="0"/>
                </a:defRPr>
              </a:lvl6pPr>
              <a:lvl7pPr marL="2971800" indent="-228600" defTabSz="912813" eaLnBrk="0" fontAlgn="base" hangingPunct="0">
                <a:spcBef>
                  <a:spcPct val="0"/>
                </a:spcBef>
                <a:spcAft>
                  <a:spcPct val="0"/>
                </a:spcAft>
                <a:defRPr sz="2400">
                  <a:solidFill>
                    <a:schemeClr val="tx1"/>
                  </a:solidFill>
                  <a:latin typeface="Times New Roman" pitchFamily="18" charset="0"/>
                </a:defRPr>
              </a:lvl7pPr>
              <a:lvl8pPr marL="3429000" indent="-228600" defTabSz="912813" eaLnBrk="0" fontAlgn="base" hangingPunct="0">
                <a:spcBef>
                  <a:spcPct val="0"/>
                </a:spcBef>
                <a:spcAft>
                  <a:spcPct val="0"/>
                </a:spcAft>
                <a:defRPr sz="2400">
                  <a:solidFill>
                    <a:schemeClr val="tx1"/>
                  </a:solidFill>
                  <a:latin typeface="Times New Roman" pitchFamily="18" charset="0"/>
                </a:defRPr>
              </a:lvl8pPr>
              <a:lvl9pPr marL="3886200" indent="-228600" defTabSz="912813"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pl-PL" altLang="pl-PL" sz="1200" b="1">
                  <a:solidFill>
                    <a:schemeClr val="bg1"/>
                  </a:solidFill>
                  <a:latin typeface="Arial" charset="0"/>
                </a:rPr>
                <a:t>Rzeszów</a:t>
              </a:r>
            </a:p>
          </p:txBody>
        </p:sp>
        <p:sp>
          <p:nvSpPr>
            <p:cNvPr id="25" name="Text Box 538"/>
            <p:cNvSpPr txBox="1">
              <a:spLocks noChangeArrowheads="1"/>
            </p:cNvSpPr>
            <p:nvPr/>
          </p:nvSpPr>
          <p:spPr bwMode="auto">
            <a:xfrm>
              <a:off x="1862" y="2246"/>
              <a:ext cx="6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sz="2400">
                  <a:solidFill>
                    <a:schemeClr val="tx1"/>
                  </a:solidFill>
                  <a:latin typeface="Times New Roman" pitchFamily="18" charset="0"/>
                </a:defRPr>
              </a:lvl1pPr>
              <a:lvl2pPr marL="742950" indent="-285750" defTabSz="912813" eaLnBrk="0" hangingPunct="0">
                <a:defRPr sz="2400">
                  <a:solidFill>
                    <a:schemeClr val="tx1"/>
                  </a:solidFill>
                  <a:latin typeface="Times New Roman" pitchFamily="18" charset="0"/>
                </a:defRPr>
              </a:lvl2pPr>
              <a:lvl3pPr marL="1143000" indent="-228600" defTabSz="912813" eaLnBrk="0" hangingPunct="0">
                <a:defRPr sz="2400">
                  <a:solidFill>
                    <a:schemeClr val="tx1"/>
                  </a:solidFill>
                  <a:latin typeface="Times New Roman" pitchFamily="18" charset="0"/>
                </a:defRPr>
              </a:lvl3pPr>
              <a:lvl4pPr marL="1600200" indent="-228600" defTabSz="912813" eaLnBrk="0" hangingPunct="0">
                <a:defRPr sz="2400">
                  <a:solidFill>
                    <a:schemeClr val="tx1"/>
                  </a:solidFill>
                  <a:latin typeface="Times New Roman" pitchFamily="18" charset="0"/>
                </a:defRPr>
              </a:lvl4pPr>
              <a:lvl5pPr marL="2057400" indent="-228600" defTabSz="912813" eaLnBrk="0" hangingPunct="0">
                <a:defRPr sz="2400">
                  <a:solidFill>
                    <a:schemeClr val="tx1"/>
                  </a:solidFill>
                  <a:latin typeface="Times New Roman" pitchFamily="18" charset="0"/>
                </a:defRPr>
              </a:lvl5pPr>
              <a:lvl6pPr marL="2514600" indent="-228600" defTabSz="912813" eaLnBrk="0" fontAlgn="base" hangingPunct="0">
                <a:spcBef>
                  <a:spcPct val="0"/>
                </a:spcBef>
                <a:spcAft>
                  <a:spcPct val="0"/>
                </a:spcAft>
                <a:defRPr sz="2400">
                  <a:solidFill>
                    <a:schemeClr val="tx1"/>
                  </a:solidFill>
                  <a:latin typeface="Times New Roman" pitchFamily="18" charset="0"/>
                </a:defRPr>
              </a:lvl6pPr>
              <a:lvl7pPr marL="2971800" indent="-228600" defTabSz="912813" eaLnBrk="0" fontAlgn="base" hangingPunct="0">
                <a:spcBef>
                  <a:spcPct val="0"/>
                </a:spcBef>
                <a:spcAft>
                  <a:spcPct val="0"/>
                </a:spcAft>
                <a:defRPr sz="2400">
                  <a:solidFill>
                    <a:schemeClr val="tx1"/>
                  </a:solidFill>
                  <a:latin typeface="Times New Roman" pitchFamily="18" charset="0"/>
                </a:defRPr>
              </a:lvl7pPr>
              <a:lvl8pPr marL="3429000" indent="-228600" defTabSz="912813" eaLnBrk="0" fontAlgn="base" hangingPunct="0">
                <a:spcBef>
                  <a:spcPct val="0"/>
                </a:spcBef>
                <a:spcAft>
                  <a:spcPct val="0"/>
                </a:spcAft>
                <a:defRPr sz="2400">
                  <a:solidFill>
                    <a:schemeClr val="tx1"/>
                  </a:solidFill>
                  <a:latin typeface="Times New Roman" pitchFamily="18" charset="0"/>
                </a:defRPr>
              </a:lvl8pPr>
              <a:lvl9pPr marL="3886200" indent="-228600" defTabSz="912813"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pl-PL" altLang="pl-PL" sz="1200" b="1">
                  <a:solidFill>
                    <a:schemeClr val="bg1"/>
                  </a:solidFill>
                  <a:latin typeface="Arial" charset="0"/>
                </a:rPr>
                <a:t>Kraków</a:t>
              </a:r>
            </a:p>
          </p:txBody>
        </p:sp>
        <p:sp>
          <p:nvSpPr>
            <p:cNvPr id="26" name="Text Box 539"/>
            <p:cNvSpPr txBox="1">
              <a:spLocks noChangeArrowheads="1"/>
            </p:cNvSpPr>
            <p:nvPr/>
          </p:nvSpPr>
          <p:spPr bwMode="auto">
            <a:xfrm>
              <a:off x="1526" y="2083"/>
              <a:ext cx="6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sz="2400">
                  <a:solidFill>
                    <a:schemeClr val="tx1"/>
                  </a:solidFill>
                  <a:latin typeface="Times New Roman" pitchFamily="18" charset="0"/>
                </a:defRPr>
              </a:lvl1pPr>
              <a:lvl2pPr marL="742950" indent="-285750" defTabSz="912813" eaLnBrk="0" hangingPunct="0">
                <a:defRPr sz="2400">
                  <a:solidFill>
                    <a:schemeClr val="tx1"/>
                  </a:solidFill>
                  <a:latin typeface="Times New Roman" pitchFamily="18" charset="0"/>
                </a:defRPr>
              </a:lvl2pPr>
              <a:lvl3pPr marL="1143000" indent="-228600" defTabSz="912813" eaLnBrk="0" hangingPunct="0">
                <a:defRPr sz="2400">
                  <a:solidFill>
                    <a:schemeClr val="tx1"/>
                  </a:solidFill>
                  <a:latin typeface="Times New Roman" pitchFamily="18" charset="0"/>
                </a:defRPr>
              </a:lvl3pPr>
              <a:lvl4pPr marL="1600200" indent="-228600" defTabSz="912813" eaLnBrk="0" hangingPunct="0">
                <a:defRPr sz="2400">
                  <a:solidFill>
                    <a:schemeClr val="tx1"/>
                  </a:solidFill>
                  <a:latin typeface="Times New Roman" pitchFamily="18" charset="0"/>
                </a:defRPr>
              </a:lvl4pPr>
              <a:lvl5pPr marL="2057400" indent="-228600" defTabSz="912813" eaLnBrk="0" hangingPunct="0">
                <a:defRPr sz="2400">
                  <a:solidFill>
                    <a:schemeClr val="tx1"/>
                  </a:solidFill>
                  <a:latin typeface="Times New Roman" pitchFamily="18" charset="0"/>
                </a:defRPr>
              </a:lvl5pPr>
              <a:lvl6pPr marL="2514600" indent="-228600" defTabSz="912813" eaLnBrk="0" fontAlgn="base" hangingPunct="0">
                <a:spcBef>
                  <a:spcPct val="0"/>
                </a:spcBef>
                <a:spcAft>
                  <a:spcPct val="0"/>
                </a:spcAft>
                <a:defRPr sz="2400">
                  <a:solidFill>
                    <a:schemeClr val="tx1"/>
                  </a:solidFill>
                  <a:latin typeface="Times New Roman" pitchFamily="18" charset="0"/>
                </a:defRPr>
              </a:lvl6pPr>
              <a:lvl7pPr marL="2971800" indent="-228600" defTabSz="912813" eaLnBrk="0" fontAlgn="base" hangingPunct="0">
                <a:spcBef>
                  <a:spcPct val="0"/>
                </a:spcBef>
                <a:spcAft>
                  <a:spcPct val="0"/>
                </a:spcAft>
                <a:defRPr sz="2400">
                  <a:solidFill>
                    <a:schemeClr val="tx1"/>
                  </a:solidFill>
                  <a:latin typeface="Times New Roman" pitchFamily="18" charset="0"/>
                </a:defRPr>
              </a:lvl7pPr>
              <a:lvl8pPr marL="3429000" indent="-228600" defTabSz="912813" eaLnBrk="0" fontAlgn="base" hangingPunct="0">
                <a:spcBef>
                  <a:spcPct val="0"/>
                </a:spcBef>
                <a:spcAft>
                  <a:spcPct val="0"/>
                </a:spcAft>
                <a:defRPr sz="2400">
                  <a:solidFill>
                    <a:schemeClr val="tx1"/>
                  </a:solidFill>
                  <a:latin typeface="Times New Roman" pitchFamily="18" charset="0"/>
                </a:defRPr>
              </a:lvl8pPr>
              <a:lvl9pPr marL="3886200" indent="-228600" defTabSz="912813"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pl-PL" altLang="pl-PL" sz="1200" b="1">
                  <a:solidFill>
                    <a:schemeClr val="bg1"/>
                  </a:solidFill>
                  <a:latin typeface="Arial" charset="0"/>
                </a:rPr>
                <a:t>Katowice</a:t>
              </a:r>
            </a:p>
          </p:txBody>
        </p:sp>
        <p:sp>
          <p:nvSpPr>
            <p:cNvPr id="27" name="Text Box 540"/>
            <p:cNvSpPr txBox="1">
              <a:spLocks noChangeArrowheads="1"/>
            </p:cNvSpPr>
            <p:nvPr/>
          </p:nvSpPr>
          <p:spPr bwMode="auto">
            <a:xfrm>
              <a:off x="1190" y="1891"/>
              <a:ext cx="6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sz="2400">
                  <a:solidFill>
                    <a:schemeClr val="tx1"/>
                  </a:solidFill>
                  <a:latin typeface="Times New Roman" pitchFamily="18" charset="0"/>
                </a:defRPr>
              </a:lvl1pPr>
              <a:lvl2pPr marL="742950" indent="-285750" defTabSz="912813" eaLnBrk="0" hangingPunct="0">
                <a:defRPr sz="2400">
                  <a:solidFill>
                    <a:schemeClr val="tx1"/>
                  </a:solidFill>
                  <a:latin typeface="Times New Roman" pitchFamily="18" charset="0"/>
                </a:defRPr>
              </a:lvl2pPr>
              <a:lvl3pPr marL="1143000" indent="-228600" defTabSz="912813" eaLnBrk="0" hangingPunct="0">
                <a:defRPr sz="2400">
                  <a:solidFill>
                    <a:schemeClr val="tx1"/>
                  </a:solidFill>
                  <a:latin typeface="Times New Roman" pitchFamily="18" charset="0"/>
                </a:defRPr>
              </a:lvl3pPr>
              <a:lvl4pPr marL="1600200" indent="-228600" defTabSz="912813" eaLnBrk="0" hangingPunct="0">
                <a:defRPr sz="2400">
                  <a:solidFill>
                    <a:schemeClr val="tx1"/>
                  </a:solidFill>
                  <a:latin typeface="Times New Roman" pitchFamily="18" charset="0"/>
                </a:defRPr>
              </a:lvl4pPr>
              <a:lvl5pPr marL="2057400" indent="-228600" defTabSz="912813" eaLnBrk="0" hangingPunct="0">
                <a:defRPr sz="2400">
                  <a:solidFill>
                    <a:schemeClr val="tx1"/>
                  </a:solidFill>
                  <a:latin typeface="Times New Roman" pitchFamily="18" charset="0"/>
                </a:defRPr>
              </a:lvl5pPr>
              <a:lvl6pPr marL="2514600" indent="-228600" defTabSz="912813" eaLnBrk="0" fontAlgn="base" hangingPunct="0">
                <a:spcBef>
                  <a:spcPct val="0"/>
                </a:spcBef>
                <a:spcAft>
                  <a:spcPct val="0"/>
                </a:spcAft>
                <a:defRPr sz="2400">
                  <a:solidFill>
                    <a:schemeClr val="tx1"/>
                  </a:solidFill>
                  <a:latin typeface="Times New Roman" pitchFamily="18" charset="0"/>
                </a:defRPr>
              </a:lvl6pPr>
              <a:lvl7pPr marL="2971800" indent="-228600" defTabSz="912813" eaLnBrk="0" fontAlgn="base" hangingPunct="0">
                <a:spcBef>
                  <a:spcPct val="0"/>
                </a:spcBef>
                <a:spcAft>
                  <a:spcPct val="0"/>
                </a:spcAft>
                <a:defRPr sz="2400">
                  <a:solidFill>
                    <a:schemeClr val="tx1"/>
                  </a:solidFill>
                  <a:latin typeface="Times New Roman" pitchFamily="18" charset="0"/>
                </a:defRPr>
              </a:lvl7pPr>
              <a:lvl8pPr marL="3429000" indent="-228600" defTabSz="912813" eaLnBrk="0" fontAlgn="base" hangingPunct="0">
                <a:spcBef>
                  <a:spcPct val="0"/>
                </a:spcBef>
                <a:spcAft>
                  <a:spcPct val="0"/>
                </a:spcAft>
                <a:defRPr sz="2400">
                  <a:solidFill>
                    <a:schemeClr val="tx1"/>
                  </a:solidFill>
                  <a:latin typeface="Times New Roman" pitchFamily="18" charset="0"/>
                </a:defRPr>
              </a:lvl8pPr>
              <a:lvl9pPr marL="3886200" indent="-228600" defTabSz="912813"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pl-PL" altLang="pl-PL" sz="1200" b="1">
                  <a:solidFill>
                    <a:schemeClr val="bg1"/>
                  </a:solidFill>
                  <a:latin typeface="Arial" charset="0"/>
                </a:rPr>
                <a:t>Opole</a:t>
              </a:r>
            </a:p>
          </p:txBody>
        </p:sp>
        <p:sp>
          <p:nvSpPr>
            <p:cNvPr id="28" name="Text Box 541"/>
            <p:cNvSpPr txBox="1">
              <a:spLocks noChangeArrowheads="1"/>
            </p:cNvSpPr>
            <p:nvPr/>
          </p:nvSpPr>
          <p:spPr bwMode="auto">
            <a:xfrm>
              <a:off x="854" y="1718"/>
              <a:ext cx="6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sz="2400">
                  <a:solidFill>
                    <a:schemeClr val="tx1"/>
                  </a:solidFill>
                  <a:latin typeface="Times New Roman" pitchFamily="18" charset="0"/>
                </a:defRPr>
              </a:lvl1pPr>
              <a:lvl2pPr marL="742950" indent="-285750" defTabSz="912813" eaLnBrk="0" hangingPunct="0">
                <a:defRPr sz="2400">
                  <a:solidFill>
                    <a:schemeClr val="tx1"/>
                  </a:solidFill>
                  <a:latin typeface="Times New Roman" pitchFamily="18" charset="0"/>
                </a:defRPr>
              </a:lvl2pPr>
              <a:lvl3pPr marL="1143000" indent="-228600" defTabSz="912813" eaLnBrk="0" hangingPunct="0">
                <a:defRPr sz="2400">
                  <a:solidFill>
                    <a:schemeClr val="tx1"/>
                  </a:solidFill>
                  <a:latin typeface="Times New Roman" pitchFamily="18" charset="0"/>
                </a:defRPr>
              </a:lvl3pPr>
              <a:lvl4pPr marL="1600200" indent="-228600" defTabSz="912813" eaLnBrk="0" hangingPunct="0">
                <a:defRPr sz="2400">
                  <a:solidFill>
                    <a:schemeClr val="tx1"/>
                  </a:solidFill>
                  <a:latin typeface="Times New Roman" pitchFamily="18" charset="0"/>
                </a:defRPr>
              </a:lvl4pPr>
              <a:lvl5pPr marL="2057400" indent="-228600" defTabSz="912813" eaLnBrk="0" hangingPunct="0">
                <a:defRPr sz="2400">
                  <a:solidFill>
                    <a:schemeClr val="tx1"/>
                  </a:solidFill>
                  <a:latin typeface="Times New Roman" pitchFamily="18" charset="0"/>
                </a:defRPr>
              </a:lvl5pPr>
              <a:lvl6pPr marL="2514600" indent="-228600" defTabSz="912813" eaLnBrk="0" fontAlgn="base" hangingPunct="0">
                <a:spcBef>
                  <a:spcPct val="0"/>
                </a:spcBef>
                <a:spcAft>
                  <a:spcPct val="0"/>
                </a:spcAft>
                <a:defRPr sz="2400">
                  <a:solidFill>
                    <a:schemeClr val="tx1"/>
                  </a:solidFill>
                  <a:latin typeface="Times New Roman" pitchFamily="18" charset="0"/>
                </a:defRPr>
              </a:lvl6pPr>
              <a:lvl7pPr marL="2971800" indent="-228600" defTabSz="912813" eaLnBrk="0" fontAlgn="base" hangingPunct="0">
                <a:spcBef>
                  <a:spcPct val="0"/>
                </a:spcBef>
                <a:spcAft>
                  <a:spcPct val="0"/>
                </a:spcAft>
                <a:defRPr sz="2400">
                  <a:solidFill>
                    <a:schemeClr val="tx1"/>
                  </a:solidFill>
                  <a:latin typeface="Times New Roman" pitchFamily="18" charset="0"/>
                </a:defRPr>
              </a:lvl7pPr>
              <a:lvl8pPr marL="3429000" indent="-228600" defTabSz="912813" eaLnBrk="0" fontAlgn="base" hangingPunct="0">
                <a:spcBef>
                  <a:spcPct val="0"/>
                </a:spcBef>
                <a:spcAft>
                  <a:spcPct val="0"/>
                </a:spcAft>
                <a:defRPr sz="2400">
                  <a:solidFill>
                    <a:schemeClr val="tx1"/>
                  </a:solidFill>
                  <a:latin typeface="Times New Roman" pitchFamily="18" charset="0"/>
                </a:defRPr>
              </a:lvl8pPr>
              <a:lvl9pPr marL="3886200" indent="-228600" defTabSz="912813"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pl-PL" altLang="pl-PL" sz="1200" b="1">
                  <a:solidFill>
                    <a:schemeClr val="bg1"/>
                  </a:solidFill>
                  <a:latin typeface="Arial" charset="0"/>
                </a:rPr>
                <a:t>Wrocław</a:t>
              </a:r>
            </a:p>
          </p:txBody>
        </p:sp>
        <p:sp>
          <p:nvSpPr>
            <p:cNvPr id="29" name="Text Box 542"/>
            <p:cNvSpPr txBox="1">
              <a:spLocks noChangeArrowheads="1"/>
            </p:cNvSpPr>
            <p:nvPr/>
          </p:nvSpPr>
          <p:spPr bwMode="auto">
            <a:xfrm>
              <a:off x="1622" y="1555"/>
              <a:ext cx="6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sz="2400">
                  <a:solidFill>
                    <a:schemeClr val="tx1"/>
                  </a:solidFill>
                  <a:latin typeface="Times New Roman" pitchFamily="18" charset="0"/>
                </a:defRPr>
              </a:lvl1pPr>
              <a:lvl2pPr marL="742950" indent="-285750" defTabSz="912813" eaLnBrk="0" hangingPunct="0">
                <a:defRPr sz="2400">
                  <a:solidFill>
                    <a:schemeClr val="tx1"/>
                  </a:solidFill>
                  <a:latin typeface="Times New Roman" pitchFamily="18" charset="0"/>
                </a:defRPr>
              </a:lvl2pPr>
              <a:lvl3pPr marL="1143000" indent="-228600" defTabSz="912813" eaLnBrk="0" hangingPunct="0">
                <a:defRPr sz="2400">
                  <a:solidFill>
                    <a:schemeClr val="tx1"/>
                  </a:solidFill>
                  <a:latin typeface="Times New Roman" pitchFamily="18" charset="0"/>
                </a:defRPr>
              </a:lvl3pPr>
              <a:lvl4pPr marL="1600200" indent="-228600" defTabSz="912813" eaLnBrk="0" hangingPunct="0">
                <a:defRPr sz="2400">
                  <a:solidFill>
                    <a:schemeClr val="tx1"/>
                  </a:solidFill>
                  <a:latin typeface="Times New Roman" pitchFamily="18" charset="0"/>
                </a:defRPr>
              </a:lvl4pPr>
              <a:lvl5pPr marL="2057400" indent="-228600" defTabSz="912813" eaLnBrk="0" hangingPunct="0">
                <a:defRPr sz="2400">
                  <a:solidFill>
                    <a:schemeClr val="tx1"/>
                  </a:solidFill>
                  <a:latin typeface="Times New Roman" pitchFamily="18" charset="0"/>
                </a:defRPr>
              </a:lvl5pPr>
              <a:lvl6pPr marL="2514600" indent="-228600" defTabSz="912813" eaLnBrk="0" fontAlgn="base" hangingPunct="0">
                <a:spcBef>
                  <a:spcPct val="0"/>
                </a:spcBef>
                <a:spcAft>
                  <a:spcPct val="0"/>
                </a:spcAft>
                <a:defRPr sz="2400">
                  <a:solidFill>
                    <a:schemeClr val="tx1"/>
                  </a:solidFill>
                  <a:latin typeface="Times New Roman" pitchFamily="18" charset="0"/>
                </a:defRPr>
              </a:lvl6pPr>
              <a:lvl7pPr marL="2971800" indent="-228600" defTabSz="912813" eaLnBrk="0" fontAlgn="base" hangingPunct="0">
                <a:spcBef>
                  <a:spcPct val="0"/>
                </a:spcBef>
                <a:spcAft>
                  <a:spcPct val="0"/>
                </a:spcAft>
                <a:defRPr sz="2400">
                  <a:solidFill>
                    <a:schemeClr val="tx1"/>
                  </a:solidFill>
                  <a:latin typeface="Times New Roman" pitchFamily="18" charset="0"/>
                </a:defRPr>
              </a:lvl7pPr>
              <a:lvl8pPr marL="3429000" indent="-228600" defTabSz="912813" eaLnBrk="0" fontAlgn="base" hangingPunct="0">
                <a:spcBef>
                  <a:spcPct val="0"/>
                </a:spcBef>
                <a:spcAft>
                  <a:spcPct val="0"/>
                </a:spcAft>
                <a:defRPr sz="2400">
                  <a:solidFill>
                    <a:schemeClr val="tx1"/>
                  </a:solidFill>
                  <a:latin typeface="Times New Roman" pitchFamily="18" charset="0"/>
                </a:defRPr>
              </a:lvl8pPr>
              <a:lvl9pPr marL="3886200" indent="-228600" defTabSz="912813"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pl-PL" altLang="pl-PL" sz="1200" b="1">
                  <a:solidFill>
                    <a:schemeClr val="bg1"/>
                  </a:solidFill>
                  <a:latin typeface="Arial" charset="0"/>
                </a:rPr>
                <a:t>Łódź</a:t>
              </a:r>
            </a:p>
          </p:txBody>
        </p:sp>
        <p:sp>
          <p:nvSpPr>
            <p:cNvPr id="30" name="Text Box 543"/>
            <p:cNvSpPr txBox="1">
              <a:spLocks noChangeArrowheads="1"/>
            </p:cNvSpPr>
            <p:nvPr/>
          </p:nvSpPr>
          <p:spPr bwMode="auto">
            <a:xfrm>
              <a:off x="902" y="1123"/>
              <a:ext cx="6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sz="2400">
                  <a:solidFill>
                    <a:schemeClr val="tx1"/>
                  </a:solidFill>
                  <a:latin typeface="Times New Roman" pitchFamily="18" charset="0"/>
                </a:defRPr>
              </a:lvl1pPr>
              <a:lvl2pPr marL="742950" indent="-285750" defTabSz="912813" eaLnBrk="0" hangingPunct="0">
                <a:defRPr sz="2400">
                  <a:solidFill>
                    <a:schemeClr val="tx1"/>
                  </a:solidFill>
                  <a:latin typeface="Times New Roman" pitchFamily="18" charset="0"/>
                </a:defRPr>
              </a:lvl2pPr>
              <a:lvl3pPr marL="1143000" indent="-228600" defTabSz="912813" eaLnBrk="0" hangingPunct="0">
                <a:defRPr sz="2400">
                  <a:solidFill>
                    <a:schemeClr val="tx1"/>
                  </a:solidFill>
                  <a:latin typeface="Times New Roman" pitchFamily="18" charset="0"/>
                </a:defRPr>
              </a:lvl3pPr>
              <a:lvl4pPr marL="1600200" indent="-228600" defTabSz="912813" eaLnBrk="0" hangingPunct="0">
                <a:defRPr sz="2400">
                  <a:solidFill>
                    <a:schemeClr val="tx1"/>
                  </a:solidFill>
                  <a:latin typeface="Times New Roman" pitchFamily="18" charset="0"/>
                </a:defRPr>
              </a:lvl4pPr>
              <a:lvl5pPr marL="2057400" indent="-228600" defTabSz="912813" eaLnBrk="0" hangingPunct="0">
                <a:defRPr sz="2400">
                  <a:solidFill>
                    <a:schemeClr val="tx1"/>
                  </a:solidFill>
                  <a:latin typeface="Times New Roman" pitchFamily="18" charset="0"/>
                </a:defRPr>
              </a:lvl5pPr>
              <a:lvl6pPr marL="2514600" indent="-228600" defTabSz="912813" eaLnBrk="0" fontAlgn="base" hangingPunct="0">
                <a:spcBef>
                  <a:spcPct val="0"/>
                </a:spcBef>
                <a:spcAft>
                  <a:spcPct val="0"/>
                </a:spcAft>
                <a:defRPr sz="2400">
                  <a:solidFill>
                    <a:schemeClr val="tx1"/>
                  </a:solidFill>
                  <a:latin typeface="Times New Roman" pitchFamily="18" charset="0"/>
                </a:defRPr>
              </a:lvl6pPr>
              <a:lvl7pPr marL="2971800" indent="-228600" defTabSz="912813" eaLnBrk="0" fontAlgn="base" hangingPunct="0">
                <a:spcBef>
                  <a:spcPct val="0"/>
                </a:spcBef>
                <a:spcAft>
                  <a:spcPct val="0"/>
                </a:spcAft>
                <a:defRPr sz="2400">
                  <a:solidFill>
                    <a:schemeClr val="tx1"/>
                  </a:solidFill>
                  <a:latin typeface="Times New Roman" pitchFamily="18" charset="0"/>
                </a:defRPr>
              </a:lvl7pPr>
              <a:lvl8pPr marL="3429000" indent="-228600" defTabSz="912813" eaLnBrk="0" fontAlgn="base" hangingPunct="0">
                <a:spcBef>
                  <a:spcPct val="0"/>
                </a:spcBef>
                <a:spcAft>
                  <a:spcPct val="0"/>
                </a:spcAft>
                <a:defRPr sz="2400">
                  <a:solidFill>
                    <a:schemeClr val="tx1"/>
                  </a:solidFill>
                  <a:latin typeface="Times New Roman" pitchFamily="18" charset="0"/>
                </a:defRPr>
              </a:lvl8pPr>
              <a:lvl9pPr marL="3886200" indent="-228600" defTabSz="912813"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pl-PL" altLang="pl-PL" sz="1200" b="1">
                  <a:solidFill>
                    <a:schemeClr val="bg1"/>
                  </a:solidFill>
                  <a:latin typeface="Arial" charset="0"/>
                </a:rPr>
                <a:t>Poznań</a:t>
              </a:r>
            </a:p>
          </p:txBody>
        </p:sp>
        <p:sp>
          <p:nvSpPr>
            <p:cNvPr id="31" name="Text Box 544"/>
            <p:cNvSpPr txBox="1">
              <a:spLocks noChangeArrowheads="1"/>
            </p:cNvSpPr>
            <p:nvPr/>
          </p:nvSpPr>
          <p:spPr bwMode="auto">
            <a:xfrm>
              <a:off x="1430" y="950"/>
              <a:ext cx="6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sz="2400">
                  <a:solidFill>
                    <a:schemeClr val="tx1"/>
                  </a:solidFill>
                  <a:latin typeface="Times New Roman" pitchFamily="18" charset="0"/>
                </a:defRPr>
              </a:lvl1pPr>
              <a:lvl2pPr marL="742950" indent="-285750" defTabSz="912813" eaLnBrk="0" hangingPunct="0">
                <a:defRPr sz="2400">
                  <a:solidFill>
                    <a:schemeClr val="tx1"/>
                  </a:solidFill>
                  <a:latin typeface="Times New Roman" pitchFamily="18" charset="0"/>
                </a:defRPr>
              </a:lvl2pPr>
              <a:lvl3pPr marL="1143000" indent="-228600" defTabSz="912813" eaLnBrk="0" hangingPunct="0">
                <a:defRPr sz="2400">
                  <a:solidFill>
                    <a:schemeClr val="tx1"/>
                  </a:solidFill>
                  <a:latin typeface="Times New Roman" pitchFamily="18" charset="0"/>
                </a:defRPr>
              </a:lvl3pPr>
              <a:lvl4pPr marL="1600200" indent="-228600" defTabSz="912813" eaLnBrk="0" hangingPunct="0">
                <a:defRPr sz="2400">
                  <a:solidFill>
                    <a:schemeClr val="tx1"/>
                  </a:solidFill>
                  <a:latin typeface="Times New Roman" pitchFamily="18" charset="0"/>
                </a:defRPr>
              </a:lvl4pPr>
              <a:lvl5pPr marL="2057400" indent="-228600" defTabSz="912813" eaLnBrk="0" hangingPunct="0">
                <a:defRPr sz="2400">
                  <a:solidFill>
                    <a:schemeClr val="tx1"/>
                  </a:solidFill>
                  <a:latin typeface="Times New Roman" pitchFamily="18" charset="0"/>
                </a:defRPr>
              </a:lvl5pPr>
              <a:lvl6pPr marL="2514600" indent="-228600" defTabSz="912813" eaLnBrk="0" fontAlgn="base" hangingPunct="0">
                <a:spcBef>
                  <a:spcPct val="0"/>
                </a:spcBef>
                <a:spcAft>
                  <a:spcPct val="0"/>
                </a:spcAft>
                <a:defRPr sz="2400">
                  <a:solidFill>
                    <a:schemeClr val="tx1"/>
                  </a:solidFill>
                  <a:latin typeface="Times New Roman" pitchFamily="18" charset="0"/>
                </a:defRPr>
              </a:lvl6pPr>
              <a:lvl7pPr marL="2971800" indent="-228600" defTabSz="912813" eaLnBrk="0" fontAlgn="base" hangingPunct="0">
                <a:spcBef>
                  <a:spcPct val="0"/>
                </a:spcBef>
                <a:spcAft>
                  <a:spcPct val="0"/>
                </a:spcAft>
                <a:defRPr sz="2400">
                  <a:solidFill>
                    <a:schemeClr val="tx1"/>
                  </a:solidFill>
                  <a:latin typeface="Times New Roman" pitchFamily="18" charset="0"/>
                </a:defRPr>
              </a:lvl7pPr>
              <a:lvl8pPr marL="3429000" indent="-228600" defTabSz="912813" eaLnBrk="0" fontAlgn="base" hangingPunct="0">
                <a:spcBef>
                  <a:spcPct val="0"/>
                </a:spcBef>
                <a:spcAft>
                  <a:spcPct val="0"/>
                </a:spcAft>
                <a:defRPr sz="2400">
                  <a:solidFill>
                    <a:schemeClr val="tx1"/>
                  </a:solidFill>
                  <a:latin typeface="Times New Roman" pitchFamily="18" charset="0"/>
                </a:defRPr>
              </a:lvl8pPr>
              <a:lvl9pPr marL="3886200" indent="-228600" defTabSz="912813"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pl-PL" altLang="pl-PL" sz="1200" b="1">
                  <a:solidFill>
                    <a:schemeClr val="bg1"/>
                  </a:solidFill>
                  <a:latin typeface="Arial" charset="0"/>
                </a:rPr>
                <a:t>Toruń</a:t>
              </a:r>
            </a:p>
          </p:txBody>
        </p:sp>
        <p:sp>
          <p:nvSpPr>
            <p:cNvPr id="32" name="Text Box 545"/>
            <p:cNvSpPr txBox="1">
              <a:spLocks noChangeArrowheads="1"/>
            </p:cNvSpPr>
            <p:nvPr/>
          </p:nvSpPr>
          <p:spPr bwMode="auto">
            <a:xfrm>
              <a:off x="1430" y="403"/>
              <a:ext cx="6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sz="2400">
                  <a:solidFill>
                    <a:schemeClr val="tx1"/>
                  </a:solidFill>
                  <a:latin typeface="Times New Roman" pitchFamily="18" charset="0"/>
                </a:defRPr>
              </a:lvl1pPr>
              <a:lvl2pPr marL="742950" indent="-285750" defTabSz="912813" eaLnBrk="0" hangingPunct="0">
                <a:defRPr sz="2400">
                  <a:solidFill>
                    <a:schemeClr val="tx1"/>
                  </a:solidFill>
                  <a:latin typeface="Times New Roman" pitchFamily="18" charset="0"/>
                </a:defRPr>
              </a:lvl2pPr>
              <a:lvl3pPr marL="1143000" indent="-228600" defTabSz="912813" eaLnBrk="0" hangingPunct="0">
                <a:defRPr sz="2400">
                  <a:solidFill>
                    <a:schemeClr val="tx1"/>
                  </a:solidFill>
                  <a:latin typeface="Times New Roman" pitchFamily="18" charset="0"/>
                </a:defRPr>
              </a:lvl3pPr>
              <a:lvl4pPr marL="1600200" indent="-228600" defTabSz="912813" eaLnBrk="0" hangingPunct="0">
                <a:defRPr sz="2400">
                  <a:solidFill>
                    <a:schemeClr val="tx1"/>
                  </a:solidFill>
                  <a:latin typeface="Times New Roman" pitchFamily="18" charset="0"/>
                </a:defRPr>
              </a:lvl4pPr>
              <a:lvl5pPr marL="2057400" indent="-228600" defTabSz="912813" eaLnBrk="0" hangingPunct="0">
                <a:defRPr sz="2400">
                  <a:solidFill>
                    <a:schemeClr val="tx1"/>
                  </a:solidFill>
                  <a:latin typeface="Times New Roman" pitchFamily="18" charset="0"/>
                </a:defRPr>
              </a:lvl5pPr>
              <a:lvl6pPr marL="2514600" indent="-228600" defTabSz="912813" eaLnBrk="0" fontAlgn="base" hangingPunct="0">
                <a:spcBef>
                  <a:spcPct val="0"/>
                </a:spcBef>
                <a:spcAft>
                  <a:spcPct val="0"/>
                </a:spcAft>
                <a:defRPr sz="2400">
                  <a:solidFill>
                    <a:schemeClr val="tx1"/>
                  </a:solidFill>
                  <a:latin typeface="Times New Roman" pitchFamily="18" charset="0"/>
                </a:defRPr>
              </a:lvl6pPr>
              <a:lvl7pPr marL="2971800" indent="-228600" defTabSz="912813" eaLnBrk="0" fontAlgn="base" hangingPunct="0">
                <a:spcBef>
                  <a:spcPct val="0"/>
                </a:spcBef>
                <a:spcAft>
                  <a:spcPct val="0"/>
                </a:spcAft>
                <a:defRPr sz="2400">
                  <a:solidFill>
                    <a:schemeClr val="tx1"/>
                  </a:solidFill>
                  <a:latin typeface="Times New Roman" pitchFamily="18" charset="0"/>
                </a:defRPr>
              </a:lvl7pPr>
              <a:lvl8pPr marL="3429000" indent="-228600" defTabSz="912813" eaLnBrk="0" fontAlgn="base" hangingPunct="0">
                <a:spcBef>
                  <a:spcPct val="0"/>
                </a:spcBef>
                <a:spcAft>
                  <a:spcPct val="0"/>
                </a:spcAft>
                <a:defRPr sz="2400">
                  <a:solidFill>
                    <a:schemeClr val="tx1"/>
                  </a:solidFill>
                  <a:latin typeface="Times New Roman" pitchFamily="18" charset="0"/>
                </a:defRPr>
              </a:lvl8pPr>
              <a:lvl9pPr marL="3886200" indent="-228600" defTabSz="912813"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pl-PL" altLang="pl-PL" sz="1200" b="1">
                  <a:solidFill>
                    <a:schemeClr val="bg1"/>
                  </a:solidFill>
                  <a:latin typeface="Arial" charset="0"/>
                </a:rPr>
                <a:t>Gdańsk</a:t>
              </a:r>
            </a:p>
          </p:txBody>
        </p:sp>
        <p:sp>
          <p:nvSpPr>
            <p:cNvPr id="33" name="Text Box 546"/>
            <p:cNvSpPr txBox="1">
              <a:spLocks noChangeArrowheads="1"/>
            </p:cNvSpPr>
            <p:nvPr/>
          </p:nvSpPr>
          <p:spPr bwMode="auto">
            <a:xfrm>
              <a:off x="470" y="806"/>
              <a:ext cx="6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sz="2400">
                  <a:solidFill>
                    <a:schemeClr val="tx1"/>
                  </a:solidFill>
                  <a:latin typeface="Times New Roman" pitchFamily="18" charset="0"/>
                </a:defRPr>
              </a:lvl1pPr>
              <a:lvl2pPr marL="742950" indent="-285750" defTabSz="912813" eaLnBrk="0" hangingPunct="0">
                <a:defRPr sz="2400">
                  <a:solidFill>
                    <a:schemeClr val="tx1"/>
                  </a:solidFill>
                  <a:latin typeface="Times New Roman" pitchFamily="18" charset="0"/>
                </a:defRPr>
              </a:lvl2pPr>
              <a:lvl3pPr marL="1143000" indent="-228600" defTabSz="912813" eaLnBrk="0" hangingPunct="0">
                <a:defRPr sz="2400">
                  <a:solidFill>
                    <a:schemeClr val="tx1"/>
                  </a:solidFill>
                  <a:latin typeface="Times New Roman" pitchFamily="18" charset="0"/>
                </a:defRPr>
              </a:lvl3pPr>
              <a:lvl4pPr marL="1600200" indent="-228600" defTabSz="912813" eaLnBrk="0" hangingPunct="0">
                <a:defRPr sz="2400">
                  <a:solidFill>
                    <a:schemeClr val="tx1"/>
                  </a:solidFill>
                  <a:latin typeface="Times New Roman" pitchFamily="18" charset="0"/>
                </a:defRPr>
              </a:lvl4pPr>
              <a:lvl5pPr marL="2057400" indent="-228600" defTabSz="912813" eaLnBrk="0" hangingPunct="0">
                <a:defRPr sz="2400">
                  <a:solidFill>
                    <a:schemeClr val="tx1"/>
                  </a:solidFill>
                  <a:latin typeface="Times New Roman" pitchFamily="18" charset="0"/>
                </a:defRPr>
              </a:lvl5pPr>
              <a:lvl6pPr marL="2514600" indent="-228600" defTabSz="912813" eaLnBrk="0" fontAlgn="base" hangingPunct="0">
                <a:spcBef>
                  <a:spcPct val="0"/>
                </a:spcBef>
                <a:spcAft>
                  <a:spcPct val="0"/>
                </a:spcAft>
                <a:defRPr sz="2400">
                  <a:solidFill>
                    <a:schemeClr val="tx1"/>
                  </a:solidFill>
                  <a:latin typeface="Times New Roman" pitchFamily="18" charset="0"/>
                </a:defRPr>
              </a:lvl6pPr>
              <a:lvl7pPr marL="2971800" indent="-228600" defTabSz="912813" eaLnBrk="0" fontAlgn="base" hangingPunct="0">
                <a:spcBef>
                  <a:spcPct val="0"/>
                </a:spcBef>
                <a:spcAft>
                  <a:spcPct val="0"/>
                </a:spcAft>
                <a:defRPr sz="2400">
                  <a:solidFill>
                    <a:schemeClr val="tx1"/>
                  </a:solidFill>
                  <a:latin typeface="Times New Roman" pitchFamily="18" charset="0"/>
                </a:defRPr>
              </a:lvl7pPr>
              <a:lvl8pPr marL="3429000" indent="-228600" defTabSz="912813" eaLnBrk="0" fontAlgn="base" hangingPunct="0">
                <a:spcBef>
                  <a:spcPct val="0"/>
                </a:spcBef>
                <a:spcAft>
                  <a:spcPct val="0"/>
                </a:spcAft>
                <a:defRPr sz="2400">
                  <a:solidFill>
                    <a:schemeClr val="tx1"/>
                  </a:solidFill>
                  <a:latin typeface="Times New Roman" pitchFamily="18" charset="0"/>
                </a:defRPr>
              </a:lvl8pPr>
              <a:lvl9pPr marL="3886200" indent="-228600" defTabSz="912813"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pl-PL" altLang="pl-PL" sz="1200" b="1">
                  <a:solidFill>
                    <a:schemeClr val="bg1"/>
                  </a:solidFill>
                  <a:latin typeface="Arial" charset="0"/>
                </a:rPr>
                <a:t>Szczecin</a:t>
              </a:r>
            </a:p>
          </p:txBody>
        </p:sp>
        <p:sp>
          <p:nvSpPr>
            <p:cNvPr id="34" name="Text Box 547"/>
            <p:cNvSpPr txBox="1">
              <a:spLocks noChangeArrowheads="1"/>
            </p:cNvSpPr>
            <p:nvPr/>
          </p:nvSpPr>
          <p:spPr bwMode="auto">
            <a:xfrm>
              <a:off x="566" y="1286"/>
              <a:ext cx="6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sz="2400">
                  <a:solidFill>
                    <a:schemeClr val="tx1"/>
                  </a:solidFill>
                  <a:latin typeface="Times New Roman" pitchFamily="18" charset="0"/>
                </a:defRPr>
              </a:lvl1pPr>
              <a:lvl2pPr marL="742950" indent="-285750" defTabSz="912813" eaLnBrk="0" hangingPunct="0">
                <a:defRPr sz="2400">
                  <a:solidFill>
                    <a:schemeClr val="tx1"/>
                  </a:solidFill>
                  <a:latin typeface="Times New Roman" pitchFamily="18" charset="0"/>
                </a:defRPr>
              </a:lvl2pPr>
              <a:lvl3pPr marL="1143000" indent="-228600" defTabSz="912813" eaLnBrk="0" hangingPunct="0">
                <a:defRPr sz="2400">
                  <a:solidFill>
                    <a:schemeClr val="tx1"/>
                  </a:solidFill>
                  <a:latin typeface="Times New Roman" pitchFamily="18" charset="0"/>
                </a:defRPr>
              </a:lvl3pPr>
              <a:lvl4pPr marL="1600200" indent="-228600" defTabSz="912813" eaLnBrk="0" hangingPunct="0">
                <a:defRPr sz="2400">
                  <a:solidFill>
                    <a:schemeClr val="tx1"/>
                  </a:solidFill>
                  <a:latin typeface="Times New Roman" pitchFamily="18" charset="0"/>
                </a:defRPr>
              </a:lvl4pPr>
              <a:lvl5pPr marL="2057400" indent="-228600" defTabSz="912813" eaLnBrk="0" hangingPunct="0">
                <a:defRPr sz="2400">
                  <a:solidFill>
                    <a:schemeClr val="tx1"/>
                  </a:solidFill>
                  <a:latin typeface="Times New Roman" pitchFamily="18" charset="0"/>
                </a:defRPr>
              </a:lvl5pPr>
              <a:lvl6pPr marL="2514600" indent="-228600" defTabSz="912813" eaLnBrk="0" fontAlgn="base" hangingPunct="0">
                <a:spcBef>
                  <a:spcPct val="0"/>
                </a:spcBef>
                <a:spcAft>
                  <a:spcPct val="0"/>
                </a:spcAft>
                <a:defRPr sz="2400">
                  <a:solidFill>
                    <a:schemeClr val="tx1"/>
                  </a:solidFill>
                  <a:latin typeface="Times New Roman" pitchFamily="18" charset="0"/>
                </a:defRPr>
              </a:lvl6pPr>
              <a:lvl7pPr marL="2971800" indent="-228600" defTabSz="912813" eaLnBrk="0" fontAlgn="base" hangingPunct="0">
                <a:spcBef>
                  <a:spcPct val="0"/>
                </a:spcBef>
                <a:spcAft>
                  <a:spcPct val="0"/>
                </a:spcAft>
                <a:defRPr sz="2400">
                  <a:solidFill>
                    <a:schemeClr val="tx1"/>
                  </a:solidFill>
                  <a:latin typeface="Times New Roman" pitchFamily="18" charset="0"/>
                </a:defRPr>
              </a:lvl7pPr>
              <a:lvl8pPr marL="3429000" indent="-228600" defTabSz="912813" eaLnBrk="0" fontAlgn="base" hangingPunct="0">
                <a:spcBef>
                  <a:spcPct val="0"/>
                </a:spcBef>
                <a:spcAft>
                  <a:spcPct val="0"/>
                </a:spcAft>
                <a:defRPr sz="2400">
                  <a:solidFill>
                    <a:schemeClr val="tx1"/>
                  </a:solidFill>
                  <a:latin typeface="Times New Roman" pitchFamily="18" charset="0"/>
                </a:defRPr>
              </a:lvl8pPr>
              <a:lvl9pPr marL="3886200" indent="-228600" defTabSz="912813"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pl-PL" altLang="pl-PL" sz="1200" b="1" dirty="0">
                  <a:solidFill>
                    <a:schemeClr val="bg1"/>
                  </a:solidFill>
                  <a:latin typeface="Arial" charset="0"/>
                </a:rPr>
                <a:t>Słubice</a:t>
              </a:r>
            </a:p>
          </p:txBody>
        </p:sp>
        <p:pic>
          <p:nvPicPr>
            <p:cNvPr id="35" name="Picture 548" descr="logo-mał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59" y="368"/>
              <a:ext cx="144"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Text Box 550"/>
            <p:cNvSpPr txBox="1">
              <a:spLocks noChangeArrowheads="1"/>
            </p:cNvSpPr>
            <p:nvPr/>
          </p:nvSpPr>
          <p:spPr bwMode="auto">
            <a:xfrm>
              <a:off x="2110" y="598"/>
              <a:ext cx="6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sz="2400">
                  <a:solidFill>
                    <a:schemeClr val="tx1"/>
                  </a:solidFill>
                  <a:latin typeface="Times New Roman" pitchFamily="18" charset="0"/>
                </a:defRPr>
              </a:lvl1pPr>
              <a:lvl2pPr marL="742950" indent="-285750" defTabSz="912813" eaLnBrk="0" hangingPunct="0">
                <a:defRPr sz="2400">
                  <a:solidFill>
                    <a:schemeClr val="tx1"/>
                  </a:solidFill>
                  <a:latin typeface="Times New Roman" pitchFamily="18" charset="0"/>
                </a:defRPr>
              </a:lvl2pPr>
              <a:lvl3pPr marL="1143000" indent="-228600" defTabSz="912813" eaLnBrk="0" hangingPunct="0">
                <a:defRPr sz="2400">
                  <a:solidFill>
                    <a:schemeClr val="tx1"/>
                  </a:solidFill>
                  <a:latin typeface="Times New Roman" pitchFamily="18" charset="0"/>
                </a:defRPr>
              </a:lvl3pPr>
              <a:lvl4pPr marL="1600200" indent="-228600" defTabSz="912813" eaLnBrk="0" hangingPunct="0">
                <a:defRPr sz="2400">
                  <a:solidFill>
                    <a:schemeClr val="tx1"/>
                  </a:solidFill>
                  <a:latin typeface="Times New Roman" pitchFamily="18" charset="0"/>
                </a:defRPr>
              </a:lvl4pPr>
              <a:lvl5pPr marL="2057400" indent="-228600" defTabSz="912813" eaLnBrk="0" hangingPunct="0">
                <a:defRPr sz="2400">
                  <a:solidFill>
                    <a:schemeClr val="tx1"/>
                  </a:solidFill>
                  <a:latin typeface="Times New Roman" pitchFamily="18" charset="0"/>
                </a:defRPr>
              </a:lvl5pPr>
              <a:lvl6pPr marL="2514600" indent="-228600" defTabSz="912813" eaLnBrk="0" fontAlgn="base" hangingPunct="0">
                <a:spcBef>
                  <a:spcPct val="0"/>
                </a:spcBef>
                <a:spcAft>
                  <a:spcPct val="0"/>
                </a:spcAft>
                <a:defRPr sz="2400">
                  <a:solidFill>
                    <a:schemeClr val="tx1"/>
                  </a:solidFill>
                  <a:latin typeface="Times New Roman" pitchFamily="18" charset="0"/>
                </a:defRPr>
              </a:lvl6pPr>
              <a:lvl7pPr marL="2971800" indent="-228600" defTabSz="912813" eaLnBrk="0" fontAlgn="base" hangingPunct="0">
                <a:spcBef>
                  <a:spcPct val="0"/>
                </a:spcBef>
                <a:spcAft>
                  <a:spcPct val="0"/>
                </a:spcAft>
                <a:defRPr sz="2400">
                  <a:solidFill>
                    <a:schemeClr val="tx1"/>
                  </a:solidFill>
                  <a:latin typeface="Times New Roman" pitchFamily="18" charset="0"/>
                </a:defRPr>
              </a:lvl7pPr>
              <a:lvl8pPr marL="3429000" indent="-228600" defTabSz="912813" eaLnBrk="0" fontAlgn="base" hangingPunct="0">
                <a:spcBef>
                  <a:spcPct val="0"/>
                </a:spcBef>
                <a:spcAft>
                  <a:spcPct val="0"/>
                </a:spcAft>
                <a:defRPr sz="2400">
                  <a:solidFill>
                    <a:schemeClr val="tx1"/>
                  </a:solidFill>
                  <a:latin typeface="Times New Roman" pitchFamily="18" charset="0"/>
                </a:defRPr>
              </a:lvl8pPr>
              <a:lvl9pPr marL="3886200" indent="-228600" defTabSz="912813"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pl-PL" altLang="pl-PL" sz="1200" b="1">
                  <a:solidFill>
                    <a:schemeClr val="bg1"/>
                  </a:solidFill>
                  <a:latin typeface="Arial" charset="0"/>
                </a:rPr>
                <a:t>Olsztyn</a:t>
              </a:r>
            </a:p>
          </p:txBody>
        </p:sp>
        <p:pic>
          <p:nvPicPr>
            <p:cNvPr id="37" name="Picture 551" descr="logo-mał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97" y="243"/>
              <a:ext cx="144"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552" descr="logo-mał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00" y="1402"/>
              <a:ext cx="144"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553" descr="logo-mał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27" y="1402"/>
              <a:ext cx="144"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554" descr="logo-mał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45" y="1402"/>
              <a:ext cx="144"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555" descr="logo-mał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54" y="1061"/>
              <a:ext cx="144"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556" descr="logo-mał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28" y="1061"/>
              <a:ext cx="144"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557" descr="logo-mał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09" y="1061"/>
              <a:ext cx="144"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558" descr="logo-mał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1" y="1061"/>
              <a:ext cx="144"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5" name="Rectangle 560"/>
          <p:cNvSpPr txBox="1">
            <a:spLocks noChangeArrowheads="1"/>
          </p:cNvSpPr>
          <p:nvPr/>
        </p:nvSpPr>
        <p:spPr bwMode="auto">
          <a:xfrm>
            <a:off x="914400" y="762000"/>
            <a:ext cx="80010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lnSpc>
                <a:spcPct val="90000"/>
              </a:lnSpc>
              <a:spcBef>
                <a:spcPct val="0"/>
              </a:spcBef>
              <a:spcAft>
                <a:spcPct val="0"/>
              </a:spcAft>
              <a:defRPr sz="3600" b="1">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Arial" charset="0"/>
              </a:defRPr>
            </a:lvl2pPr>
            <a:lvl3pPr algn="l" rtl="0" eaLnBrk="0" fontAlgn="base" hangingPunct="0">
              <a:lnSpc>
                <a:spcPct val="90000"/>
              </a:lnSpc>
              <a:spcBef>
                <a:spcPct val="0"/>
              </a:spcBef>
              <a:spcAft>
                <a:spcPct val="0"/>
              </a:spcAft>
              <a:defRPr sz="3600" b="1">
                <a:solidFill>
                  <a:schemeClr val="tx2"/>
                </a:solidFill>
                <a:latin typeface="Arial" charset="0"/>
              </a:defRPr>
            </a:lvl3pPr>
            <a:lvl4pPr algn="l" rtl="0" eaLnBrk="0" fontAlgn="base" hangingPunct="0">
              <a:lnSpc>
                <a:spcPct val="90000"/>
              </a:lnSpc>
              <a:spcBef>
                <a:spcPct val="0"/>
              </a:spcBef>
              <a:spcAft>
                <a:spcPct val="0"/>
              </a:spcAft>
              <a:defRPr sz="3600" b="1">
                <a:solidFill>
                  <a:schemeClr val="tx2"/>
                </a:solidFill>
                <a:latin typeface="Arial" charset="0"/>
              </a:defRPr>
            </a:lvl4pPr>
            <a:lvl5pPr algn="l" rtl="0" eaLnBrk="0" fontAlgn="base" hangingPunct="0">
              <a:lnSpc>
                <a:spcPct val="90000"/>
              </a:lnSpc>
              <a:spcBef>
                <a:spcPct val="0"/>
              </a:spcBef>
              <a:spcAft>
                <a:spcPct val="0"/>
              </a:spcAft>
              <a:defRPr sz="3600" b="1">
                <a:solidFill>
                  <a:schemeClr val="tx2"/>
                </a:solidFill>
                <a:latin typeface="Arial" charset="0"/>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a:lstStyle>
          <a:p>
            <a:pPr defTabSz="912813" eaLnBrk="1" hangingPunct="1"/>
            <a:r>
              <a:rPr lang="pl-PL" kern="0" dirty="0"/>
              <a:t>Poradnie w Polsce 2003-2024</a:t>
            </a:r>
          </a:p>
        </p:txBody>
      </p:sp>
    </p:spTree>
    <p:extLst>
      <p:ext uri="{BB962C8B-B14F-4D97-AF65-F5344CB8AC3E}">
        <p14:creationId xmlns:p14="http://schemas.microsoft.com/office/powerpoint/2010/main" val="275077603"/>
      </p:ext>
    </p:extLst>
  </p:cSld>
  <p:clrMapOvr>
    <a:masterClrMapping/>
  </p:clrMapOvr>
  <mc:AlternateContent xmlns:mc="http://schemas.openxmlformats.org/markup-compatibility/2006" xmlns:p14="http://schemas.microsoft.com/office/powerpoint/2010/main">
    <mc:Choice Requires="p14">
      <p:transition spd="med" p14:dur="700" advClick="0" advTm="1000">
        <p:fade/>
      </p:transition>
    </mc:Choice>
    <mc:Fallback xmlns="">
      <p:transition spd="med" advClick="0" advTm="1000">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7">
            <a:extLst>
              <a:ext uri="{FF2B5EF4-FFF2-40B4-BE49-F238E27FC236}">
                <a16:creationId xmlns:a16="http://schemas.microsoft.com/office/drawing/2014/main" id="{20192487-27D1-DFDE-C84C-2D00860EB810}"/>
              </a:ext>
            </a:extLst>
          </p:cNvPr>
          <p:cNvGraphicFramePr>
            <a:graphicFrameLocks/>
          </p:cNvGraphicFramePr>
          <p:nvPr>
            <p:extLst>
              <p:ext uri="{D42A27DB-BD31-4B8C-83A1-F6EECF244321}">
                <p14:modId xmlns:p14="http://schemas.microsoft.com/office/powerpoint/2010/main" val="42742323"/>
              </p:ext>
            </p:extLst>
          </p:nvPr>
        </p:nvGraphicFramePr>
        <p:xfrm>
          <a:off x="755576" y="2584800"/>
          <a:ext cx="4320000" cy="31284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Object 8">
            <a:extLst>
              <a:ext uri="{FF2B5EF4-FFF2-40B4-BE49-F238E27FC236}">
                <a16:creationId xmlns:a16="http://schemas.microsoft.com/office/drawing/2014/main" id="{0BF73057-487B-DB6D-7511-82355A5F4CDC}"/>
              </a:ext>
            </a:extLst>
          </p:cNvPr>
          <p:cNvGraphicFramePr>
            <a:graphicFrameLocks noChangeAspect="1"/>
          </p:cNvGraphicFramePr>
          <p:nvPr>
            <p:extLst>
              <p:ext uri="{D42A27DB-BD31-4B8C-83A1-F6EECF244321}">
                <p14:modId xmlns:p14="http://schemas.microsoft.com/office/powerpoint/2010/main" val="2843628469"/>
              </p:ext>
            </p:extLst>
          </p:nvPr>
        </p:nvGraphicFramePr>
        <p:xfrm>
          <a:off x="4788024" y="1873200"/>
          <a:ext cx="4320000" cy="4004072"/>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Box 11">
            <a:extLst>
              <a:ext uri="{FF2B5EF4-FFF2-40B4-BE49-F238E27FC236}">
                <a16:creationId xmlns:a16="http://schemas.microsoft.com/office/drawing/2014/main" id="{EA1C444D-CB34-C386-562F-513748CAF537}"/>
              </a:ext>
            </a:extLst>
          </p:cNvPr>
          <p:cNvSpPr txBox="1">
            <a:spLocks noChangeArrowheads="1"/>
          </p:cNvSpPr>
          <p:nvPr/>
        </p:nvSpPr>
        <p:spPr bwMode="auto">
          <a:xfrm>
            <a:off x="6084168" y="3068960"/>
            <a:ext cx="1150937" cy="274637"/>
          </a:xfrm>
          <a:prstGeom prst="rect">
            <a:avLst/>
          </a:prstGeom>
          <a:noFill/>
          <a:ln w="9525">
            <a:noFill/>
            <a:miter lim="800000"/>
            <a:headEnd/>
            <a:tailEnd/>
          </a:ln>
        </p:spPr>
        <p:txBody>
          <a:bodyPr>
            <a:spAutoFit/>
          </a:bodyPr>
          <a:lstStyle/>
          <a:p>
            <a:pPr defTabSz="912813">
              <a:spcBef>
                <a:spcPct val="50000"/>
              </a:spcBef>
            </a:pPr>
            <a:r>
              <a:rPr lang="pl-PL" sz="1200" b="1" dirty="0">
                <a:latin typeface="Arial" charset="0"/>
              </a:rPr>
              <a:t>studenci</a:t>
            </a:r>
          </a:p>
        </p:txBody>
      </p:sp>
      <p:sp>
        <p:nvSpPr>
          <p:cNvPr id="9" name="Text Box 12">
            <a:extLst>
              <a:ext uri="{FF2B5EF4-FFF2-40B4-BE49-F238E27FC236}">
                <a16:creationId xmlns:a16="http://schemas.microsoft.com/office/drawing/2014/main" id="{1B096136-9BBC-8334-8FD0-8EBD4E6BA40B}"/>
              </a:ext>
            </a:extLst>
          </p:cNvPr>
          <p:cNvSpPr txBox="1">
            <a:spLocks noChangeArrowheads="1"/>
          </p:cNvSpPr>
          <p:nvPr/>
        </p:nvSpPr>
        <p:spPr bwMode="auto">
          <a:xfrm>
            <a:off x="6084168" y="4161894"/>
            <a:ext cx="1150938" cy="274638"/>
          </a:xfrm>
          <a:prstGeom prst="rect">
            <a:avLst/>
          </a:prstGeom>
          <a:noFill/>
          <a:ln w="9525">
            <a:noFill/>
            <a:miter lim="800000"/>
            <a:headEnd/>
            <a:tailEnd/>
          </a:ln>
        </p:spPr>
        <p:txBody>
          <a:bodyPr>
            <a:spAutoFit/>
          </a:bodyPr>
          <a:lstStyle/>
          <a:p>
            <a:pPr defTabSz="912813">
              <a:spcBef>
                <a:spcPct val="50000"/>
              </a:spcBef>
            </a:pPr>
            <a:r>
              <a:rPr lang="pl-PL" sz="1200" b="1" dirty="0">
                <a:latin typeface="Arial" charset="0"/>
              </a:rPr>
              <a:t>dydaktycy</a:t>
            </a:r>
          </a:p>
        </p:txBody>
      </p:sp>
      <p:sp>
        <p:nvSpPr>
          <p:cNvPr id="12" name="Rectangle 2">
            <a:extLst>
              <a:ext uri="{FF2B5EF4-FFF2-40B4-BE49-F238E27FC236}">
                <a16:creationId xmlns:a16="http://schemas.microsoft.com/office/drawing/2014/main" id="{4712A85F-8E05-1952-FCDF-EB84EFF5FD87}"/>
              </a:ext>
            </a:extLst>
          </p:cNvPr>
          <p:cNvSpPr>
            <a:spLocks noGrp="1" noChangeArrowheads="1"/>
          </p:cNvSpPr>
          <p:nvPr>
            <p:ph type="title"/>
          </p:nvPr>
        </p:nvSpPr>
        <p:spPr>
          <a:xfrm>
            <a:off x="827584" y="773832"/>
            <a:ext cx="8001000" cy="1143000"/>
          </a:xfrm>
        </p:spPr>
        <p:txBody>
          <a:bodyPr/>
          <a:lstStyle/>
          <a:p>
            <a:pPr defTabSz="912813" eaLnBrk="1" hangingPunct="1"/>
            <a:r>
              <a:rPr lang="pl-PL" sz="2800" dirty="0"/>
              <a:t>Klinika Prawa </a:t>
            </a:r>
            <a:r>
              <a:rPr lang="pl-PL" sz="2800" dirty="0" err="1"/>
              <a:t>WPiA</a:t>
            </a:r>
            <a:r>
              <a:rPr lang="pl-PL" sz="2800" dirty="0"/>
              <a:t> Uniwersytetu </a:t>
            </a:r>
            <a:br>
              <a:rPr lang="pl-PL" sz="2800" dirty="0"/>
            </a:br>
            <a:r>
              <a:rPr lang="pl-PL" sz="2800" dirty="0"/>
              <a:t>im. Adama Mickiewicza 2003-2024</a:t>
            </a:r>
          </a:p>
        </p:txBody>
      </p:sp>
      <p:sp>
        <p:nvSpPr>
          <p:cNvPr id="13" name="Text Box 13">
            <a:extLst>
              <a:ext uri="{FF2B5EF4-FFF2-40B4-BE49-F238E27FC236}">
                <a16:creationId xmlns:a16="http://schemas.microsoft.com/office/drawing/2014/main" id="{84C79875-1757-0F44-CC47-26DFB13985B0}"/>
              </a:ext>
            </a:extLst>
          </p:cNvPr>
          <p:cNvSpPr txBox="1">
            <a:spLocks noChangeArrowheads="1"/>
          </p:cNvSpPr>
          <p:nvPr/>
        </p:nvSpPr>
        <p:spPr bwMode="auto">
          <a:xfrm>
            <a:off x="1115616" y="6021288"/>
            <a:ext cx="3095625" cy="630942"/>
          </a:xfrm>
          <a:prstGeom prst="rect">
            <a:avLst/>
          </a:prstGeom>
          <a:noFill/>
          <a:ln w="9525">
            <a:noFill/>
            <a:miter lim="800000"/>
            <a:headEnd/>
            <a:tailEnd/>
          </a:ln>
        </p:spPr>
        <p:txBody>
          <a:bodyPr wrap="square">
            <a:spAutoFit/>
          </a:bodyPr>
          <a:lstStyle/>
          <a:p>
            <a:pPr algn="ctr" defTabSz="912813">
              <a:spcBef>
                <a:spcPct val="50000"/>
              </a:spcBef>
            </a:pPr>
            <a:endParaRPr lang="pl-PL" sz="1400" b="1" dirty="0">
              <a:latin typeface="Arial" charset="0"/>
            </a:endParaRPr>
          </a:p>
          <a:p>
            <a:pPr algn="ctr" defTabSz="912813">
              <a:spcBef>
                <a:spcPct val="50000"/>
              </a:spcBef>
            </a:pPr>
            <a:r>
              <a:rPr lang="pl-PL" sz="1400" b="1" dirty="0">
                <a:latin typeface="Arial" charset="0"/>
              </a:rPr>
              <a:t>Liczba spraw w latach 2003-2024</a:t>
            </a:r>
          </a:p>
        </p:txBody>
      </p:sp>
      <p:sp>
        <p:nvSpPr>
          <p:cNvPr id="14" name="Text Box 14">
            <a:extLst>
              <a:ext uri="{FF2B5EF4-FFF2-40B4-BE49-F238E27FC236}">
                <a16:creationId xmlns:a16="http://schemas.microsoft.com/office/drawing/2014/main" id="{D6C7D048-97AF-5096-3473-9B523745DBDC}"/>
              </a:ext>
            </a:extLst>
          </p:cNvPr>
          <p:cNvSpPr txBox="1">
            <a:spLocks noChangeArrowheads="1"/>
          </p:cNvSpPr>
          <p:nvPr/>
        </p:nvSpPr>
        <p:spPr bwMode="auto">
          <a:xfrm>
            <a:off x="5364088" y="5908450"/>
            <a:ext cx="3551311" cy="846386"/>
          </a:xfrm>
          <a:prstGeom prst="rect">
            <a:avLst/>
          </a:prstGeom>
          <a:noFill/>
          <a:ln w="9525">
            <a:noFill/>
            <a:miter lim="800000"/>
            <a:headEnd/>
            <a:tailEnd/>
          </a:ln>
        </p:spPr>
        <p:txBody>
          <a:bodyPr wrap="square">
            <a:spAutoFit/>
          </a:bodyPr>
          <a:lstStyle/>
          <a:p>
            <a:pPr algn="ctr" defTabSz="912813">
              <a:spcBef>
                <a:spcPct val="50000"/>
              </a:spcBef>
            </a:pPr>
            <a:endParaRPr lang="pl-PL" sz="1400" b="1" dirty="0">
              <a:latin typeface="Arial" charset="0"/>
            </a:endParaRPr>
          </a:p>
          <a:p>
            <a:pPr algn="ctr" defTabSz="912813">
              <a:spcBef>
                <a:spcPct val="50000"/>
              </a:spcBef>
            </a:pPr>
            <a:r>
              <a:rPr lang="pl-PL" sz="1400" b="1" dirty="0">
                <a:latin typeface="Arial" charset="0"/>
              </a:rPr>
              <a:t>Liczba studentów i </a:t>
            </a:r>
            <a:r>
              <a:rPr lang="pl-PL" sz="1400" b="1" dirty="0">
                <a:solidFill>
                  <a:schemeClr val="bg2"/>
                </a:solidFill>
                <a:latin typeface="Arial" charset="0"/>
              </a:rPr>
              <a:t>personelu dydaktycznego </a:t>
            </a:r>
            <a:r>
              <a:rPr lang="pl-PL" sz="1400" b="1" dirty="0">
                <a:latin typeface="Arial" charset="0"/>
              </a:rPr>
              <a:t>w latach 2003-2024</a:t>
            </a:r>
          </a:p>
        </p:txBody>
      </p:sp>
    </p:spTree>
    <p:extLst>
      <p:ext uri="{BB962C8B-B14F-4D97-AF65-F5344CB8AC3E}">
        <p14:creationId xmlns:p14="http://schemas.microsoft.com/office/powerpoint/2010/main" val="974071728"/>
      </p:ext>
    </p:extLst>
  </p:cSld>
  <p:clrMapOvr>
    <a:masterClrMapping/>
  </p:clrMapOvr>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BB9381-9300-7356-14EB-9479EDC56B31}"/>
            </a:ext>
          </a:extLst>
        </p:cNvPr>
        <p:cNvGrpSpPr/>
        <p:nvPr/>
      </p:nvGrpSpPr>
      <p:grpSpPr>
        <a:xfrm>
          <a:off x="0" y="0"/>
          <a:ext cx="0" cy="0"/>
          <a:chOff x="0" y="0"/>
          <a:chExt cx="0" cy="0"/>
        </a:xfrm>
      </p:grpSpPr>
      <p:graphicFrame>
        <p:nvGraphicFramePr>
          <p:cNvPr id="5" name="Object 2">
            <a:extLst>
              <a:ext uri="{FF2B5EF4-FFF2-40B4-BE49-F238E27FC236}">
                <a16:creationId xmlns:a16="http://schemas.microsoft.com/office/drawing/2014/main" id="{E772A9BF-9C6C-B230-766F-BC87AB01FEA1}"/>
              </a:ext>
            </a:extLst>
          </p:cNvPr>
          <p:cNvGraphicFramePr>
            <a:graphicFrameLocks noGrp="1" noChangeAspect="1"/>
          </p:cNvGraphicFramePr>
          <p:nvPr>
            <p:ph type="chart" idx="1"/>
            <p:extLst>
              <p:ext uri="{D42A27DB-BD31-4B8C-83A1-F6EECF244321}">
                <p14:modId xmlns:p14="http://schemas.microsoft.com/office/powerpoint/2010/main" val="879352709"/>
              </p:ext>
            </p:extLst>
          </p:nvPr>
        </p:nvGraphicFramePr>
        <p:xfrm>
          <a:off x="877888" y="2543175"/>
          <a:ext cx="8051800" cy="3979863"/>
        </p:xfrm>
        <a:graphic>
          <a:graphicData uri="http://schemas.openxmlformats.org/drawingml/2006/chart">
            <c:chart xmlns:c="http://schemas.openxmlformats.org/drawingml/2006/chart" xmlns:r="http://schemas.openxmlformats.org/officeDocument/2006/relationships" r:id="rId2"/>
          </a:graphicData>
        </a:graphic>
      </p:graphicFrame>
      <p:sp>
        <p:nvSpPr>
          <p:cNvPr id="23555" name="Rectangle 2">
            <a:extLst>
              <a:ext uri="{FF2B5EF4-FFF2-40B4-BE49-F238E27FC236}">
                <a16:creationId xmlns:a16="http://schemas.microsoft.com/office/drawing/2014/main" id="{16491E3F-E939-D1FA-038B-43AC30E0D76A}"/>
              </a:ext>
            </a:extLst>
          </p:cNvPr>
          <p:cNvSpPr>
            <a:spLocks noGrp="1" noChangeArrowheads="1"/>
          </p:cNvSpPr>
          <p:nvPr>
            <p:ph type="title"/>
          </p:nvPr>
        </p:nvSpPr>
        <p:spPr>
          <a:xfrm>
            <a:off x="827584" y="764704"/>
            <a:ext cx="8001000" cy="1143000"/>
          </a:xfrm>
        </p:spPr>
        <p:txBody>
          <a:bodyPr/>
          <a:lstStyle/>
          <a:p>
            <a:pPr defTabSz="912813" eaLnBrk="1" hangingPunct="1"/>
            <a:r>
              <a:rPr lang="pl-PL" sz="2800" dirty="0"/>
              <a:t>Klinika Prawa Uniwersytetu Radomskiego </a:t>
            </a:r>
            <a:br>
              <a:rPr lang="pl-PL" sz="2800" dirty="0"/>
            </a:br>
            <a:r>
              <a:rPr lang="pl-PL" sz="2800" dirty="0"/>
              <a:t>im. Kazimierza Pułaskiego</a:t>
            </a:r>
          </a:p>
        </p:txBody>
      </p:sp>
      <p:sp>
        <p:nvSpPr>
          <p:cNvPr id="23556" name="Text Box 4">
            <a:extLst>
              <a:ext uri="{FF2B5EF4-FFF2-40B4-BE49-F238E27FC236}">
                <a16:creationId xmlns:a16="http://schemas.microsoft.com/office/drawing/2014/main" id="{54BECF6F-C1EB-3D93-BD5B-7B7B8C0B4287}"/>
              </a:ext>
            </a:extLst>
          </p:cNvPr>
          <p:cNvSpPr txBox="1">
            <a:spLocks noChangeArrowheads="1"/>
          </p:cNvSpPr>
          <p:nvPr/>
        </p:nvSpPr>
        <p:spPr bwMode="auto">
          <a:xfrm>
            <a:off x="6948264" y="2276872"/>
            <a:ext cx="2160240" cy="1077218"/>
          </a:xfrm>
          <a:prstGeom prst="rect">
            <a:avLst/>
          </a:prstGeom>
          <a:noFill/>
          <a:ln w="9525">
            <a:noFill/>
            <a:miter lim="800000"/>
            <a:headEnd/>
            <a:tailEnd/>
          </a:ln>
        </p:spPr>
        <p:txBody>
          <a:bodyPr wrap="square">
            <a:spAutoFit/>
          </a:bodyPr>
          <a:lstStyle/>
          <a:p>
            <a:pPr algn="r" defTabSz="912813">
              <a:spcBef>
                <a:spcPct val="50000"/>
              </a:spcBef>
            </a:pPr>
            <a:r>
              <a:rPr lang="pl-PL" sz="1600" b="1" dirty="0">
                <a:solidFill>
                  <a:schemeClr val="tx2">
                    <a:lumMod val="50000"/>
                  </a:schemeClr>
                </a:solidFill>
                <a:latin typeface="Arial" charset="0"/>
              </a:rPr>
              <a:t>Spraw łącznie: 103 </a:t>
            </a:r>
          </a:p>
          <a:p>
            <a:pPr algn="r" defTabSz="912813">
              <a:spcBef>
                <a:spcPct val="50000"/>
              </a:spcBef>
            </a:pPr>
            <a:r>
              <a:rPr lang="pl-PL" sz="1600" b="1" dirty="0">
                <a:solidFill>
                  <a:schemeClr val="tx2">
                    <a:lumMod val="50000"/>
                  </a:schemeClr>
                </a:solidFill>
                <a:latin typeface="Arial" charset="0"/>
              </a:rPr>
              <a:t>         Studentów: 16 </a:t>
            </a:r>
          </a:p>
          <a:p>
            <a:pPr algn="r" defTabSz="912813">
              <a:spcBef>
                <a:spcPct val="50000"/>
              </a:spcBef>
            </a:pPr>
            <a:r>
              <a:rPr lang="pl-PL" sz="1600" b="1" dirty="0">
                <a:solidFill>
                  <a:schemeClr val="tx2">
                    <a:lumMod val="50000"/>
                  </a:schemeClr>
                </a:solidFill>
                <a:latin typeface="Arial" charset="0"/>
              </a:rPr>
              <a:t> Dydaktyków: 16 </a:t>
            </a:r>
          </a:p>
        </p:txBody>
      </p:sp>
    </p:spTree>
    <p:extLst>
      <p:ext uri="{BB962C8B-B14F-4D97-AF65-F5344CB8AC3E}">
        <p14:creationId xmlns:p14="http://schemas.microsoft.com/office/powerpoint/2010/main" val="649484349"/>
      </p:ext>
    </p:extLst>
  </p:cSld>
  <p:clrMapOvr>
    <a:masterClrMapping/>
  </p:clrMapOvr>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EBA438-E535-25A2-DCEB-80149F339C77}"/>
            </a:ext>
          </a:extLst>
        </p:cNvPr>
        <p:cNvGrpSpPr/>
        <p:nvPr/>
      </p:nvGrpSpPr>
      <p:grpSpPr>
        <a:xfrm>
          <a:off x="0" y="0"/>
          <a:ext cx="0" cy="0"/>
          <a:chOff x="0" y="0"/>
          <a:chExt cx="0" cy="0"/>
        </a:xfrm>
      </p:grpSpPr>
      <p:sp>
        <p:nvSpPr>
          <p:cNvPr id="5" name="Text Box 10">
            <a:extLst>
              <a:ext uri="{FF2B5EF4-FFF2-40B4-BE49-F238E27FC236}">
                <a16:creationId xmlns:a16="http://schemas.microsoft.com/office/drawing/2014/main" id="{02467228-9E8B-DD70-C671-D35ACC6A11E3}"/>
              </a:ext>
            </a:extLst>
          </p:cNvPr>
          <p:cNvSpPr txBox="1">
            <a:spLocks noChangeArrowheads="1"/>
          </p:cNvSpPr>
          <p:nvPr/>
        </p:nvSpPr>
        <p:spPr bwMode="auto">
          <a:xfrm>
            <a:off x="1176861" y="2768148"/>
            <a:ext cx="7727776" cy="2893100"/>
          </a:xfrm>
          <a:prstGeom prst="rect">
            <a:avLst/>
          </a:prstGeom>
          <a:noFill/>
          <a:ln w="9525">
            <a:noFill/>
            <a:miter lim="800000"/>
            <a:headEnd/>
            <a:tailEnd/>
          </a:ln>
        </p:spPr>
        <p:txBody>
          <a:bodyPr wrap="square">
            <a:spAutoFit/>
          </a:bodyPr>
          <a:lstStyle/>
          <a:p>
            <a:pPr algn="just" defTabSz="912813">
              <a:spcBef>
                <a:spcPct val="50000"/>
              </a:spcBef>
              <a:defRPr/>
            </a:pPr>
            <a:r>
              <a:rPr lang="pl-PL" sz="1300" b="1" dirty="0">
                <a:solidFill>
                  <a:schemeClr val="accent5">
                    <a:lumMod val="25000"/>
                  </a:schemeClr>
                </a:solidFill>
                <a:latin typeface="+mn-lt"/>
              </a:rPr>
              <a:t>N</a:t>
            </a:r>
            <a:r>
              <a:rPr lang="pl-PL" sz="1300" b="1" dirty="0">
                <a:solidFill>
                  <a:schemeClr val="accent5">
                    <a:lumMod val="25000"/>
                  </a:schemeClr>
                </a:solidFill>
                <a:latin typeface="+mn-lt"/>
                <a:cs typeface="Times New Roman" pitchFamily="18" charset="0"/>
              </a:rPr>
              <a:t>ajwa</a:t>
            </a:r>
            <a:r>
              <a:rPr lang="pl-PL" sz="1300" b="1" dirty="0">
                <a:solidFill>
                  <a:schemeClr val="accent5">
                    <a:lumMod val="25000"/>
                  </a:schemeClr>
                </a:solidFill>
                <a:latin typeface="+mn-lt"/>
              </a:rPr>
              <a:t>ż</a:t>
            </a:r>
            <a:r>
              <a:rPr lang="pl-PL" sz="1300" b="1" dirty="0">
                <a:solidFill>
                  <a:schemeClr val="accent5">
                    <a:lumMod val="25000"/>
                  </a:schemeClr>
                </a:solidFill>
                <a:latin typeface="+mn-lt"/>
                <a:cs typeface="Times New Roman" pitchFamily="18" charset="0"/>
              </a:rPr>
              <a:t>niejsze osi</a:t>
            </a:r>
            <a:r>
              <a:rPr lang="pl-PL" sz="1300" b="1" dirty="0">
                <a:solidFill>
                  <a:schemeClr val="accent5">
                    <a:lumMod val="25000"/>
                  </a:schemeClr>
                </a:solidFill>
                <a:latin typeface="+mn-lt"/>
              </a:rPr>
              <a:t>ą</a:t>
            </a:r>
            <a:r>
              <a:rPr lang="pl-PL" sz="1300" b="1" dirty="0">
                <a:solidFill>
                  <a:schemeClr val="accent5">
                    <a:lumMod val="25000"/>
                  </a:schemeClr>
                </a:solidFill>
                <a:latin typeface="+mn-lt"/>
                <a:cs typeface="Times New Roman" pitchFamily="18" charset="0"/>
              </a:rPr>
              <a:t>gni</a:t>
            </a:r>
            <a:r>
              <a:rPr lang="pl-PL" sz="1300" b="1" dirty="0">
                <a:solidFill>
                  <a:schemeClr val="accent5">
                    <a:lumMod val="25000"/>
                  </a:schemeClr>
                </a:solidFill>
                <a:latin typeface="+mn-lt"/>
              </a:rPr>
              <a:t>ę</a:t>
            </a:r>
            <a:r>
              <a:rPr lang="pl-PL" sz="1300" b="1" dirty="0">
                <a:solidFill>
                  <a:schemeClr val="accent5">
                    <a:lumMod val="25000"/>
                  </a:schemeClr>
                </a:solidFill>
                <a:latin typeface="+mn-lt"/>
                <a:cs typeface="Times New Roman" pitchFamily="18" charset="0"/>
              </a:rPr>
              <a:t>cia i sukcesy Poradni:</a:t>
            </a:r>
          </a:p>
          <a:p>
            <a:pPr marL="285750" indent="-285750" algn="just" defTabSz="912813">
              <a:spcBef>
                <a:spcPct val="50000"/>
              </a:spcBef>
              <a:buFont typeface="Wingdings" panose="05000000000000000000" pitchFamily="2" charset="2"/>
              <a:buChar char="§"/>
              <a:defRPr/>
            </a:pPr>
            <a:r>
              <a:rPr lang="pl-PL" sz="1300" dirty="0">
                <a:solidFill>
                  <a:schemeClr val="accent5">
                    <a:lumMod val="25000"/>
                  </a:schemeClr>
                </a:solidFill>
                <a:latin typeface="+mn-lt"/>
                <a:ea typeface="Times New Roman" panose="02020603050405020304" pitchFamily="18" charset="0"/>
                <a:cs typeface="Times New Roman" panose="02020603050405020304" pitchFamily="18" charset="0"/>
              </a:rPr>
              <a:t>Pomoc w organizacji IV Radomskich Spotkań Prawników „Prawo do sądu w dobie kryzysu praworządności”, II Ogólnopolskiej Konferencji Naukowej „Mediacja i arbitraż w sprawach gospodarczych” oraz IV Ogólnopolskiej Konferencji Naukowej „Z dziejów bankowości”</a:t>
            </a:r>
          </a:p>
          <a:p>
            <a:pPr marL="285750" indent="-285750" algn="just" defTabSz="912813">
              <a:spcBef>
                <a:spcPct val="50000"/>
              </a:spcBef>
              <a:buFont typeface="Wingdings" panose="05000000000000000000" pitchFamily="2" charset="2"/>
              <a:buChar char="§"/>
              <a:defRPr/>
            </a:pPr>
            <a:r>
              <a:rPr lang="pl-PL" sz="1300" dirty="0">
                <a:solidFill>
                  <a:schemeClr val="accent5">
                    <a:lumMod val="25000"/>
                  </a:schemeClr>
                </a:solidFill>
                <a:latin typeface="+mn-lt"/>
                <a:ea typeface="Times New Roman" panose="02020603050405020304" pitchFamily="18" charset="0"/>
                <a:cs typeface="Times New Roman" panose="02020603050405020304" pitchFamily="18" charset="0"/>
              </a:rPr>
              <a:t>Druga edycja inicjatywy „Adwokat na uczelni”</a:t>
            </a:r>
          </a:p>
          <a:p>
            <a:pPr marL="285750" indent="-285750" algn="just" defTabSz="912813">
              <a:spcBef>
                <a:spcPct val="50000"/>
              </a:spcBef>
              <a:buFont typeface="Wingdings" panose="05000000000000000000" pitchFamily="2" charset="2"/>
              <a:buChar char="§"/>
              <a:defRPr/>
            </a:pPr>
            <a:r>
              <a:rPr lang="pl-PL" sz="1300" dirty="0">
                <a:solidFill>
                  <a:schemeClr val="accent5">
                    <a:lumMod val="25000"/>
                  </a:schemeClr>
                </a:solidFill>
                <a:latin typeface="+mn-lt"/>
                <a:ea typeface="Times New Roman" panose="02020603050405020304" pitchFamily="18" charset="0"/>
                <a:cs typeface="Times New Roman" panose="02020603050405020304" pitchFamily="18" charset="0"/>
              </a:rPr>
              <a:t>Kontynuacja współpracy z NRA, SO w Radomiu, Aresztem Śledczym w Radomiu i Wojewódzką Komendą Policji w Radomiu (trzy wizyty studyjne)</a:t>
            </a:r>
          </a:p>
          <a:p>
            <a:pPr marL="285750" indent="-285750" algn="just" defTabSz="912813">
              <a:spcBef>
                <a:spcPct val="50000"/>
              </a:spcBef>
              <a:buFont typeface="Wingdings" panose="05000000000000000000" pitchFamily="2" charset="2"/>
              <a:buChar char="§"/>
              <a:defRPr/>
            </a:pPr>
            <a:r>
              <a:rPr lang="pl-PL" sz="1300" dirty="0">
                <a:solidFill>
                  <a:schemeClr val="accent5">
                    <a:lumMod val="25000"/>
                  </a:schemeClr>
                </a:solidFill>
                <a:latin typeface="+mn-lt"/>
                <a:ea typeface="Times New Roman" panose="02020603050405020304" pitchFamily="18" charset="0"/>
                <a:cs typeface="Times New Roman" panose="02020603050405020304" pitchFamily="18" charset="0"/>
              </a:rPr>
              <a:t>Organizacja wydziałowego konkursu na symulację rozprawy karnej</a:t>
            </a:r>
          </a:p>
          <a:p>
            <a:pPr marL="285750" indent="-285750" algn="just" defTabSz="912813">
              <a:spcBef>
                <a:spcPct val="50000"/>
              </a:spcBef>
              <a:buFont typeface="Wingdings" panose="05000000000000000000" pitchFamily="2" charset="2"/>
              <a:buChar char="§"/>
              <a:defRPr/>
            </a:pPr>
            <a:r>
              <a:rPr lang="pl-PL" sz="1300" dirty="0">
                <a:solidFill>
                  <a:schemeClr val="accent5">
                    <a:lumMod val="25000"/>
                  </a:schemeClr>
                </a:solidFill>
                <a:latin typeface="+mn-lt"/>
                <a:ea typeface="Times New Roman" panose="02020603050405020304" pitchFamily="18" charset="0"/>
                <a:cs typeface="Times New Roman" panose="02020603050405020304" pitchFamily="18" charset="0"/>
              </a:rPr>
              <a:t>Organizacja Dni Darmowych Porad Prawnych – możliwość bezpośredniego spotkania Interesantów z pracownikami dydaktycznymi poradni</a:t>
            </a:r>
          </a:p>
          <a:p>
            <a:pPr marL="285750" indent="-285750" algn="just" defTabSz="912813">
              <a:spcBef>
                <a:spcPct val="50000"/>
              </a:spcBef>
              <a:buFont typeface="Wingdings" panose="05000000000000000000" pitchFamily="2" charset="2"/>
              <a:buChar char="§"/>
              <a:defRPr/>
            </a:pPr>
            <a:r>
              <a:rPr lang="pl-PL" sz="1300" dirty="0">
                <a:solidFill>
                  <a:schemeClr val="accent5">
                    <a:lumMod val="25000"/>
                  </a:schemeClr>
                </a:solidFill>
                <a:effectLst/>
                <a:latin typeface="+mn-lt"/>
                <a:ea typeface="Times New Roman" panose="02020603050405020304" pitchFamily="18" charset="0"/>
                <a:cs typeface="Times New Roman" panose="02020603050405020304" pitchFamily="18" charset="0"/>
              </a:rPr>
              <a:t>Wizyta studyjna w Sądzie Najwyższym</a:t>
            </a:r>
          </a:p>
        </p:txBody>
      </p:sp>
      <p:sp>
        <p:nvSpPr>
          <p:cNvPr id="4" name="Rectangle 2">
            <a:extLst>
              <a:ext uri="{FF2B5EF4-FFF2-40B4-BE49-F238E27FC236}">
                <a16:creationId xmlns:a16="http://schemas.microsoft.com/office/drawing/2014/main" id="{E93C9DDB-98AC-6C39-304A-ECA5D387CF80}"/>
              </a:ext>
            </a:extLst>
          </p:cNvPr>
          <p:cNvSpPr>
            <a:spLocks noGrp="1" noChangeArrowheads="1"/>
          </p:cNvSpPr>
          <p:nvPr>
            <p:ph type="title"/>
          </p:nvPr>
        </p:nvSpPr>
        <p:spPr>
          <a:xfrm>
            <a:off x="827584" y="773832"/>
            <a:ext cx="8001000" cy="1143000"/>
          </a:xfrm>
        </p:spPr>
        <p:txBody>
          <a:bodyPr/>
          <a:lstStyle/>
          <a:p>
            <a:pPr defTabSz="912813" eaLnBrk="1" hangingPunct="1"/>
            <a:r>
              <a:rPr lang="pl-PL" sz="2800" dirty="0"/>
              <a:t>Klinika Prawa Uniwersytetu Radomskiego </a:t>
            </a:r>
            <a:br>
              <a:rPr lang="pl-PL" sz="2800" dirty="0"/>
            </a:br>
            <a:r>
              <a:rPr lang="pl-PL" sz="2800" dirty="0"/>
              <a:t>im. Kazimierza Pułaskiego</a:t>
            </a:r>
          </a:p>
        </p:txBody>
      </p:sp>
    </p:spTree>
    <p:extLst>
      <p:ext uri="{BB962C8B-B14F-4D97-AF65-F5344CB8AC3E}">
        <p14:creationId xmlns:p14="http://schemas.microsoft.com/office/powerpoint/2010/main" val="3005344686"/>
      </p:ext>
    </p:extLst>
  </p:cSld>
  <p:clrMapOvr>
    <a:masterClrMapping/>
  </p:clrMapOvr>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205AE5-95F2-029C-D821-271895E8DCB0}"/>
            </a:ext>
          </a:extLst>
        </p:cNvPr>
        <p:cNvGrpSpPr/>
        <p:nvPr/>
      </p:nvGrpSpPr>
      <p:grpSpPr>
        <a:xfrm>
          <a:off x="0" y="0"/>
          <a:ext cx="0" cy="0"/>
          <a:chOff x="0" y="0"/>
          <a:chExt cx="0" cy="0"/>
        </a:xfrm>
      </p:grpSpPr>
      <p:graphicFrame>
        <p:nvGraphicFramePr>
          <p:cNvPr id="6" name="Object 7">
            <a:extLst>
              <a:ext uri="{FF2B5EF4-FFF2-40B4-BE49-F238E27FC236}">
                <a16:creationId xmlns:a16="http://schemas.microsoft.com/office/drawing/2014/main" id="{16C90885-BF09-DBAB-E739-53D5CFA81D9F}"/>
              </a:ext>
            </a:extLst>
          </p:cNvPr>
          <p:cNvGraphicFramePr>
            <a:graphicFrameLocks/>
          </p:cNvGraphicFramePr>
          <p:nvPr>
            <p:extLst>
              <p:ext uri="{D42A27DB-BD31-4B8C-83A1-F6EECF244321}">
                <p14:modId xmlns:p14="http://schemas.microsoft.com/office/powerpoint/2010/main" val="2375585431"/>
              </p:ext>
            </p:extLst>
          </p:nvPr>
        </p:nvGraphicFramePr>
        <p:xfrm>
          <a:off x="755576" y="2584800"/>
          <a:ext cx="4320000" cy="31284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Object 8">
            <a:extLst>
              <a:ext uri="{FF2B5EF4-FFF2-40B4-BE49-F238E27FC236}">
                <a16:creationId xmlns:a16="http://schemas.microsoft.com/office/drawing/2014/main" id="{5651852C-9D67-6D2E-3776-C2FB2259E749}"/>
              </a:ext>
            </a:extLst>
          </p:cNvPr>
          <p:cNvGraphicFramePr>
            <a:graphicFrameLocks noChangeAspect="1"/>
          </p:cNvGraphicFramePr>
          <p:nvPr>
            <p:extLst>
              <p:ext uri="{D42A27DB-BD31-4B8C-83A1-F6EECF244321}">
                <p14:modId xmlns:p14="http://schemas.microsoft.com/office/powerpoint/2010/main" val="4019272972"/>
              </p:ext>
            </p:extLst>
          </p:nvPr>
        </p:nvGraphicFramePr>
        <p:xfrm>
          <a:off x="4788024" y="1873200"/>
          <a:ext cx="4320000" cy="4004072"/>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Box 11">
            <a:extLst>
              <a:ext uri="{FF2B5EF4-FFF2-40B4-BE49-F238E27FC236}">
                <a16:creationId xmlns:a16="http://schemas.microsoft.com/office/drawing/2014/main" id="{D5CB3A3C-8EC9-6DB3-6E87-EBFF3C44BE77}"/>
              </a:ext>
            </a:extLst>
          </p:cNvPr>
          <p:cNvSpPr txBox="1">
            <a:spLocks noChangeArrowheads="1"/>
          </p:cNvSpPr>
          <p:nvPr/>
        </p:nvSpPr>
        <p:spPr bwMode="auto">
          <a:xfrm>
            <a:off x="6660232" y="3622414"/>
            <a:ext cx="1150937" cy="274637"/>
          </a:xfrm>
          <a:prstGeom prst="rect">
            <a:avLst/>
          </a:prstGeom>
          <a:noFill/>
          <a:ln w="9525">
            <a:noFill/>
            <a:miter lim="800000"/>
            <a:headEnd/>
            <a:tailEnd/>
          </a:ln>
        </p:spPr>
        <p:txBody>
          <a:bodyPr>
            <a:spAutoFit/>
          </a:bodyPr>
          <a:lstStyle/>
          <a:p>
            <a:pPr defTabSz="912813">
              <a:spcBef>
                <a:spcPct val="50000"/>
              </a:spcBef>
            </a:pPr>
            <a:r>
              <a:rPr lang="pl-PL" sz="1200" b="1" dirty="0">
                <a:latin typeface="Arial" charset="0"/>
              </a:rPr>
              <a:t>studenci</a:t>
            </a:r>
          </a:p>
        </p:txBody>
      </p:sp>
      <p:sp>
        <p:nvSpPr>
          <p:cNvPr id="9" name="Text Box 12">
            <a:extLst>
              <a:ext uri="{FF2B5EF4-FFF2-40B4-BE49-F238E27FC236}">
                <a16:creationId xmlns:a16="http://schemas.microsoft.com/office/drawing/2014/main" id="{8246DF5A-7216-F076-0BAD-B9E073AEA4B3}"/>
              </a:ext>
            </a:extLst>
          </p:cNvPr>
          <p:cNvSpPr txBox="1">
            <a:spLocks noChangeArrowheads="1"/>
          </p:cNvSpPr>
          <p:nvPr/>
        </p:nvSpPr>
        <p:spPr bwMode="auto">
          <a:xfrm>
            <a:off x="5724128" y="2878881"/>
            <a:ext cx="1150938" cy="274638"/>
          </a:xfrm>
          <a:prstGeom prst="rect">
            <a:avLst/>
          </a:prstGeom>
          <a:noFill/>
          <a:ln w="9525">
            <a:noFill/>
            <a:miter lim="800000"/>
            <a:headEnd/>
            <a:tailEnd/>
          </a:ln>
        </p:spPr>
        <p:txBody>
          <a:bodyPr>
            <a:spAutoFit/>
          </a:bodyPr>
          <a:lstStyle/>
          <a:p>
            <a:pPr defTabSz="912813">
              <a:spcBef>
                <a:spcPct val="50000"/>
              </a:spcBef>
            </a:pPr>
            <a:r>
              <a:rPr lang="pl-PL" sz="1200" b="1" dirty="0">
                <a:latin typeface="Arial" charset="0"/>
              </a:rPr>
              <a:t>dydaktycy</a:t>
            </a:r>
          </a:p>
        </p:txBody>
      </p:sp>
      <p:sp>
        <p:nvSpPr>
          <p:cNvPr id="12" name="Rectangle 2">
            <a:extLst>
              <a:ext uri="{FF2B5EF4-FFF2-40B4-BE49-F238E27FC236}">
                <a16:creationId xmlns:a16="http://schemas.microsoft.com/office/drawing/2014/main" id="{608E9356-8EF8-7D81-E023-5F22D00F6822}"/>
              </a:ext>
            </a:extLst>
          </p:cNvPr>
          <p:cNvSpPr>
            <a:spLocks noGrp="1" noChangeArrowheads="1"/>
          </p:cNvSpPr>
          <p:nvPr>
            <p:ph type="title"/>
          </p:nvPr>
        </p:nvSpPr>
        <p:spPr>
          <a:xfrm>
            <a:off x="827584" y="773832"/>
            <a:ext cx="8001000" cy="1143000"/>
          </a:xfrm>
        </p:spPr>
        <p:txBody>
          <a:bodyPr/>
          <a:lstStyle/>
          <a:p>
            <a:pPr defTabSz="912813" eaLnBrk="1" hangingPunct="1"/>
            <a:r>
              <a:rPr lang="pl-PL" sz="2800" dirty="0"/>
              <a:t>Klinika Prawa Uniwersytetu Radomskiego </a:t>
            </a:r>
            <a:br>
              <a:rPr lang="pl-PL" sz="2800" dirty="0"/>
            </a:br>
            <a:r>
              <a:rPr lang="pl-PL" sz="2800" dirty="0"/>
              <a:t>im. Kazimierza Pułaskiego 2022-2024</a:t>
            </a:r>
          </a:p>
        </p:txBody>
      </p:sp>
      <p:sp>
        <p:nvSpPr>
          <p:cNvPr id="13" name="Text Box 13">
            <a:extLst>
              <a:ext uri="{FF2B5EF4-FFF2-40B4-BE49-F238E27FC236}">
                <a16:creationId xmlns:a16="http://schemas.microsoft.com/office/drawing/2014/main" id="{636DBFF3-2707-36A1-5E08-EFF2638101BA}"/>
              </a:ext>
            </a:extLst>
          </p:cNvPr>
          <p:cNvSpPr txBox="1">
            <a:spLocks noChangeArrowheads="1"/>
          </p:cNvSpPr>
          <p:nvPr/>
        </p:nvSpPr>
        <p:spPr bwMode="auto">
          <a:xfrm>
            <a:off x="1115616" y="6021288"/>
            <a:ext cx="3095625" cy="630942"/>
          </a:xfrm>
          <a:prstGeom prst="rect">
            <a:avLst/>
          </a:prstGeom>
          <a:noFill/>
          <a:ln w="9525">
            <a:noFill/>
            <a:miter lim="800000"/>
            <a:headEnd/>
            <a:tailEnd/>
          </a:ln>
        </p:spPr>
        <p:txBody>
          <a:bodyPr wrap="square">
            <a:spAutoFit/>
          </a:bodyPr>
          <a:lstStyle/>
          <a:p>
            <a:pPr algn="ctr" defTabSz="912813">
              <a:spcBef>
                <a:spcPct val="50000"/>
              </a:spcBef>
            </a:pPr>
            <a:endParaRPr lang="pl-PL" sz="1400" b="1" dirty="0">
              <a:latin typeface="Arial" charset="0"/>
            </a:endParaRPr>
          </a:p>
          <a:p>
            <a:pPr algn="ctr" defTabSz="912813">
              <a:spcBef>
                <a:spcPct val="50000"/>
              </a:spcBef>
            </a:pPr>
            <a:r>
              <a:rPr lang="pl-PL" sz="1400" b="1" dirty="0">
                <a:latin typeface="Arial" charset="0"/>
              </a:rPr>
              <a:t>Liczba spraw w latach 2022-2024</a:t>
            </a:r>
          </a:p>
        </p:txBody>
      </p:sp>
      <p:sp>
        <p:nvSpPr>
          <p:cNvPr id="14" name="Text Box 14">
            <a:extLst>
              <a:ext uri="{FF2B5EF4-FFF2-40B4-BE49-F238E27FC236}">
                <a16:creationId xmlns:a16="http://schemas.microsoft.com/office/drawing/2014/main" id="{6A449FEC-3815-299F-CA03-E7C1623D2C69}"/>
              </a:ext>
            </a:extLst>
          </p:cNvPr>
          <p:cNvSpPr txBox="1">
            <a:spLocks noChangeArrowheads="1"/>
          </p:cNvSpPr>
          <p:nvPr/>
        </p:nvSpPr>
        <p:spPr bwMode="auto">
          <a:xfrm>
            <a:off x="5364088" y="5908450"/>
            <a:ext cx="3551311" cy="846386"/>
          </a:xfrm>
          <a:prstGeom prst="rect">
            <a:avLst/>
          </a:prstGeom>
          <a:noFill/>
          <a:ln w="9525">
            <a:noFill/>
            <a:miter lim="800000"/>
            <a:headEnd/>
            <a:tailEnd/>
          </a:ln>
        </p:spPr>
        <p:txBody>
          <a:bodyPr wrap="square">
            <a:spAutoFit/>
          </a:bodyPr>
          <a:lstStyle/>
          <a:p>
            <a:pPr algn="ctr" defTabSz="912813">
              <a:spcBef>
                <a:spcPct val="50000"/>
              </a:spcBef>
            </a:pPr>
            <a:endParaRPr lang="pl-PL" sz="1400" b="1" dirty="0">
              <a:latin typeface="Arial" charset="0"/>
            </a:endParaRPr>
          </a:p>
          <a:p>
            <a:pPr algn="ctr" defTabSz="912813">
              <a:spcBef>
                <a:spcPct val="50000"/>
              </a:spcBef>
            </a:pPr>
            <a:r>
              <a:rPr lang="pl-PL" sz="1400" b="1" dirty="0">
                <a:latin typeface="Arial" charset="0"/>
              </a:rPr>
              <a:t>Liczba studentów i </a:t>
            </a:r>
            <a:r>
              <a:rPr lang="pl-PL" sz="1400" b="1" dirty="0">
                <a:solidFill>
                  <a:schemeClr val="bg2"/>
                </a:solidFill>
                <a:latin typeface="Arial" charset="0"/>
              </a:rPr>
              <a:t>personelu dydaktycznego </a:t>
            </a:r>
            <a:r>
              <a:rPr lang="pl-PL" sz="1400" b="1" dirty="0">
                <a:latin typeface="Arial" charset="0"/>
              </a:rPr>
              <a:t>w latach 2003-2024</a:t>
            </a:r>
          </a:p>
        </p:txBody>
      </p:sp>
    </p:spTree>
    <p:extLst>
      <p:ext uri="{BB962C8B-B14F-4D97-AF65-F5344CB8AC3E}">
        <p14:creationId xmlns:p14="http://schemas.microsoft.com/office/powerpoint/2010/main" val="4067614510"/>
      </p:ext>
    </p:extLst>
  </p:cSld>
  <p:clrMapOvr>
    <a:masterClrMapping/>
  </p:clrMapOvr>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a:xfrm>
            <a:off x="819472" y="764704"/>
            <a:ext cx="8001000" cy="1143000"/>
          </a:xfrm>
        </p:spPr>
        <p:txBody>
          <a:bodyPr/>
          <a:lstStyle/>
          <a:p>
            <a:pPr defTabSz="912813" eaLnBrk="1" hangingPunct="1"/>
            <a:r>
              <a:rPr lang="pl-PL" sz="2800" dirty="0"/>
              <a:t>Studenckie Biuro Porad Prawnych „Klinika Prawa” </a:t>
            </a:r>
            <a:r>
              <a:rPr lang="pl-PL" sz="2800" dirty="0" err="1"/>
              <a:t>WSPiA</a:t>
            </a:r>
            <a:r>
              <a:rPr lang="pl-PL" sz="2800" dirty="0"/>
              <a:t> Rzeszowska Szkoła Wyższa</a:t>
            </a:r>
          </a:p>
        </p:txBody>
      </p:sp>
      <p:sp>
        <p:nvSpPr>
          <p:cNvPr id="4" name="Text Box 10">
            <a:extLst>
              <a:ext uri="{FF2B5EF4-FFF2-40B4-BE49-F238E27FC236}">
                <a16:creationId xmlns:a16="http://schemas.microsoft.com/office/drawing/2014/main" id="{3C558A23-54F3-40EE-83A7-CE0719C35AA1}"/>
              </a:ext>
            </a:extLst>
          </p:cNvPr>
          <p:cNvSpPr txBox="1">
            <a:spLocks noChangeArrowheads="1"/>
          </p:cNvSpPr>
          <p:nvPr/>
        </p:nvSpPr>
        <p:spPr bwMode="auto">
          <a:xfrm>
            <a:off x="3456471" y="3789040"/>
            <a:ext cx="2952328" cy="715581"/>
          </a:xfrm>
          <a:prstGeom prst="rect">
            <a:avLst/>
          </a:prstGeom>
          <a:noFill/>
          <a:ln w="9525">
            <a:noFill/>
            <a:miter lim="800000"/>
            <a:headEnd/>
            <a:tailEnd/>
          </a:ln>
        </p:spPr>
        <p:txBody>
          <a:bodyPr wrap="square">
            <a:spAutoFit/>
          </a:bodyPr>
          <a:lstStyle/>
          <a:p>
            <a:pPr algn="just" defTabSz="912813">
              <a:lnSpc>
                <a:spcPct val="150000"/>
              </a:lnSpc>
              <a:spcBef>
                <a:spcPct val="50000"/>
              </a:spcBef>
              <a:defRPr/>
            </a:pPr>
            <a:r>
              <a:rPr lang="pl-PL" sz="1300" b="1" dirty="0">
                <a:solidFill>
                  <a:schemeClr val="accent5">
                    <a:lumMod val="25000"/>
                  </a:schemeClr>
                </a:solidFill>
                <a:latin typeface="+mn-lt"/>
              </a:rPr>
              <a:t>Nie przedłożono sprawozdania</a:t>
            </a:r>
            <a:endParaRPr lang="pl-PL" sz="1300" dirty="0">
              <a:solidFill>
                <a:schemeClr val="accent5">
                  <a:lumMod val="25000"/>
                </a:schemeClr>
              </a:solidFill>
              <a:effectLst/>
              <a:latin typeface="+mn-lt"/>
              <a:ea typeface="Times New Roman" panose="02020603050405020304" pitchFamily="18" charset="0"/>
            </a:endParaRPr>
          </a:p>
          <a:p>
            <a:pPr marL="171450" indent="-171450" defTabSz="912813">
              <a:spcBef>
                <a:spcPct val="50000"/>
              </a:spcBef>
              <a:buFont typeface="Wingdings" panose="05000000000000000000" pitchFamily="2" charset="2"/>
              <a:buChar char="§"/>
              <a:defRPr/>
            </a:pPr>
            <a:endParaRPr lang="pl-PL" sz="1400" b="1" dirty="0">
              <a:solidFill>
                <a:srgbClr val="003366"/>
              </a:solidFill>
              <a:latin typeface="+mn-lt"/>
              <a:cs typeface="Times New Roman" pitchFamily="18" charset="0"/>
            </a:endParaRPr>
          </a:p>
        </p:txBody>
      </p:sp>
    </p:spTree>
    <p:extLst>
      <p:ext uri="{BB962C8B-B14F-4D97-AF65-F5344CB8AC3E}">
        <p14:creationId xmlns:p14="http://schemas.microsoft.com/office/powerpoint/2010/main" val="1951211625"/>
      </p:ext>
    </p:extLst>
  </p:cSld>
  <p:clrMapOvr>
    <a:masterClrMapping/>
  </p:clrMapOvr>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2">
            <a:extLst>
              <a:ext uri="{FF2B5EF4-FFF2-40B4-BE49-F238E27FC236}">
                <a16:creationId xmlns:a16="http://schemas.microsoft.com/office/drawing/2014/main" id="{0B12778E-2D16-21A0-7455-F240525666D7}"/>
              </a:ext>
            </a:extLst>
          </p:cNvPr>
          <p:cNvGraphicFramePr>
            <a:graphicFrameLocks noGrp="1" noChangeAspect="1"/>
          </p:cNvGraphicFramePr>
          <p:nvPr>
            <p:ph type="chart" idx="1"/>
            <p:extLst>
              <p:ext uri="{D42A27DB-BD31-4B8C-83A1-F6EECF244321}">
                <p14:modId xmlns:p14="http://schemas.microsoft.com/office/powerpoint/2010/main" val="2232338480"/>
              </p:ext>
            </p:extLst>
          </p:nvPr>
        </p:nvGraphicFramePr>
        <p:xfrm>
          <a:off x="877888" y="2543175"/>
          <a:ext cx="8051800" cy="3979863"/>
        </p:xfrm>
        <a:graphic>
          <a:graphicData uri="http://schemas.openxmlformats.org/drawingml/2006/chart">
            <c:chart xmlns:c="http://schemas.openxmlformats.org/drawingml/2006/chart" xmlns:r="http://schemas.openxmlformats.org/officeDocument/2006/relationships" r:id="rId2"/>
          </a:graphicData>
        </a:graphic>
      </p:graphicFrame>
      <p:sp>
        <p:nvSpPr>
          <p:cNvPr id="23555" name="Rectangle 2"/>
          <p:cNvSpPr>
            <a:spLocks noGrp="1" noChangeArrowheads="1"/>
          </p:cNvSpPr>
          <p:nvPr>
            <p:ph type="title"/>
          </p:nvPr>
        </p:nvSpPr>
        <p:spPr>
          <a:xfrm>
            <a:off x="827584" y="773832"/>
            <a:ext cx="8001000" cy="1143000"/>
          </a:xfrm>
        </p:spPr>
        <p:txBody>
          <a:bodyPr/>
          <a:lstStyle/>
          <a:p>
            <a:pPr defTabSz="912813" eaLnBrk="1" hangingPunct="1"/>
            <a:r>
              <a:rPr lang="pl-PL" sz="2800" dirty="0"/>
              <a:t>Uniwersytecka Poradnia Prawna </a:t>
            </a:r>
            <a:br>
              <a:rPr lang="pl-PL" sz="2800" dirty="0"/>
            </a:br>
            <a:r>
              <a:rPr lang="pl-PL" sz="2800" dirty="0"/>
              <a:t>Uniwersytetu Rzeszowskiego</a:t>
            </a:r>
          </a:p>
        </p:txBody>
      </p:sp>
      <p:sp>
        <p:nvSpPr>
          <p:cNvPr id="23556" name="Text Box 4"/>
          <p:cNvSpPr txBox="1">
            <a:spLocks noChangeArrowheads="1"/>
          </p:cNvSpPr>
          <p:nvPr/>
        </p:nvSpPr>
        <p:spPr bwMode="auto">
          <a:xfrm>
            <a:off x="6948264" y="2276872"/>
            <a:ext cx="2160240" cy="1077218"/>
          </a:xfrm>
          <a:prstGeom prst="rect">
            <a:avLst/>
          </a:prstGeom>
          <a:noFill/>
          <a:ln w="9525">
            <a:noFill/>
            <a:miter lim="800000"/>
            <a:headEnd/>
            <a:tailEnd/>
          </a:ln>
        </p:spPr>
        <p:txBody>
          <a:bodyPr wrap="square">
            <a:spAutoFit/>
          </a:bodyPr>
          <a:lstStyle/>
          <a:p>
            <a:pPr algn="r" defTabSz="912813">
              <a:spcBef>
                <a:spcPct val="50000"/>
              </a:spcBef>
            </a:pPr>
            <a:r>
              <a:rPr lang="pl-PL" sz="1600" b="1" dirty="0">
                <a:solidFill>
                  <a:schemeClr val="tx2">
                    <a:lumMod val="50000"/>
                  </a:schemeClr>
                </a:solidFill>
                <a:latin typeface="Arial" charset="0"/>
              </a:rPr>
              <a:t>Spraw łącznie: 16 </a:t>
            </a:r>
          </a:p>
          <a:p>
            <a:pPr algn="r" defTabSz="912813">
              <a:spcBef>
                <a:spcPct val="50000"/>
              </a:spcBef>
            </a:pPr>
            <a:r>
              <a:rPr lang="pl-PL" sz="1600" b="1" dirty="0">
                <a:solidFill>
                  <a:schemeClr val="tx2">
                    <a:lumMod val="50000"/>
                  </a:schemeClr>
                </a:solidFill>
                <a:latin typeface="Arial" charset="0"/>
              </a:rPr>
              <a:t>         Studentów: 36 </a:t>
            </a:r>
          </a:p>
          <a:p>
            <a:pPr algn="r" defTabSz="912813">
              <a:spcBef>
                <a:spcPct val="50000"/>
              </a:spcBef>
            </a:pPr>
            <a:r>
              <a:rPr lang="pl-PL" sz="1600" b="1" dirty="0">
                <a:solidFill>
                  <a:schemeClr val="tx2">
                    <a:lumMod val="50000"/>
                  </a:schemeClr>
                </a:solidFill>
                <a:latin typeface="Arial" charset="0"/>
              </a:rPr>
              <a:t> Dydaktyków: 5 </a:t>
            </a:r>
          </a:p>
        </p:txBody>
      </p:sp>
    </p:spTree>
    <p:extLst>
      <p:ext uri="{BB962C8B-B14F-4D97-AF65-F5344CB8AC3E}">
        <p14:creationId xmlns:p14="http://schemas.microsoft.com/office/powerpoint/2010/main" val="3991386753"/>
      </p:ext>
    </p:extLst>
  </p:cSld>
  <p:clrMapOvr>
    <a:masterClrMapping/>
  </p:clrMapOvr>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a:xfrm>
            <a:off x="827584" y="773832"/>
            <a:ext cx="8001000" cy="1143000"/>
          </a:xfrm>
        </p:spPr>
        <p:txBody>
          <a:bodyPr/>
          <a:lstStyle/>
          <a:p>
            <a:pPr defTabSz="912813" eaLnBrk="1" hangingPunct="1"/>
            <a:r>
              <a:rPr lang="pl-PL" sz="2800" dirty="0"/>
              <a:t>Uniwersytecka Poradnia Prawna </a:t>
            </a:r>
            <a:br>
              <a:rPr lang="pl-PL" sz="2800" dirty="0"/>
            </a:br>
            <a:r>
              <a:rPr lang="pl-PL" sz="2800" dirty="0"/>
              <a:t>Uniwersytetu Rzeszowskiego</a:t>
            </a:r>
          </a:p>
        </p:txBody>
      </p:sp>
      <p:sp>
        <p:nvSpPr>
          <p:cNvPr id="5" name="Text Box 10"/>
          <p:cNvSpPr txBox="1">
            <a:spLocks noChangeArrowheads="1"/>
          </p:cNvSpPr>
          <p:nvPr/>
        </p:nvSpPr>
        <p:spPr bwMode="auto">
          <a:xfrm>
            <a:off x="1259632" y="2896195"/>
            <a:ext cx="7727776" cy="2693045"/>
          </a:xfrm>
          <a:prstGeom prst="rect">
            <a:avLst/>
          </a:prstGeom>
          <a:noFill/>
          <a:ln w="9525">
            <a:noFill/>
            <a:miter lim="800000"/>
            <a:headEnd/>
            <a:tailEnd/>
          </a:ln>
        </p:spPr>
        <p:txBody>
          <a:bodyPr wrap="square">
            <a:spAutoFit/>
          </a:bodyPr>
          <a:lstStyle/>
          <a:p>
            <a:pPr algn="just" defTabSz="912813">
              <a:spcBef>
                <a:spcPct val="50000"/>
              </a:spcBef>
              <a:defRPr/>
            </a:pPr>
            <a:r>
              <a:rPr lang="pl-PL" sz="1300" b="1" dirty="0">
                <a:solidFill>
                  <a:schemeClr val="accent5">
                    <a:lumMod val="25000"/>
                  </a:schemeClr>
                </a:solidFill>
                <a:latin typeface="+mn-lt"/>
              </a:rPr>
              <a:t>N</a:t>
            </a:r>
            <a:r>
              <a:rPr lang="pl-PL" sz="1300" b="1" dirty="0">
                <a:solidFill>
                  <a:schemeClr val="accent5">
                    <a:lumMod val="25000"/>
                  </a:schemeClr>
                </a:solidFill>
                <a:latin typeface="+mn-lt"/>
                <a:cs typeface="Times New Roman" pitchFamily="18" charset="0"/>
              </a:rPr>
              <a:t>ajwa</a:t>
            </a:r>
            <a:r>
              <a:rPr lang="pl-PL" sz="1300" b="1" dirty="0">
                <a:solidFill>
                  <a:schemeClr val="accent5">
                    <a:lumMod val="25000"/>
                  </a:schemeClr>
                </a:solidFill>
                <a:latin typeface="+mn-lt"/>
              </a:rPr>
              <a:t>ż</a:t>
            </a:r>
            <a:r>
              <a:rPr lang="pl-PL" sz="1300" b="1" dirty="0">
                <a:solidFill>
                  <a:schemeClr val="accent5">
                    <a:lumMod val="25000"/>
                  </a:schemeClr>
                </a:solidFill>
                <a:latin typeface="+mn-lt"/>
                <a:cs typeface="Times New Roman" pitchFamily="18" charset="0"/>
              </a:rPr>
              <a:t>niejsze osi</a:t>
            </a:r>
            <a:r>
              <a:rPr lang="pl-PL" sz="1300" b="1" dirty="0">
                <a:solidFill>
                  <a:schemeClr val="accent5">
                    <a:lumMod val="25000"/>
                  </a:schemeClr>
                </a:solidFill>
                <a:latin typeface="+mn-lt"/>
              </a:rPr>
              <a:t>ą</a:t>
            </a:r>
            <a:r>
              <a:rPr lang="pl-PL" sz="1300" b="1" dirty="0">
                <a:solidFill>
                  <a:schemeClr val="accent5">
                    <a:lumMod val="25000"/>
                  </a:schemeClr>
                </a:solidFill>
                <a:latin typeface="+mn-lt"/>
                <a:cs typeface="Times New Roman" pitchFamily="18" charset="0"/>
              </a:rPr>
              <a:t>gni</a:t>
            </a:r>
            <a:r>
              <a:rPr lang="pl-PL" sz="1300" b="1" dirty="0">
                <a:solidFill>
                  <a:schemeClr val="accent5">
                    <a:lumMod val="25000"/>
                  </a:schemeClr>
                </a:solidFill>
                <a:latin typeface="+mn-lt"/>
              </a:rPr>
              <a:t>ę</a:t>
            </a:r>
            <a:r>
              <a:rPr lang="pl-PL" sz="1300" b="1" dirty="0">
                <a:solidFill>
                  <a:schemeClr val="accent5">
                    <a:lumMod val="25000"/>
                  </a:schemeClr>
                </a:solidFill>
                <a:latin typeface="+mn-lt"/>
                <a:cs typeface="Times New Roman" pitchFamily="18" charset="0"/>
              </a:rPr>
              <a:t>cia i sukcesy Poradni:</a:t>
            </a:r>
          </a:p>
          <a:p>
            <a:pPr marL="285750" indent="-285750" algn="just" defTabSz="912813">
              <a:spcBef>
                <a:spcPct val="50000"/>
              </a:spcBef>
              <a:buFont typeface="Wingdings" panose="05000000000000000000" pitchFamily="2" charset="2"/>
              <a:buChar char="§"/>
              <a:defRPr/>
            </a:pPr>
            <a:r>
              <a:rPr lang="pl-PL" sz="1300" dirty="0">
                <a:solidFill>
                  <a:schemeClr val="accent5">
                    <a:lumMod val="25000"/>
                  </a:schemeClr>
                </a:solidFill>
                <a:latin typeface="+mn-lt"/>
                <a:ea typeface="Times New Roman" panose="02020603050405020304" pitchFamily="18" charset="0"/>
                <a:cs typeface="Times New Roman" panose="02020603050405020304" pitchFamily="18" charset="0"/>
              </a:rPr>
              <a:t>Patronat i udział w Międzynarodowej Konferencji Naukowej „Rodzina w myślach, sercach i czynach odzwierciedlona – teoretyczne, badawcze i praktyczne implikacje”</a:t>
            </a:r>
          </a:p>
          <a:p>
            <a:pPr marL="285750" indent="-285750" algn="just" defTabSz="912813">
              <a:spcBef>
                <a:spcPct val="50000"/>
              </a:spcBef>
              <a:buFont typeface="Wingdings" panose="05000000000000000000" pitchFamily="2" charset="2"/>
              <a:buChar char="§"/>
              <a:defRPr/>
            </a:pPr>
            <a:r>
              <a:rPr lang="pl-PL" sz="1300" dirty="0">
                <a:solidFill>
                  <a:schemeClr val="accent5">
                    <a:lumMod val="25000"/>
                  </a:schemeClr>
                </a:solidFill>
                <a:latin typeface="+mn-lt"/>
                <a:ea typeface="Times New Roman" panose="02020603050405020304" pitchFamily="18" charset="0"/>
                <a:cs typeface="Times New Roman" panose="02020603050405020304" pitchFamily="18" charset="0"/>
              </a:rPr>
              <a:t>Organizacja Międzynarodowej Konferencji Naukowej „Wybrane aspekty etyki zawodowej w zawodach prawniczych” z udziałem przedstawicieli klinik z Brazylii, Czech, Hiszpanii i Litwy</a:t>
            </a:r>
          </a:p>
          <a:p>
            <a:pPr marL="285750" indent="-285750" algn="just" defTabSz="912813">
              <a:spcBef>
                <a:spcPct val="50000"/>
              </a:spcBef>
              <a:buFont typeface="Wingdings" panose="05000000000000000000" pitchFamily="2" charset="2"/>
              <a:buChar char="§"/>
              <a:defRPr/>
            </a:pPr>
            <a:r>
              <a:rPr lang="pl-PL" sz="1300" dirty="0">
                <a:solidFill>
                  <a:schemeClr val="accent5">
                    <a:lumMod val="25000"/>
                  </a:schemeClr>
                </a:solidFill>
                <a:latin typeface="+mn-lt"/>
                <a:ea typeface="Times New Roman" panose="02020603050405020304" pitchFamily="18" charset="0"/>
                <a:cs typeface="Times New Roman" panose="02020603050405020304" pitchFamily="18" charset="0"/>
              </a:rPr>
              <a:t>Pomoc w organizacji konferencji naukowej „Uchodźcy ukraińscy w Polsce” z udziałem sędziów Sądu Najwyższego Stanu Illinois </a:t>
            </a:r>
          </a:p>
          <a:p>
            <a:pPr marL="285750" indent="-285750" algn="just" defTabSz="912813">
              <a:spcBef>
                <a:spcPct val="50000"/>
              </a:spcBef>
              <a:buFont typeface="Wingdings" panose="05000000000000000000" pitchFamily="2" charset="2"/>
              <a:buChar char="§"/>
              <a:defRPr/>
            </a:pPr>
            <a:r>
              <a:rPr lang="pl-PL" sz="1300" dirty="0">
                <a:solidFill>
                  <a:schemeClr val="accent5">
                    <a:lumMod val="25000"/>
                  </a:schemeClr>
                </a:solidFill>
                <a:latin typeface="+mn-lt"/>
                <a:ea typeface="Times New Roman" panose="02020603050405020304" pitchFamily="18" charset="0"/>
                <a:cs typeface="Times New Roman" panose="02020603050405020304" pitchFamily="18" charset="0"/>
              </a:rPr>
              <a:t>Spotkanie z Court Watch Polska dotyczące obserwacji rozpraw sądowych</a:t>
            </a:r>
          </a:p>
          <a:p>
            <a:pPr marL="285750" indent="-285750" algn="just" defTabSz="912813">
              <a:spcBef>
                <a:spcPct val="50000"/>
              </a:spcBef>
              <a:buFont typeface="Wingdings" panose="05000000000000000000" pitchFamily="2" charset="2"/>
              <a:buChar char="§"/>
              <a:defRPr/>
            </a:pPr>
            <a:r>
              <a:rPr lang="pl-PL" sz="1300" dirty="0">
                <a:solidFill>
                  <a:schemeClr val="accent5">
                    <a:lumMod val="25000"/>
                  </a:schemeClr>
                </a:solidFill>
                <a:latin typeface="+mn-lt"/>
                <a:ea typeface="Times New Roman" panose="02020603050405020304" pitchFamily="18" charset="0"/>
                <a:cs typeface="Times New Roman" panose="02020603050405020304" pitchFamily="18" charset="0"/>
              </a:rPr>
              <a:t>Kontynuacja udziału w maratonie pisania listów z </a:t>
            </a:r>
            <a:r>
              <a:rPr lang="pl-PL" sz="1300" dirty="0" err="1">
                <a:solidFill>
                  <a:schemeClr val="accent5">
                    <a:lumMod val="25000"/>
                  </a:schemeClr>
                </a:solidFill>
                <a:latin typeface="+mn-lt"/>
                <a:ea typeface="Times New Roman" panose="02020603050405020304" pitchFamily="18" charset="0"/>
                <a:cs typeface="Times New Roman" panose="02020603050405020304" pitchFamily="18" charset="0"/>
              </a:rPr>
              <a:t>Amnesty</a:t>
            </a:r>
            <a:r>
              <a:rPr lang="pl-PL" sz="1300" dirty="0">
                <a:solidFill>
                  <a:schemeClr val="accent5">
                    <a:lumMod val="25000"/>
                  </a:schemeClr>
                </a:solidFill>
                <a:latin typeface="+mn-lt"/>
                <a:ea typeface="Times New Roman" panose="02020603050405020304" pitchFamily="18" charset="0"/>
                <a:cs typeface="Times New Roman" panose="02020603050405020304" pitchFamily="18" charset="0"/>
              </a:rPr>
              <a:t> International</a:t>
            </a:r>
          </a:p>
          <a:p>
            <a:pPr marL="285750" indent="-285750" algn="just" defTabSz="912813">
              <a:spcBef>
                <a:spcPct val="50000"/>
              </a:spcBef>
              <a:buFont typeface="Wingdings" panose="05000000000000000000" pitchFamily="2" charset="2"/>
              <a:buChar char="§"/>
              <a:defRPr/>
            </a:pPr>
            <a:r>
              <a:rPr lang="pl-PL" sz="1300" dirty="0">
                <a:solidFill>
                  <a:schemeClr val="accent5">
                    <a:lumMod val="25000"/>
                  </a:schemeClr>
                </a:solidFill>
                <a:latin typeface="+mn-lt"/>
                <a:ea typeface="Times New Roman" panose="02020603050405020304" pitchFamily="18" charset="0"/>
                <a:cs typeface="Times New Roman" panose="02020603050405020304" pitchFamily="18" charset="0"/>
              </a:rPr>
              <a:t>Promocja Poradni na Dniach Otwartych Uczelni i XV Uniwersyteckich Targach Pracy</a:t>
            </a:r>
            <a:endParaRPr lang="pl-PL" sz="1300" b="1" dirty="0">
              <a:solidFill>
                <a:srgbClr val="003366"/>
              </a:solidFill>
              <a:latin typeface="+mn-lt"/>
            </a:endParaRPr>
          </a:p>
        </p:txBody>
      </p:sp>
    </p:spTree>
    <p:extLst>
      <p:ext uri="{BB962C8B-B14F-4D97-AF65-F5344CB8AC3E}">
        <p14:creationId xmlns:p14="http://schemas.microsoft.com/office/powerpoint/2010/main" val="1646918662"/>
      </p:ext>
    </p:extLst>
  </p:cSld>
  <p:clrMapOvr>
    <a:masterClrMapping/>
  </p:clrMapOvr>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2"/>
          <p:cNvSpPr>
            <a:spLocks noGrp="1" noChangeArrowheads="1"/>
          </p:cNvSpPr>
          <p:nvPr>
            <p:ph type="title"/>
          </p:nvPr>
        </p:nvSpPr>
        <p:spPr>
          <a:xfrm>
            <a:off x="827584" y="692696"/>
            <a:ext cx="8316416" cy="1224136"/>
          </a:xfrm>
        </p:spPr>
        <p:txBody>
          <a:bodyPr/>
          <a:lstStyle/>
          <a:p>
            <a:pPr defTabSz="912813" eaLnBrk="1" hangingPunct="1"/>
            <a:r>
              <a:rPr lang="pl-PL" sz="2800" dirty="0"/>
              <a:t>Uniwersytecka Poradnia Prawna </a:t>
            </a:r>
            <a:br>
              <a:rPr lang="pl-PL" sz="2800" dirty="0"/>
            </a:br>
            <a:r>
              <a:rPr lang="pl-PL" sz="2800" dirty="0"/>
              <a:t>Uniwersytetu Rzeszowskiego 2003-2024</a:t>
            </a:r>
          </a:p>
        </p:txBody>
      </p:sp>
      <p:graphicFrame>
        <p:nvGraphicFramePr>
          <p:cNvPr id="2" name="Wykres 1">
            <a:extLst>
              <a:ext uri="{FF2B5EF4-FFF2-40B4-BE49-F238E27FC236}">
                <a16:creationId xmlns:a16="http://schemas.microsoft.com/office/drawing/2014/main" id="{3561AD74-C7BF-6FEF-DDE8-AA34CBF1696B}"/>
              </a:ext>
            </a:extLst>
          </p:cNvPr>
          <p:cNvGraphicFramePr>
            <a:graphicFrameLocks/>
          </p:cNvGraphicFramePr>
          <p:nvPr/>
        </p:nvGraphicFramePr>
        <p:xfrm flipH="1" flipV="1">
          <a:off x="4788023" y="5647287"/>
          <a:ext cx="45719" cy="45719"/>
        </p:xfrm>
        <a:graphic>
          <a:graphicData uri="http://schemas.openxmlformats.org/drawingml/2006/chart">
            <c:chart xmlns:c="http://schemas.openxmlformats.org/drawingml/2006/chart" xmlns:r="http://schemas.openxmlformats.org/officeDocument/2006/relationships" r:id="rId2"/>
          </a:graphicData>
        </a:graphic>
      </p:graphicFrame>
      <p:sp>
        <p:nvSpPr>
          <p:cNvPr id="3" name="Prostokąt 2">
            <a:extLst>
              <a:ext uri="{FF2B5EF4-FFF2-40B4-BE49-F238E27FC236}">
                <a16:creationId xmlns:a16="http://schemas.microsoft.com/office/drawing/2014/main" id="{5910EC20-775B-697E-C43B-74238AEF119D}"/>
              </a:ext>
            </a:extLst>
          </p:cNvPr>
          <p:cNvSpPr/>
          <p:nvPr/>
        </p:nvSpPr>
        <p:spPr bwMode="auto">
          <a:xfrm>
            <a:off x="4788023" y="6597353"/>
            <a:ext cx="288034" cy="45720"/>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pl-PL" sz="1050" b="1" i="0" strike="noStrike" cap="none" normalizeH="0" baseline="0" dirty="0">
              <a:ln>
                <a:noFill/>
              </a:ln>
              <a:solidFill>
                <a:srgbClr val="000000"/>
              </a:solidFill>
              <a:effectLst/>
            </a:endParaRPr>
          </a:p>
        </p:txBody>
      </p:sp>
      <p:graphicFrame>
        <p:nvGraphicFramePr>
          <p:cNvPr id="6" name="Wykres 5">
            <a:extLst>
              <a:ext uri="{FF2B5EF4-FFF2-40B4-BE49-F238E27FC236}">
                <a16:creationId xmlns:a16="http://schemas.microsoft.com/office/drawing/2014/main" id="{07B49C38-CA27-2CE0-CDA5-FDC9E3AE50EA}"/>
              </a:ext>
            </a:extLst>
          </p:cNvPr>
          <p:cNvGraphicFramePr>
            <a:graphicFrameLocks/>
          </p:cNvGraphicFramePr>
          <p:nvPr/>
        </p:nvGraphicFramePr>
        <p:xfrm flipH="1" flipV="1">
          <a:off x="709858" y="6269922"/>
          <a:ext cx="45719" cy="4571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Object 7">
            <a:extLst>
              <a:ext uri="{FF2B5EF4-FFF2-40B4-BE49-F238E27FC236}">
                <a16:creationId xmlns:a16="http://schemas.microsoft.com/office/drawing/2014/main" id="{22B54065-815A-E2F5-597D-A320523A88D4}"/>
              </a:ext>
            </a:extLst>
          </p:cNvPr>
          <p:cNvGraphicFramePr>
            <a:graphicFrameLocks/>
          </p:cNvGraphicFramePr>
          <p:nvPr>
            <p:extLst>
              <p:ext uri="{D42A27DB-BD31-4B8C-83A1-F6EECF244321}">
                <p14:modId xmlns:p14="http://schemas.microsoft.com/office/powerpoint/2010/main" val="1792651063"/>
              </p:ext>
            </p:extLst>
          </p:nvPr>
        </p:nvGraphicFramePr>
        <p:xfrm>
          <a:off x="755576" y="2584800"/>
          <a:ext cx="4320000" cy="31284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Object 8">
            <a:extLst>
              <a:ext uri="{FF2B5EF4-FFF2-40B4-BE49-F238E27FC236}">
                <a16:creationId xmlns:a16="http://schemas.microsoft.com/office/drawing/2014/main" id="{106DD1DD-914A-79D0-6E23-F53557FBF60C}"/>
              </a:ext>
            </a:extLst>
          </p:cNvPr>
          <p:cNvGraphicFramePr>
            <a:graphicFrameLocks/>
          </p:cNvGraphicFramePr>
          <p:nvPr>
            <p:extLst>
              <p:ext uri="{D42A27DB-BD31-4B8C-83A1-F6EECF244321}">
                <p14:modId xmlns:p14="http://schemas.microsoft.com/office/powerpoint/2010/main" val="4174328998"/>
              </p:ext>
            </p:extLst>
          </p:nvPr>
        </p:nvGraphicFramePr>
        <p:xfrm>
          <a:off x="4788024" y="2776200"/>
          <a:ext cx="4320000" cy="3128400"/>
        </p:xfrm>
        <a:graphic>
          <a:graphicData uri="http://schemas.openxmlformats.org/drawingml/2006/chart">
            <c:chart xmlns:c="http://schemas.openxmlformats.org/drawingml/2006/chart" xmlns:r="http://schemas.openxmlformats.org/officeDocument/2006/relationships" r:id="rId5"/>
          </a:graphicData>
        </a:graphic>
      </p:graphicFrame>
      <p:sp>
        <p:nvSpPr>
          <p:cNvPr id="4" name="Text Box 11">
            <a:extLst>
              <a:ext uri="{FF2B5EF4-FFF2-40B4-BE49-F238E27FC236}">
                <a16:creationId xmlns:a16="http://schemas.microsoft.com/office/drawing/2014/main" id="{C38D2FE5-9BA5-AC2F-52F3-86F76383DBEA}"/>
              </a:ext>
            </a:extLst>
          </p:cNvPr>
          <p:cNvSpPr txBox="1">
            <a:spLocks noChangeArrowheads="1"/>
          </p:cNvSpPr>
          <p:nvPr/>
        </p:nvSpPr>
        <p:spPr bwMode="auto">
          <a:xfrm>
            <a:off x="5329221" y="3364151"/>
            <a:ext cx="1150937" cy="274637"/>
          </a:xfrm>
          <a:prstGeom prst="rect">
            <a:avLst/>
          </a:prstGeom>
          <a:noFill/>
          <a:ln w="9525">
            <a:noFill/>
            <a:miter lim="800000"/>
            <a:headEnd/>
            <a:tailEnd/>
          </a:ln>
        </p:spPr>
        <p:txBody>
          <a:bodyPr>
            <a:spAutoFit/>
          </a:bodyPr>
          <a:lstStyle/>
          <a:p>
            <a:pPr defTabSz="912813">
              <a:spcBef>
                <a:spcPct val="50000"/>
              </a:spcBef>
            </a:pPr>
            <a:r>
              <a:rPr lang="pl-PL" sz="1200" b="1" dirty="0">
                <a:latin typeface="Arial" charset="0"/>
              </a:rPr>
              <a:t>studenci</a:t>
            </a:r>
          </a:p>
        </p:txBody>
      </p:sp>
      <p:sp>
        <p:nvSpPr>
          <p:cNvPr id="7" name="Text Box 12">
            <a:extLst>
              <a:ext uri="{FF2B5EF4-FFF2-40B4-BE49-F238E27FC236}">
                <a16:creationId xmlns:a16="http://schemas.microsoft.com/office/drawing/2014/main" id="{781E4BE9-C9A4-C22B-F06C-A8A08A6A08A3}"/>
              </a:ext>
            </a:extLst>
          </p:cNvPr>
          <p:cNvSpPr txBox="1">
            <a:spLocks noChangeArrowheads="1"/>
          </p:cNvSpPr>
          <p:nvPr/>
        </p:nvSpPr>
        <p:spPr bwMode="auto">
          <a:xfrm>
            <a:off x="6444563" y="4235676"/>
            <a:ext cx="1150938" cy="274638"/>
          </a:xfrm>
          <a:prstGeom prst="rect">
            <a:avLst/>
          </a:prstGeom>
          <a:noFill/>
          <a:ln w="9525">
            <a:noFill/>
            <a:miter lim="800000"/>
            <a:headEnd/>
            <a:tailEnd/>
          </a:ln>
        </p:spPr>
        <p:txBody>
          <a:bodyPr>
            <a:spAutoFit/>
          </a:bodyPr>
          <a:lstStyle/>
          <a:p>
            <a:pPr defTabSz="912813">
              <a:spcBef>
                <a:spcPct val="50000"/>
              </a:spcBef>
            </a:pPr>
            <a:r>
              <a:rPr lang="pl-PL" sz="1200" b="1" dirty="0">
                <a:latin typeface="Arial" charset="0"/>
              </a:rPr>
              <a:t>dydaktycy</a:t>
            </a:r>
          </a:p>
        </p:txBody>
      </p:sp>
      <p:sp>
        <p:nvSpPr>
          <p:cNvPr id="9" name="Text Box 13">
            <a:extLst>
              <a:ext uri="{FF2B5EF4-FFF2-40B4-BE49-F238E27FC236}">
                <a16:creationId xmlns:a16="http://schemas.microsoft.com/office/drawing/2014/main" id="{1BDF08C2-B2BA-74D5-3924-AD539F447479}"/>
              </a:ext>
            </a:extLst>
          </p:cNvPr>
          <p:cNvSpPr txBox="1">
            <a:spLocks noChangeArrowheads="1"/>
          </p:cNvSpPr>
          <p:nvPr/>
        </p:nvSpPr>
        <p:spPr bwMode="auto">
          <a:xfrm>
            <a:off x="1115616" y="6021288"/>
            <a:ext cx="3095625" cy="630942"/>
          </a:xfrm>
          <a:prstGeom prst="rect">
            <a:avLst/>
          </a:prstGeom>
          <a:noFill/>
          <a:ln w="9525">
            <a:noFill/>
            <a:miter lim="800000"/>
            <a:headEnd/>
            <a:tailEnd/>
          </a:ln>
        </p:spPr>
        <p:txBody>
          <a:bodyPr wrap="square">
            <a:spAutoFit/>
          </a:bodyPr>
          <a:lstStyle/>
          <a:p>
            <a:pPr algn="ctr" defTabSz="912813">
              <a:spcBef>
                <a:spcPct val="50000"/>
              </a:spcBef>
            </a:pPr>
            <a:endParaRPr lang="pl-PL" sz="1400" b="1" dirty="0">
              <a:latin typeface="Arial" charset="0"/>
            </a:endParaRPr>
          </a:p>
          <a:p>
            <a:pPr algn="ctr" defTabSz="912813">
              <a:spcBef>
                <a:spcPct val="50000"/>
              </a:spcBef>
            </a:pPr>
            <a:r>
              <a:rPr lang="pl-PL" sz="1400" b="1" dirty="0">
                <a:latin typeface="Arial" charset="0"/>
              </a:rPr>
              <a:t>Liczba spraw w latach 2003-2024</a:t>
            </a:r>
          </a:p>
        </p:txBody>
      </p:sp>
      <p:sp>
        <p:nvSpPr>
          <p:cNvPr id="10" name="Text Box 14">
            <a:extLst>
              <a:ext uri="{FF2B5EF4-FFF2-40B4-BE49-F238E27FC236}">
                <a16:creationId xmlns:a16="http://schemas.microsoft.com/office/drawing/2014/main" id="{9A65A79A-3BB9-46B9-6CF4-B2FE8BAB2FE3}"/>
              </a:ext>
            </a:extLst>
          </p:cNvPr>
          <p:cNvSpPr txBox="1">
            <a:spLocks noChangeArrowheads="1"/>
          </p:cNvSpPr>
          <p:nvPr/>
        </p:nvSpPr>
        <p:spPr bwMode="auto">
          <a:xfrm>
            <a:off x="5364088" y="5908450"/>
            <a:ext cx="3551311" cy="846386"/>
          </a:xfrm>
          <a:prstGeom prst="rect">
            <a:avLst/>
          </a:prstGeom>
          <a:noFill/>
          <a:ln w="9525">
            <a:noFill/>
            <a:miter lim="800000"/>
            <a:headEnd/>
            <a:tailEnd/>
          </a:ln>
        </p:spPr>
        <p:txBody>
          <a:bodyPr wrap="square">
            <a:spAutoFit/>
          </a:bodyPr>
          <a:lstStyle/>
          <a:p>
            <a:pPr algn="ctr" defTabSz="912813">
              <a:spcBef>
                <a:spcPct val="50000"/>
              </a:spcBef>
            </a:pPr>
            <a:endParaRPr lang="pl-PL" sz="1400" b="1" dirty="0">
              <a:latin typeface="Arial" charset="0"/>
            </a:endParaRPr>
          </a:p>
          <a:p>
            <a:pPr algn="ctr" defTabSz="912813">
              <a:spcBef>
                <a:spcPct val="50000"/>
              </a:spcBef>
            </a:pPr>
            <a:r>
              <a:rPr lang="pl-PL" sz="1400" b="1" dirty="0">
                <a:latin typeface="Arial" charset="0"/>
              </a:rPr>
              <a:t>Liczba studentów i </a:t>
            </a:r>
            <a:r>
              <a:rPr lang="pl-PL" sz="1400" b="1" dirty="0">
                <a:solidFill>
                  <a:schemeClr val="bg2"/>
                </a:solidFill>
                <a:latin typeface="Arial" charset="0"/>
              </a:rPr>
              <a:t>personelu dydaktycznego </a:t>
            </a:r>
            <a:r>
              <a:rPr lang="pl-PL" sz="1400" b="1" dirty="0">
                <a:latin typeface="Arial" charset="0"/>
              </a:rPr>
              <a:t>w latach 2003-2024</a:t>
            </a:r>
          </a:p>
        </p:txBody>
      </p:sp>
    </p:spTree>
    <p:extLst>
      <p:ext uri="{BB962C8B-B14F-4D97-AF65-F5344CB8AC3E}">
        <p14:creationId xmlns:p14="http://schemas.microsoft.com/office/powerpoint/2010/main" val="2329528810"/>
      </p:ext>
    </p:extLst>
  </p:cSld>
  <p:clrMapOvr>
    <a:masterClrMapping/>
  </p:clrMapOvr>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2">
            <a:extLst>
              <a:ext uri="{FF2B5EF4-FFF2-40B4-BE49-F238E27FC236}">
                <a16:creationId xmlns:a16="http://schemas.microsoft.com/office/drawing/2014/main" id="{A8AF9E50-8AFD-129A-4BBF-27D4AD86A56C}"/>
              </a:ext>
            </a:extLst>
          </p:cNvPr>
          <p:cNvGraphicFramePr>
            <a:graphicFrameLocks noGrp="1" noChangeAspect="1"/>
          </p:cNvGraphicFramePr>
          <p:nvPr>
            <p:ph type="chart" idx="1"/>
            <p:extLst>
              <p:ext uri="{D42A27DB-BD31-4B8C-83A1-F6EECF244321}">
                <p14:modId xmlns:p14="http://schemas.microsoft.com/office/powerpoint/2010/main" val="1715994215"/>
              </p:ext>
            </p:extLst>
          </p:nvPr>
        </p:nvGraphicFramePr>
        <p:xfrm>
          <a:off x="877888" y="2543175"/>
          <a:ext cx="8051800" cy="3979863"/>
        </p:xfrm>
        <a:graphic>
          <a:graphicData uri="http://schemas.openxmlformats.org/drawingml/2006/chart">
            <c:chart xmlns:c="http://schemas.openxmlformats.org/drawingml/2006/chart" xmlns:r="http://schemas.openxmlformats.org/officeDocument/2006/relationships" r:id="rId2"/>
          </a:graphicData>
        </a:graphic>
      </p:graphicFrame>
      <p:sp>
        <p:nvSpPr>
          <p:cNvPr id="23555" name="Rectangle 2"/>
          <p:cNvSpPr>
            <a:spLocks noGrp="1" noChangeArrowheads="1"/>
          </p:cNvSpPr>
          <p:nvPr>
            <p:ph type="title"/>
          </p:nvPr>
        </p:nvSpPr>
        <p:spPr>
          <a:xfrm>
            <a:off x="827584" y="773832"/>
            <a:ext cx="8001000" cy="1143000"/>
          </a:xfrm>
        </p:spPr>
        <p:txBody>
          <a:bodyPr/>
          <a:lstStyle/>
          <a:p>
            <a:pPr defTabSz="912813" eaLnBrk="1" hangingPunct="1"/>
            <a:r>
              <a:rPr lang="pl-PL" sz="2800" dirty="0"/>
              <a:t>Studencka Poradnia Prawa w Collegium Polonicum w Słubicach</a:t>
            </a:r>
          </a:p>
        </p:txBody>
      </p:sp>
      <p:sp>
        <p:nvSpPr>
          <p:cNvPr id="23556" name="Text Box 4"/>
          <p:cNvSpPr txBox="1">
            <a:spLocks noChangeArrowheads="1"/>
          </p:cNvSpPr>
          <p:nvPr/>
        </p:nvSpPr>
        <p:spPr bwMode="auto">
          <a:xfrm>
            <a:off x="7056784" y="2276872"/>
            <a:ext cx="2051720" cy="1077218"/>
          </a:xfrm>
          <a:prstGeom prst="rect">
            <a:avLst/>
          </a:prstGeom>
          <a:noFill/>
          <a:ln w="9525">
            <a:noFill/>
            <a:miter lim="800000"/>
            <a:headEnd/>
            <a:tailEnd/>
          </a:ln>
        </p:spPr>
        <p:txBody>
          <a:bodyPr wrap="square">
            <a:spAutoFit/>
          </a:bodyPr>
          <a:lstStyle/>
          <a:p>
            <a:pPr algn="r" defTabSz="912813">
              <a:spcBef>
                <a:spcPct val="50000"/>
              </a:spcBef>
            </a:pPr>
            <a:r>
              <a:rPr lang="pl-PL" sz="1600" b="1" dirty="0">
                <a:solidFill>
                  <a:schemeClr val="tx2">
                    <a:lumMod val="50000"/>
                  </a:schemeClr>
                </a:solidFill>
                <a:latin typeface="Arial" charset="0"/>
              </a:rPr>
              <a:t>Spraw łącznie: 52 </a:t>
            </a:r>
          </a:p>
          <a:p>
            <a:pPr algn="r" defTabSz="912813">
              <a:spcBef>
                <a:spcPct val="50000"/>
              </a:spcBef>
            </a:pPr>
            <a:r>
              <a:rPr lang="pl-PL" sz="1600" b="1" dirty="0">
                <a:solidFill>
                  <a:schemeClr val="tx2">
                    <a:lumMod val="50000"/>
                  </a:schemeClr>
                </a:solidFill>
                <a:latin typeface="Arial" charset="0"/>
              </a:rPr>
              <a:t>      Studentów: 20</a:t>
            </a:r>
          </a:p>
          <a:p>
            <a:pPr algn="r" defTabSz="912813">
              <a:spcBef>
                <a:spcPct val="50000"/>
              </a:spcBef>
            </a:pPr>
            <a:r>
              <a:rPr lang="pl-PL" sz="1600" b="1" dirty="0">
                <a:solidFill>
                  <a:schemeClr val="tx2">
                    <a:lumMod val="50000"/>
                  </a:schemeClr>
                </a:solidFill>
                <a:latin typeface="Arial" charset="0"/>
              </a:rPr>
              <a:t> Dydaktyków: 8 </a:t>
            </a:r>
          </a:p>
        </p:txBody>
      </p:sp>
      <p:sp>
        <p:nvSpPr>
          <p:cNvPr id="5" name="Text Box 10"/>
          <p:cNvSpPr txBox="1">
            <a:spLocks noChangeArrowheads="1"/>
          </p:cNvSpPr>
          <p:nvPr/>
        </p:nvSpPr>
        <p:spPr bwMode="auto">
          <a:xfrm>
            <a:off x="2127784" y="2704934"/>
            <a:ext cx="5400600" cy="1592744"/>
          </a:xfrm>
          <a:prstGeom prst="rect">
            <a:avLst/>
          </a:prstGeom>
          <a:noFill/>
          <a:ln w="9525">
            <a:noFill/>
            <a:miter lim="800000"/>
            <a:headEnd/>
            <a:tailEnd/>
          </a:ln>
        </p:spPr>
        <p:txBody>
          <a:bodyPr wrap="square">
            <a:spAutoFit/>
          </a:bodyPr>
          <a:lstStyle/>
          <a:p>
            <a:pPr defTabSz="912813">
              <a:spcBef>
                <a:spcPct val="50000"/>
              </a:spcBef>
              <a:defRPr/>
            </a:pPr>
            <a:r>
              <a:rPr lang="pl-PL" sz="1300" b="1" dirty="0">
                <a:solidFill>
                  <a:schemeClr val="accent5">
                    <a:lumMod val="25000"/>
                  </a:schemeClr>
                </a:solidFill>
                <a:latin typeface="+mj-lt"/>
              </a:rPr>
              <a:t>N</a:t>
            </a:r>
            <a:r>
              <a:rPr lang="pl-PL" sz="1300" b="1" dirty="0">
                <a:solidFill>
                  <a:schemeClr val="accent5">
                    <a:lumMod val="25000"/>
                  </a:schemeClr>
                </a:solidFill>
                <a:latin typeface="+mj-lt"/>
                <a:cs typeface="Times New Roman" pitchFamily="18" charset="0"/>
              </a:rPr>
              <a:t>ajwa</a:t>
            </a:r>
            <a:r>
              <a:rPr lang="pl-PL" sz="1300" b="1" dirty="0">
                <a:solidFill>
                  <a:schemeClr val="accent5">
                    <a:lumMod val="25000"/>
                  </a:schemeClr>
                </a:solidFill>
                <a:latin typeface="+mj-lt"/>
              </a:rPr>
              <a:t>ż</a:t>
            </a:r>
            <a:r>
              <a:rPr lang="pl-PL" sz="1300" b="1" dirty="0">
                <a:solidFill>
                  <a:schemeClr val="accent5">
                    <a:lumMod val="25000"/>
                  </a:schemeClr>
                </a:solidFill>
                <a:latin typeface="+mj-lt"/>
                <a:cs typeface="Times New Roman" pitchFamily="18" charset="0"/>
              </a:rPr>
              <a:t>niejsze osi</a:t>
            </a:r>
            <a:r>
              <a:rPr lang="pl-PL" sz="1300" b="1" dirty="0">
                <a:solidFill>
                  <a:schemeClr val="accent5">
                    <a:lumMod val="25000"/>
                  </a:schemeClr>
                </a:solidFill>
                <a:latin typeface="+mj-lt"/>
              </a:rPr>
              <a:t>ą</a:t>
            </a:r>
            <a:r>
              <a:rPr lang="pl-PL" sz="1300" b="1" dirty="0">
                <a:solidFill>
                  <a:schemeClr val="accent5">
                    <a:lumMod val="25000"/>
                  </a:schemeClr>
                </a:solidFill>
                <a:latin typeface="+mj-lt"/>
                <a:cs typeface="Times New Roman" pitchFamily="18" charset="0"/>
              </a:rPr>
              <a:t>gni</a:t>
            </a:r>
            <a:r>
              <a:rPr lang="pl-PL" sz="1300" b="1" dirty="0">
                <a:solidFill>
                  <a:schemeClr val="accent5">
                    <a:lumMod val="25000"/>
                  </a:schemeClr>
                </a:solidFill>
                <a:latin typeface="+mj-lt"/>
              </a:rPr>
              <a:t>ę</a:t>
            </a:r>
            <a:r>
              <a:rPr lang="pl-PL" sz="1300" b="1" dirty="0">
                <a:solidFill>
                  <a:schemeClr val="accent5">
                    <a:lumMod val="25000"/>
                  </a:schemeClr>
                </a:solidFill>
                <a:latin typeface="+mj-lt"/>
                <a:cs typeface="Times New Roman" pitchFamily="18" charset="0"/>
              </a:rPr>
              <a:t>cia i sukcesy Poradni:</a:t>
            </a:r>
          </a:p>
          <a:p>
            <a:pPr marL="285750" indent="-285750" defTabSz="912813">
              <a:spcBef>
                <a:spcPct val="50000"/>
              </a:spcBef>
              <a:buFont typeface="Wingdings" panose="05000000000000000000" pitchFamily="2" charset="2"/>
              <a:buChar char="§"/>
              <a:defRPr/>
            </a:pPr>
            <a:r>
              <a:rPr lang="pl-PL" sz="1300" dirty="0">
                <a:solidFill>
                  <a:schemeClr val="accent5">
                    <a:lumMod val="25000"/>
                  </a:schemeClr>
                </a:solidFill>
                <a:latin typeface="+mj-lt"/>
              </a:rPr>
              <a:t>Szkolenie nowych członków, spotkania z dawnymi członkami Poradni  – obecnie m.in. sędziami</a:t>
            </a:r>
          </a:p>
          <a:p>
            <a:pPr marL="285750" indent="-285750" defTabSz="912813">
              <a:spcBef>
                <a:spcPct val="50000"/>
              </a:spcBef>
              <a:buFont typeface="Wingdings" panose="05000000000000000000" pitchFamily="2" charset="2"/>
              <a:buChar char="§"/>
              <a:defRPr/>
            </a:pPr>
            <a:r>
              <a:rPr lang="pl-PL" sz="1300" dirty="0">
                <a:solidFill>
                  <a:schemeClr val="accent5">
                    <a:lumMod val="25000"/>
                  </a:schemeClr>
                </a:solidFill>
                <a:latin typeface="+mj-lt"/>
              </a:rPr>
              <a:t>Nawiązanie współpracy ze Słubickim Stowarzyszeniem na Rzecz Zwierząt </a:t>
            </a:r>
            <a:r>
              <a:rPr lang="pl-PL" sz="1300" dirty="0" err="1">
                <a:solidFill>
                  <a:schemeClr val="accent5">
                    <a:lumMod val="25000"/>
                  </a:schemeClr>
                </a:solidFill>
                <a:latin typeface="+mj-lt"/>
              </a:rPr>
              <a:t>Szarik</a:t>
            </a:r>
            <a:r>
              <a:rPr lang="pl-PL" sz="1300" dirty="0">
                <a:solidFill>
                  <a:schemeClr val="accent5">
                    <a:lumMod val="25000"/>
                  </a:schemeClr>
                </a:solidFill>
                <a:latin typeface="+mj-lt"/>
              </a:rPr>
              <a:t> </a:t>
            </a:r>
          </a:p>
          <a:p>
            <a:pPr marL="285750" indent="-285750" defTabSz="912813">
              <a:spcBef>
                <a:spcPct val="50000"/>
              </a:spcBef>
              <a:buFont typeface="Wingdings" panose="05000000000000000000" pitchFamily="2" charset="2"/>
              <a:buChar char="§"/>
              <a:defRPr/>
            </a:pPr>
            <a:r>
              <a:rPr lang="pl-PL" sz="1300" dirty="0">
                <a:solidFill>
                  <a:schemeClr val="accent5">
                    <a:lumMod val="25000"/>
                  </a:schemeClr>
                </a:solidFill>
                <a:latin typeface="+mj-lt"/>
                <a:cs typeface="Times New Roman" pitchFamily="18" charset="0"/>
              </a:rPr>
              <a:t>Pozyskanie stałego finansowania na działalność Poradni</a:t>
            </a:r>
          </a:p>
        </p:txBody>
      </p:sp>
    </p:spTree>
    <p:extLst>
      <p:ext uri="{BB962C8B-B14F-4D97-AF65-F5344CB8AC3E}">
        <p14:creationId xmlns:p14="http://schemas.microsoft.com/office/powerpoint/2010/main" val="3788172748"/>
      </p:ext>
    </p:extLst>
  </p:cSld>
  <p:clrMapOvr>
    <a:masterClrMapping/>
  </p:clrMapOvr>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2"/>
          <p:cNvSpPr>
            <a:spLocks noGrp="1" noChangeArrowheads="1"/>
          </p:cNvSpPr>
          <p:nvPr>
            <p:ph type="title"/>
          </p:nvPr>
        </p:nvSpPr>
        <p:spPr>
          <a:xfrm>
            <a:off x="827584" y="762000"/>
            <a:ext cx="8001000" cy="1143000"/>
          </a:xfrm>
        </p:spPr>
        <p:txBody>
          <a:bodyPr/>
          <a:lstStyle/>
          <a:p>
            <a:pPr defTabSz="912813" eaLnBrk="1" hangingPunct="1"/>
            <a:r>
              <a:rPr lang="pl-PL" sz="2800" dirty="0"/>
              <a:t>Studencka Poradnia Prawa w Collegium Polonicum w Słubicach 2003-2024</a:t>
            </a:r>
          </a:p>
        </p:txBody>
      </p:sp>
      <p:graphicFrame>
        <p:nvGraphicFramePr>
          <p:cNvPr id="2" name="Wykres 1">
            <a:extLst>
              <a:ext uri="{FF2B5EF4-FFF2-40B4-BE49-F238E27FC236}">
                <a16:creationId xmlns:a16="http://schemas.microsoft.com/office/drawing/2014/main" id="{3561AD74-C7BF-6FEF-DDE8-AA34CBF1696B}"/>
              </a:ext>
            </a:extLst>
          </p:cNvPr>
          <p:cNvGraphicFramePr>
            <a:graphicFrameLocks/>
          </p:cNvGraphicFramePr>
          <p:nvPr/>
        </p:nvGraphicFramePr>
        <p:xfrm flipH="1" flipV="1">
          <a:off x="4788023" y="5647287"/>
          <a:ext cx="45719" cy="45719"/>
        </p:xfrm>
        <a:graphic>
          <a:graphicData uri="http://schemas.openxmlformats.org/drawingml/2006/chart">
            <c:chart xmlns:c="http://schemas.openxmlformats.org/drawingml/2006/chart" xmlns:r="http://schemas.openxmlformats.org/officeDocument/2006/relationships" r:id="rId2"/>
          </a:graphicData>
        </a:graphic>
      </p:graphicFrame>
      <p:sp>
        <p:nvSpPr>
          <p:cNvPr id="3" name="Prostokąt 2">
            <a:extLst>
              <a:ext uri="{FF2B5EF4-FFF2-40B4-BE49-F238E27FC236}">
                <a16:creationId xmlns:a16="http://schemas.microsoft.com/office/drawing/2014/main" id="{5910EC20-775B-697E-C43B-74238AEF119D}"/>
              </a:ext>
            </a:extLst>
          </p:cNvPr>
          <p:cNvSpPr/>
          <p:nvPr/>
        </p:nvSpPr>
        <p:spPr bwMode="auto">
          <a:xfrm>
            <a:off x="4788023" y="6597353"/>
            <a:ext cx="288034" cy="45720"/>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pl-PL" sz="1050" b="1" i="0" strike="noStrike" cap="none" normalizeH="0" baseline="0" dirty="0">
              <a:ln>
                <a:noFill/>
              </a:ln>
              <a:solidFill>
                <a:srgbClr val="000000"/>
              </a:solidFill>
              <a:effectLst/>
            </a:endParaRPr>
          </a:p>
        </p:txBody>
      </p:sp>
      <p:graphicFrame>
        <p:nvGraphicFramePr>
          <p:cNvPr id="5" name="Object 7">
            <a:extLst>
              <a:ext uri="{FF2B5EF4-FFF2-40B4-BE49-F238E27FC236}">
                <a16:creationId xmlns:a16="http://schemas.microsoft.com/office/drawing/2014/main" id="{FCF84297-694A-8A0B-308D-A29A0E626B90}"/>
              </a:ext>
            </a:extLst>
          </p:cNvPr>
          <p:cNvGraphicFramePr>
            <a:graphicFrameLocks/>
          </p:cNvGraphicFramePr>
          <p:nvPr>
            <p:extLst>
              <p:ext uri="{D42A27DB-BD31-4B8C-83A1-F6EECF244321}">
                <p14:modId xmlns:p14="http://schemas.microsoft.com/office/powerpoint/2010/main" val="2117548584"/>
              </p:ext>
            </p:extLst>
          </p:nvPr>
        </p:nvGraphicFramePr>
        <p:xfrm>
          <a:off x="755576" y="2584800"/>
          <a:ext cx="4320000" cy="3128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Object 8">
            <a:extLst>
              <a:ext uri="{FF2B5EF4-FFF2-40B4-BE49-F238E27FC236}">
                <a16:creationId xmlns:a16="http://schemas.microsoft.com/office/drawing/2014/main" id="{790606FF-F109-778B-968E-6E42BFA53455}"/>
              </a:ext>
            </a:extLst>
          </p:cNvPr>
          <p:cNvGraphicFramePr>
            <a:graphicFrameLocks/>
          </p:cNvGraphicFramePr>
          <p:nvPr>
            <p:extLst>
              <p:ext uri="{D42A27DB-BD31-4B8C-83A1-F6EECF244321}">
                <p14:modId xmlns:p14="http://schemas.microsoft.com/office/powerpoint/2010/main" val="1347681150"/>
              </p:ext>
            </p:extLst>
          </p:nvPr>
        </p:nvGraphicFramePr>
        <p:xfrm>
          <a:off x="4860512" y="2532848"/>
          <a:ext cx="4320000" cy="3128400"/>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 Box 11">
            <a:extLst>
              <a:ext uri="{FF2B5EF4-FFF2-40B4-BE49-F238E27FC236}">
                <a16:creationId xmlns:a16="http://schemas.microsoft.com/office/drawing/2014/main" id="{BBF2A5CE-CD90-2142-8594-871147CF42B8}"/>
              </a:ext>
            </a:extLst>
          </p:cNvPr>
          <p:cNvSpPr txBox="1">
            <a:spLocks noChangeArrowheads="1"/>
          </p:cNvSpPr>
          <p:nvPr/>
        </p:nvSpPr>
        <p:spPr bwMode="auto">
          <a:xfrm>
            <a:off x="5580112" y="3429000"/>
            <a:ext cx="1150937" cy="274637"/>
          </a:xfrm>
          <a:prstGeom prst="rect">
            <a:avLst/>
          </a:prstGeom>
          <a:noFill/>
          <a:ln w="9525">
            <a:noFill/>
            <a:miter lim="800000"/>
            <a:headEnd/>
            <a:tailEnd/>
          </a:ln>
        </p:spPr>
        <p:txBody>
          <a:bodyPr>
            <a:spAutoFit/>
          </a:bodyPr>
          <a:lstStyle/>
          <a:p>
            <a:pPr defTabSz="912813">
              <a:spcBef>
                <a:spcPct val="50000"/>
              </a:spcBef>
            </a:pPr>
            <a:r>
              <a:rPr lang="pl-PL" sz="1200" b="1" dirty="0">
                <a:latin typeface="Arial" charset="0"/>
              </a:rPr>
              <a:t>studenci</a:t>
            </a:r>
          </a:p>
        </p:txBody>
      </p:sp>
      <p:sp>
        <p:nvSpPr>
          <p:cNvPr id="6" name="Text Box 12">
            <a:extLst>
              <a:ext uri="{FF2B5EF4-FFF2-40B4-BE49-F238E27FC236}">
                <a16:creationId xmlns:a16="http://schemas.microsoft.com/office/drawing/2014/main" id="{A89B730D-E6A4-147C-256D-57C2C14DCD96}"/>
              </a:ext>
            </a:extLst>
          </p:cNvPr>
          <p:cNvSpPr txBox="1">
            <a:spLocks noChangeArrowheads="1"/>
          </p:cNvSpPr>
          <p:nvPr/>
        </p:nvSpPr>
        <p:spPr bwMode="auto">
          <a:xfrm>
            <a:off x="5977106" y="4088823"/>
            <a:ext cx="1150938" cy="274638"/>
          </a:xfrm>
          <a:prstGeom prst="rect">
            <a:avLst/>
          </a:prstGeom>
          <a:noFill/>
          <a:ln w="9525">
            <a:noFill/>
            <a:miter lim="800000"/>
            <a:headEnd/>
            <a:tailEnd/>
          </a:ln>
        </p:spPr>
        <p:txBody>
          <a:bodyPr>
            <a:spAutoFit/>
          </a:bodyPr>
          <a:lstStyle/>
          <a:p>
            <a:pPr defTabSz="912813">
              <a:spcBef>
                <a:spcPct val="50000"/>
              </a:spcBef>
            </a:pPr>
            <a:r>
              <a:rPr lang="pl-PL" sz="1200" b="1" dirty="0">
                <a:latin typeface="Arial" charset="0"/>
              </a:rPr>
              <a:t>dydaktycy</a:t>
            </a:r>
          </a:p>
        </p:txBody>
      </p:sp>
      <p:sp>
        <p:nvSpPr>
          <p:cNvPr id="7" name="Text Box 13">
            <a:extLst>
              <a:ext uri="{FF2B5EF4-FFF2-40B4-BE49-F238E27FC236}">
                <a16:creationId xmlns:a16="http://schemas.microsoft.com/office/drawing/2014/main" id="{6A2722D9-A620-380B-70EC-2B3433A7D879}"/>
              </a:ext>
            </a:extLst>
          </p:cNvPr>
          <p:cNvSpPr txBox="1">
            <a:spLocks noChangeArrowheads="1"/>
          </p:cNvSpPr>
          <p:nvPr/>
        </p:nvSpPr>
        <p:spPr bwMode="auto">
          <a:xfrm>
            <a:off x="1115616" y="6021288"/>
            <a:ext cx="3095625" cy="630942"/>
          </a:xfrm>
          <a:prstGeom prst="rect">
            <a:avLst/>
          </a:prstGeom>
          <a:noFill/>
          <a:ln w="9525">
            <a:noFill/>
            <a:miter lim="800000"/>
            <a:headEnd/>
            <a:tailEnd/>
          </a:ln>
        </p:spPr>
        <p:txBody>
          <a:bodyPr wrap="square">
            <a:spAutoFit/>
          </a:bodyPr>
          <a:lstStyle/>
          <a:p>
            <a:pPr algn="ctr" defTabSz="912813">
              <a:spcBef>
                <a:spcPct val="50000"/>
              </a:spcBef>
            </a:pPr>
            <a:endParaRPr lang="pl-PL" sz="1400" b="1" dirty="0">
              <a:latin typeface="Arial" charset="0"/>
            </a:endParaRPr>
          </a:p>
          <a:p>
            <a:pPr algn="ctr" defTabSz="912813">
              <a:spcBef>
                <a:spcPct val="50000"/>
              </a:spcBef>
            </a:pPr>
            <a:r>
              <a:rPr lang="pl-PL" sz="1400" b="1" dirty="0">
                <a:latin typeface="Arial" charset="0"/>
              </a:rPr>
              <a:t>Liczba spraw w latach 2003-2024</a:t>
            </a:r>
          </a:p>
        </p:txBody>
      </p:sp>
      <p:sp>
        <p:nvSpPr>
          <p:cNvPr id="9" name="Text Box 14">
            <a:extLst>
              <a:ext uri="{FF2B5EF4-FFF2-40B4-BE49-F238E27FC236}">
                <a16:creationId xmlns:a16="http://schemas.microsoft.com/office/drawing/2014/main" id="{BCB11BB8-71EA-5A82-EDB9-743008AEF45F}"/>
              </a:ext>
            </a:extLst>
          </p:cNvPr>
          <p:cNvSpPr txBox="1">
            <a:spLocks noChangeArrowheads="1"/>
          </p:cNvSpPr>
          <p:nvPr/>
        </p:nvSpPr>
        <p:spPr bwMode="auto">
          <a:xfrm>
            <a:off x="5364088" y="5908450"/>
            <a:ext cx="3551311" cy="846386"/>
          </a:xfrm>
          <a:prstGeom prst="rect">
            <a:avLst/>
          </a:prstGeom>
          <a:noFill/>
          <a:ln w="9525">
            <a:noFill/>
            <a:miter lim="800000"/>
            <a:headEnd/>
            <a:tailEnd/>
          </a:ln>
        </p:spPr>
        <p:txBody>
          <a:bodyPr wrap="square">
            <a:spAutoFit/>
          </a:bodyPr>
          <a:lstStyle/>
          <a:p>
            <a:pPr algn="ctr" defTabSz="912813">
              <a:spcBef>
                <a:spcPct val="50000"/>
              </a:spcBef>
            </a:pPr>
            <a:endParaRPr lang="pl-PL" sz="1400" b="1" dirty="0">
              <a:latin typeface="Arial" charset="0"/>
            </a:endParaRPr>
          </a:p>
          <a:p>
            <a:pPr algn="ctr" defTabSz="912813">
              <a:spcBef>
                <a:spcPct val="50000"/>
              </a:spcBef>
            </a:pPr>
            <a:r>
              <a:rPr lang="pl-PL" sz="1400" b="1" dirty="0">
                <a:latin typeface="Arial" charset="0"/>
              </a:rPr>
              <a:t>Liczba studentów i </a:t>
            </a:r>
            <a:r>
              <a:rPr lang="pl-PL" sz="1400" b="1" dirty="0">
                <a:solidFill>
                  <a:schemeClr val="bg2"/>
                </a:solidFill>
                <a:latin typeface="Arial" charset="0"/>
              </a:rPr>
              <a:t>personelu dydaktycznego </a:t>
            </a:r>
            <a:r>
              <a:rPr lang="pl-PL" sz="1400" b="1" dirty="0">
                <a:latin typeface="Arial" charset="0"/>
              </a:rPr>
              <a:t>w latach 2003-2024</a:t>
            </a:r>
          </a:p>
        </p:txBody>
      </p:sp>
    </p:spTree>
    <p:extLst>
      <p:ext uri="{BB962C8B-B14F-4D97-AF65-F5344CB8AC3E}">
        <p14:creationId xmlns:p14="http://schemas.microsoft.com/office/powerpoint/2010/main" val="4015036031"/>
      </p:ext>
    </p:extLst>
  </p:cSld>
  <p:clrMapOvr>
    <a:masterClrMapping/>
  </p:clrMapOvr>
  <p:transition/>
</p:sld>
</file>

<file path=ppt/theme/theme1.xml><?xml version="1.0" encoding="utf-8"?>
<a:theme xmlns:a="http://schemas.openxmlformats.org/drawingml/2006/main" name="Kapsułki">
  <a:themeElements>
    <a:clrScheme name="">
      <a:dk1>
        <a:srgbClr val="003366"/>
      </a:dk1>
      <a:lt1>
        <a:srgbClr val="FFFFFF"/>
      </a:lt1>
      <a:dk2>
        <a:srgbClr val="3366CC"/>
      </a:dk2>
      <a:lt2>
        <a:srgbClr val="003366"/>
      </a:lt2>
      <a:accent1>
        <a:srgbClr val="6699FF"/>
      </a:accent1>
      <a:accent2>
        <a:srgbClr val="99CCFF"/>
      </a:accent2>
      <a:accent3>
        <a:srgbClr val="FFFFFF"/>
      </a:accent3>
      <a:accent4>
        <a:srgbClr val="002A56"/>
      </a:accent4>
      <a:accent5>
        <a:srgbClr val="B8CAFF"/>
      </a:accent5>
      <a:accent6>
        <a:srgbClr val="8AB9E7"/>
      </a:accent6>
      <a:hlink>
        <a:srgbClr val="0000FF"/>
      </a:hlink>
      <a:folHlink>
        <a:srgbClr val="99CCFF"/>
      </a:folHlink>
    </a:clrScheme>
    <a:fontScheme name="Kapsułki">
      <a:majorFont>
        <a:latin typeface="Arial"/>
        <a:ea typeface=""/>
        <a:cs typeface=""/>
      </a:majorFont>
      <a:minorFont>
        <a:latin typeface="Arial"/>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pl-PL"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pl-PL"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Kapsułki 1">
        <a:dk1>
          <a:srgbClr val="000066"/>
        </a:dk1>
        <a:lt1>
          <a:srgbClr val="FFFFEB"/>
        </a:lt1>
        <a:dk2>
          <a:srgbClr val="336699"/>
        </a:dk2>
        <a:lt2>
          <a:srgbClr val="FFFFEB"/>
        </a:lt2>
        <a:accent1>
          <a:srgbClr val="666699"/>
        </a:accent1>
        <a:accent2>
          <a:srgbClr val="99CCFF"/>
        </a:accent2>
        <a:accent3>
          <a:srgbClr val="ADB8CA"/>
        </a:accent3>
        <a:accent4>
          <a:srgbClr val="DADAC9"/>
        </a:accent4>
        <a:accent5>
          <a:srgbClr val="B8B8CA"/>
        </a:accent5>
        <a:accent6>
          <a:srgbClr val="8AB9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Kapsułki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clrMap bg1="lt1" tx1="dk1" bg2="lt2" tx2="dk2" accent1="accent1" accent2="accent2" accent3="accent3" accent4="accent4" accent5="accent5" accent6="accent6" hlink="hlink" folHlink="folHlink"/>
    </a:extraClrScheme>
    <a:extraClrScheme>
      <a:clrScheme name="Kapsułki 3">
        <a:dk1>
          <a:srgbClr val="000000"/>
        </a:dk1>
        <a:lt1>
          <a:srgbClr val="FFFFFF"/>
        </a:lt1>
        <a:dk2>
          <a:srgbClr val="000000"/>
        </a:dk2>
        <a:lt2>
          <a:srgbClr val="5F5F5F"/>
        </a:lt2>
        <a:accent1>
          <a:srgbClr val="C0C0C0"/>
        </a:accent1>
        <a:accent2>
          <a:srgbClr val="808080"/>
        </a:accent2>
        <a:accent3>
          <a:srgbClr val="FFFFFF"/>
        </a:accent3>
        <a:accent4>
          <a:srgbClr val="000000"/>
        </a:accent4>
        <a:accent5>
          <a:srgbClr val="DCDCDC"/>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Kapsułki 4">
        <a:dk1>
          <a:srgbClr val="000000"/>
        </a:dk1>
        <a:lt1>
          <a:srgbClr val="FFFFFF"/>
        </a:lt1>
        <a:dk2>
          <a:srgbClr val="9900CC"/>
        </a:dk2>
        <a:lt2>
          <a:srgbClr val="0033CC"/>
        </a:lt2>
        <a:accent1>
          <a:srgbClr val="FFCC66"/>
        </a:accent1>
        <a:accent2>
          <a:srgbClr val="33CC33"/>
        </a:accent2>
        <a:accent3>
          <a:srgbClr val="FFFFFF"/>
        </a:accent3>
        <a:accent4>
          <a:srgbClr val="000000"/>
        </a:accent4>
        <a:accent5>
          <a:srgbClr val="FFE2B8"/>
        </a:accent5>
        <a:accent6>
          <a:srgbClr val="2DB92D"/>
        </a:accent6>
        <a:hlink>
          <a:srgbClr val="9900CC"/>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yw pakiet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Crayons</Template>
  <TotalTime>73942</TotalTime>
  <Words>9516</Words>
  <Application>Microsoft Office PowerPoint</Application>
  <PresentationFormat>Pokaz na ekranie (4:3)</PresentationFormat>
  <Paragraphs>1339</Paragraphs>
  <Slides>139</Slides>
  <Notes>4</Notes>
  <HiddenSlides>0</HiddenSlides>
  <MMClips>0</MMClips>
  <ScaleCrop>false</ScaleCrop>
  <HeadingPairs>
    <vt:vector size="8" baseType="variant">
      <vt:variant>
        <vt:lpstr>Używane czcionki</vt:lpstr>
      </vt:variant>
      <vt:variant>
        <vt:i4>4</vt:i4>
      </vt:variant>
      <vt:variant>
        <vt:lpstr>Motyw</vt:lpstr>
      </vt:variant>
      <vt:variant>
        <vt:i4>1</vt:i4>
      </vt:variant>
      <vt:variant>
        <vt:lpstr>Osadzone serwery OLE</vt:lpstr>
      </vt:variant>
      <vt:variant>
        <vt:i4>2</vt:i4>
      </vt:variant>
      <vt:variant>
        <vt:lpstr>Tytuły slajdów</vt:lpstr>
      </vt:variant>
      <vt:variant>
        <vt:i4>139</vt:i4>
      </vt:variant>
    </vt:vector>
  </HeadingPairs>
  <TitlesOfParts>
    <vt:vector size="146" baseType="lpstr">
      <vt:lpstr>Arial</vt:lpstr>
      <vt:lpstr>Calibri</vt:lpstr>
      <vt:lpstr>Times New Roman</vt:lpstr>
      <vt:lpstr>Wingdings</vt:lpstr>
      <vt:lpstr>Kapsułki</vt:lpstr>
      <vt:lpstr>Obraz - mapa bitowa</vt:lpstr>
      <vt:lpstr>Bitmap Image</vt:lpstr>
      <vt:lpstr>Studenckie Poradnie Prawne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Poradnie w Polsce</vt:lpstr>
      <vt:lpstr>Poradnie spełniające standardy</vt:lpstr>
      <vt:lpstr>Rok akademicki 2023/2024  w działalności poradni w liczbach</vt:lpstr>
      <vt:lpstr>W porównaniu z poprzednim rokiem akademickim…</vt:lpstr>
      <vt:lpstr>W porównaniu z poprzednimi latami…</vt:lpstr>
      <vt:lpstr>W porównaniu z poprzednimi latami…</vt:lpstr>
      <vt:lpstr>Ile spraw  zostało przyjętych przez poradnie?</vt:lpstr>
      <vt:lpstr>Ilu studentów  działało w poradniach?</vt:lpstr>
      <vt:lpstr>Ilu pracowników dydaktycznych  działało w poradniach?</vt:lpstr>
      <vt:lpstr>Rodzaje spraw rozpatrywanych przez poradnie</vt:lpstr>
      <vt:lpstr>Podział spraw ze względu na rodzaje</vt:lpstr>
      <vt:lpstr>Sprawy karne</vt:lpstr>
      <vt:lpstr>Sprawy z zakresu ogólnej problematyki prawa cywilnego</vt:lpstr>
      <vt:lpstr>Sprawy rodzinne</vt:lpstr>
      <vt:lpstr>Sprawy spadkowe</vt:lpstr>
      <vt:lpstr>Sprawy związane z pracą, ubezpiecze-niami społecznymi i bezrobociem</vt:lpstr>
      <vt:lpstr>Prezentacja programu PowerPoint</vt:lpstr>
      <vt:lpstr>Sprawy z zakresu prawa  i postępowania administracyjnego</vt:lpstr>
      <vt:lpstr>Sprawy z zakresu prawa lokalowego i spółdzielczego</vt:lpstr>
      <vt:lpstr>Sprawy finansowe</vt:lpstr>
      <vt:lpstr>Sprawy związane z przemocą wobec kobiet</vt:lpstr>
      <vt:lpstr>Sprawy związane z prawami uchodźców i cudzoziemców</vt:lpstr>
      <vt:lpstr>Sprawy związane z prawami osób z niepełnosprawnościami</vt:lpstr>
      <vt:lpstr>Sprawy związane ze służbą zdrowia</vt:lpstr>
      <vt:lpstr>Sprawy związane z pomocą organizacjom pozarządowym (NGO)</vt:lpstr>
      <vt:lpstr>Sprawy inne</vt:lpstr>
      <vt:lpstr>Czas załatwiania spraw klientów poradni</vt:lpstr>
      <vt:lpstr>Źródła wiedzy o poradniach</vt:lpstr>
      <vt:lpstr>Czy klienci poradni korzystali wcześniej z profesjonalnej pomocy prawnej?</vt:lpstr>
      <vt:lpstr>Prezentacja programu PowerPoint</vt:lpstr>
      <vt:lpstr>Studencka Poradnia Prawna – Pracownia Wydziału Prawa Uniwersytetu w Białymstoku</vt:lpstr>
      <vt:lpstr>Studencka Poradnia Prawna – Pracownia Wydziału Prawa Uniwersytetu w Białymstoku</vt:lpstr>
      <vt:lpstr>Studencka Poradnia Prawna – Pracownia Wydziału Prawa Uniwersytetu w Białymstoku</vt:lpstr>
      <vt:lpstr>Studencka Poradnia Prawna – Pracownia Wydziału Prawa (UwB) 2003-2024</vt:lpstr>
      <vt:lpstr>Studencka Poradnia Prawna Wydziału Prawa  i Administracji Uniwersytetu Gdańskiego</vt:lpstr>
      <vt:lpstr>Studencka Poradnia Prawna Wydziału Prawa  i Administracji Uniwersytetu Gdańskiego</vt:lpstr>
      <vt:lpstr>Studencka Poradnia Prawna Wydziału Prawa  i Administracji UG 2003-2024</vt:lpstr>
      <vt:lpstr>Studencka Poradnia Prawna Uniwersytetu WSB Merito w Gdańsku</vt:lpstr>
      <vt:lpstr>Studencka Poradnia Prawna Uniwersytetu WSB Merito w Gdańsku 2010-2024</vt:lpstr>
      <vt:lpstr>Studencka Poradnia Prawna przy Wyższej Szkole Administracji i Biznesu w Gdyni </vt:lpstr>
      <vt:lpstr>Studencka Poradnia Prawna Wydziału Prawa i Administracji Uniwersytetu Śląskiego</vt:lpstr>
      <vt:lpstr>Studencka Poradnia Prawna Wydziału Prawa  i Administracji Uniwersytetu Śląskiego</vt:lpstr>
      <vt:lpstr>Studencka Poradnia Prawna Wydziału Prawa  i Administracji UŚ 2003-2024</vt:lpstr>
      <vt:lpstr>Poradnia Prawna przy Studenckim Naukowym Kole Ekonomii Społecznej Wydziału Nauk Ekonomicznych Politechniki Koszalińskiej</vt:lpstr>
      <vt:lpstr>Poradnia Prawna przy Studenckim Naukowym Kole Ekonomii Społecznej Wydziału Nauk Ekonomicznych Politechniki Koszalińskiej</vt:lpstr>
      <vt:lpstr>Poradnia Prawna przy Studenckim Naukowym Kole Ekonomii Społecznej Wydziału Nauk Ekonomicznych Politechniki Koszalińskiej</vt:lpstr>
      <vt:lpstr>Studencka Poradnia Prawna Krakowskiej Akademii im. Andrzeja Frycza Modrzewskiego</vt:lpstr>
      <vt:lpstr>Studencka Poradnia Prawna Krakowskiej Akademii im. Andrzeja Frycza Modrzewskiego</vt:lpstr>
      <vt:lpstr>Studencka Poradnia Prawna KAAFM 2009-2024</vt:lpstr>
      <vt:lpstr>Studencka Poradnia Prawna Uniwersytetu Jagiellońskiego </vt:lpstr>
      <vt:lpstr>Studencka Poradnia Prawna Uniwersytetu Jagiellońskiego 2003-2024</vt:lpstr>
      <vt:lpstr>Uniwersytecka Poradnia Prawna Katolickiego  Uniwersytetu Lubelskiego Jana Pawła II</vt:lpstr>
      <vt:lpstr>Uniwersytecka Poradnia Prawna Katolickiego  Uniwersytetu Lubelskiego Jana Pawła II</vt:lpstr>
      <vt:lpstr>Uniwersytecka Poradnia Prawna Katolickiego  Uniwersytetu Lubelskiego 2003-2024</vt:lpstr>
      <vt:lpstr>Uniwersytecka Studencka Poradnia Prawna  Uniwersytetu Marii Curie-Skłodowskiej</vt:lpstr>
      <vt:lpstr>Uniwersytecka Studencka Poradnia Prawna Uniwersytetu Marii Curie-Skłodowskiej</vt:lpstr>
      <vt:lpstr>Uniwersytecka Studencka Poradnia Prawna  UMCS 2003-2024 </vt:lpstr>
      <vt:lpstr>Studencki Punkt Informacji Prawnej – „Klinika Prawa” WPiA Uniwersytetu Łódzkiego</vt:lpstr>
      <vt:lpstr>Studencki Punkt Informacji Prawnej – „Klinika Prawa” WPiA Uniwersytetu Łódzkiego</vt:lpstr>
      <vt:lpstr>Studencki Punkt Informacji Prawnej – „Klinika Prawa” WPiA Uniwersytetu Łódzkiego 2003-2024</vt:lpstr>
      <vt:lpstr>Studencka Poradnia Prawna Uniwersytetu Warmińsko-Mazurskiego Olsztynie </vt:lpstr>
      <vt:lpstr>Uniwersytecka Studencka Poradnia Prawna „Klinika Prawa” WPiA Uniwersytetu Opolskiego</vt:lpstr>
      <vt:lpstr>Uniwersytecka Studencka Poradnia Prawna „Klinika Prawa” WPiA Uniwersytetu Opolskiego</vt:lpstr>
      <vt:lpstr>Uniwersytecka Studencka Poradnia Prawna „Klinika Prawa” WPiA Uniwersytetu Opolskiego</vt:lpstr>
      <vt:lpstr>Uniwersytecka Studencka Poradnia Prawna „Klinika Prawa” WPiA Uniwersytetu Opolskiego 2003-2024</vt:lpstr>
      <vt:lpstr>Klinika Prawa WPiA  Uniwersytetu im. Adama Mickiewicza</vt:lpstr>
      <vt:lpstr>Klinika Prawa WPiA  Uniwersytetu im. Adama Mickiewicza</vt:lpstr>
      <vt:lpstr>Klinika Prawa WPiA Uniwersytetu  im. Adama Mickiewicza 2003-2024</vt:lpstr>
      <vt:lpstr>Klinika Prawa Uniwersytetu Radomskiego  im. Kazimierza Pułaskiego</vt:lpstr>
      <vt:lpstr>Klinika Prawa Uniwersytetu Radomskiego  im. Kazimierza Pułaskiego</vt:lpstr>
      <vt:lpstr>Klinika Prawa Uniwersytetu Radomskiego  im. Kazimierza Pułaskiego 2022-2024</vt:lpstr>
      <vt:lpstr>Studenckie Biuro Porad Prawnych „Klinika Prawa” WSPiA Rzeszowska Szkoła Wyższa</vt:lpstr>
      <vt:lpstr>Uniwersytecka Poradnia Prawna  Uniwersytetu Rzeszowskiego</vt:lpstr>
      <vt:lpstr>Uniwersytecka Poradnia Prawna  Uniwersytetu Rzeszowskiego</vt:lpstr>
      <vt:lpstr>Uniwersytecka Poradnia Prawna  Uniwersytetu Rzeszowskiego 2003-2024</vt:lpstr>
      <vt:lpstr>Studencka Poradnia Prawa w Collegium Polonicum w Słubicach</vt:lpstr>
      <vt:lpstr>Studencka Poradnia Prawa w Collegium Polonicum w Słubicach 2003-2024</vt:lpstr>
      <vt:lpstr>Klinika Prawa Wydziału Prawa i Administracji Uniwersytetu Szczecińskiego</vt:lpstr>
      <vt:lpstr>Klinika Prawa Wydziału Prawa i Administracji Uniwersytetu Szczecińskiego</vt:lpstr>
      <vt:lpstr>Klinika Prawa Wydziału Prawa i Administracji Uniwersytetu Szczecińskiego</vt:lpstr>
      <vt:lpstr>Klinika Prawa Wydziału Prawa i Administracji Uniwersytetu Szczecińskiego 2003-2024</vt:lpstr>
      <vt:lpstr>Uniwersytecka Poradnia Prawna Uniwersytetu Mikołaja Kopernika w Toruniu</vt:lpstr>
      <vt:lpstr>Uniwersytecka Poradnia Prawna Uniwersytetu Mikołaja Kopernika w Toruniu 2003-2024</vt:lpstr>
      <vt:lpstr>Klinika Prawa – Klinika Praw Dziecka przy AEH w Warszawie</vt:lpstr>
      <vt:lpstr>Uniwersytecka Studencka Poradnia Prawna WPiA UKSW w Warszawie </vt:lpstr>
      <vt:lpstr>Uniwersytecka Studencka Poradnia Prawna WPiA UKSW w Warszawie </vt:lpstr>
      <vt:lpstr>Uniwersytecka Studencka Poradnia Prawna WPiA UKSW 2012-2024</vt:lpstr>
      <vt:lpstr>Studencka Poradnia Prawna WPK UKSW w Warszawie</vt:lpstr>
      <vt:lpstr>Studencka Poradnia Prawna WPK UKSW w Warszawie 2006 – 2024</vt:lpstr>
      <vt:lpstr>Klinika Prawa, Studencki Ośrodek Pomocy Prawnej WPiA UW</vt:lpstr>
      <vt:lpstr>Klinika Prawa, Studencki Ośrodek Pomocy Prawnej WPiA UW</vt:lpstr>
      <vt:lpstr>Klinika Prawa, Studencki Ośrodek Pomocy Prawnej WPiA UW</vt:lpstr>
      <vt:lpstr>Klinika Prawa, Studencki Ośrodek Pomocy Prawnej WPiA UW 2003-2024</vt:lpstr>
      <vt:lpstr>Fundacja Academia Iuris  im. Macieja Bednarkiewicza w Warszawie</vt:lpstr>
      <vt:lpstr>Fundacja Academia Iuris  im. Macieja Bednarkiewicza 2003-2024</vt:lpstr>
      <vt:lpstr>Studencka Poradnia Prawna Akademii  Leona Koźmińskiego w Warszawie</vt:lpstr>
      <vt:lpstr>Studencka Poradnia Prawna Akademii  Leona Koźmińskiego w Warszawie</vt:lpstr>
      <vt:lpstr>Studencka Poradnia Prawna Akademii  Leona Koźmińskiego 2004-2024</vt:lpstr>
      <vt:lpstr>Klinika Prawa Uczelni Łazarskiego  w Warszawie</vt:lpstr>
      <vt:lpstr>Klinika Prawa Uczelni Łazarskiego  w Warszawie</vt:lpstr>
      <vt:lpstr>Klinika Prawa Uczelni Łazarskiego  w Warszawie 2004-2024</vt:lpstr>
      <vt:lpstr>Centrum Dydaktyczne Studencka Poradnia Prawna Uniwersytet SWPS</vt:lpstr>
      <vt:lpstr>Centrum Dydaktyczne Studencka Poradnia Prawna Uniwersytet SWPS</vt:lpstr>
      <vt:lpstr>Centrum Dydaktyczne Studencka Poradnia Prawna Uniwersytet SWPS 2014-2024</vt:lpstr>
      <vt:lpstr>Uniwersytecka Poradnia Prawna na WPAiE Uniwersytetu Wrocławskiego</vt:lpstr>
      <vt:lpstr>Uniwersytecka Poradnia Prawna na WPAiE Uniwersytetu Wrocławskiego</vt:lpstr>
      <vt:lpstr>Uniwersytecka Poradnia Prawna na WPAiE Uniwersytetu Wrocławskiego 2003-2024</vt:lpstr>
      <vt:lpstr>Problemy i „luki” prawne zaobserwowane przez poradnie 1/3 </vt:lpstr>
      <vt:lpstr>Problemy i „luki” prawne zaobserwowane przez poradnie 2/3 </vt:lpstr>
      <vt:lpstr>Problemy i „luki” prawne zaobserwowane przez poradnie 3/3 </vt:lpstr>
      <vt:lpstr>Czego najbardziej poradnia potrzebuje w najbliższym czasie, aby się rozwijać?</vt:lpstr>
      <vt:lpstr>Osiągnięcia Fundacji Uniwersyteckich Poradni Prawnych</vt:lpstr>
      <vt:lpstr>Osiągnięcia Fundacji Uniwersyteckich Poradni Prawnych</vt:lpstr>
      <vt:lpstr>Osiągnięcia Fundacji Uniwersyteckich Poradni Prawnych</vt:lpstr>
      <vt:lpstr>Osiągnięcia Fundacji Uniwersyteckich Poradni Prawnych</vt:lpstr>
      <vt:lpstr>Sponsorzy Fundacji Uniwersyteckich Poradni Prawnych</vt:lpstr>
      <vt:lpstr>Zapraszamy do współpracy</vt:lpstr>
    </vt:vector>
  </TitlesOfParts>
  <Company>UOKIK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Uniwersyteckie Poradnie Prawne</dc:title>
  <dc:creator>praktykant1</dc:creator>
  <cp:lastModifiedBy>Dariusz Lomowski</cp:lastModifiedBy>
  <cp:revision>1504</cp:revision>
  <dcterms:created xsi:type="dcterms:W3CDTF">2004-03-17T13:46:44Z</dcterms:created>
  <dcterms:modified xsi:type="dcterms:W3CDTF">2025-02-07T21:25:14Z</dcterms:modified>
</cp:coreProperties>
</file>