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6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6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70.xml" ContentType="application/vnd.openxmlformats-officedocument.drawingml.chart+xml"/>
  <Override PartName="/ppt/drawings/drawing2.xml" ContentType="application/vnd.openxmlformats-officedocument.drawingml.chartshapes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9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9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9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1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123.xml" ContentType="application/vnd.openxmlformats-officedocument.drawingml.chart+xml"/>
  <Override PartName="/ppt/charts/chart124.xml" ContentType="application/vnd.openxmlformats-officedocument.drawingml.chart+xml"/>
  <Override PartName="/ppt/charts/chart125.xml" ContentType="application/vnd.openxmlformats-officedocument.drawingml.chart+xml"/>
  <Override PartName="/ppt/charts/chart1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127.xml" ContentType="application/vnd.openxmlformats-officedocument.drawingml.chart+xml"/>
  <Override PartName="/ppt/charts/chart128.xml" ContentType="application/vnd.openxmlformats-officedocument.drawingml.chart+xml"/>
  <Override PartName="/ppt/charts/chart1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130.xml" ContentType="application/vnd.openxmlformats-officedocument.drawingml.chart+xml"/>
  <Override PartName="/ppt/charts/chart131.xml" ContentType="application/vnd.openxmlformats-officedocument.drawingml.chart+xml"/>
  <Override PartName="/ppt/charts/chart132.xml" ContentType="application/vnd.openxmlformats-officedocument.drawingml.chart+xml"/>
  <Override PartName="/ppt/charts/chart13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134.xml" ContentType="application/vnd.openxmlformats-officedocument.drawingml.chart+xml"/>
  <Override PartName="/ppt/charts/chart135.xml" ContentType="application/vnd.openxmlformats-officedocument.drawingml.chart+xml"/>
  <Override PartName="/ppt/charts/chart136.xml" ContentType="application/vnd.openxmlformats-officedocument.drawingml.chart+xml"/>
  <Override PartName="/ppt/charts/chart1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138.xml" ContentType="application/vnd.openxmlformats-officedocument.drawingml.chart+xml"/>
  <Override PartName="/ppt/charts/chart139.xml" ContentType="application/vnd.openxmlformats-officedocument.drawingml.chart+xml"/>
  <Override PartName="/ppt/charts/chart140.xml" ContentType="application/vnd.openxmlformats-officedocument.drawingml.chart+xml"/>
  <Override PartName="/ppt/charts/chart14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142.xml" ContentType="application/vnd.openxmlformats-officedocument.drawingml.chart+xml"/>
  <Override PartName="/ppt/charts/chart143.xml" ContentType="application/vnd.openxmlformats-officedocument.drawingml.chart+xml"/>
  <Override PartName="/ppt/charts/chart144.xml" ContentType="application/vnd.openxmlformats-officedocument.drawingml.chart+xml"/>
  <Override PartName="/ppt/charts/chart14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150.xml" ContentType="application/vnd.openxmlformats-officedocument.drawingml.chart+xml"/>
  <Override PartName="/ppt/charts/chart151.xml" ContentType="application/vnd.openxmlformats-officedocument.drawingml.chart+xml"/>
  <Override PartName="/ppt/charts/chart152.xml" ContentType="application/vnd.openxmlformats-officedocument.drawingml.chart+xml"/>
  <Override PartName="/ppt/charts/chart15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154.xml" ContentType="application/vnd.openxmlformats-officedocument.drawingml.chart+xml"/>
  <Override PartName="/ppt/charts/chart15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375" r:id="rId3"/>
    <p:sldId id="374" r:id="rId4"/>
    <p:sldId id="373" r:id="rId5"/>
    <p:sldId id="372" r:id="rId6"/>
    <p:sldId id="377" r:id="rId7"/>
    <p:sldId id="376" r:id="rId8"/>
    <p:sldId id="380" r:id="rId9"/>
    <p:sldId id="379" r:id="rId10"/>
    <p:sldId id="371" r:id="rId11"/>
    <p:sldId id="370" r:id="rId12"/>
    <p:sldId id="394" r:id="rId13"/>
    <p:sldId id="398" r:id="rId14"/>
    <p:sldId id="403" r:id="rId15"/>
    <p:sldId id="406" r:id="rId16"/>
    <p:sldId id="408" r:id="rId17"/>
    <p:sldId id="410" r:id="rId18"/>
    <p:sldId id="510" r:id="rId19"/>
    <p:sldId id="326" r:id="rId20"/>
    <p:sldId id="277" r:id="rId21"/>
    <p:sldId id="258" r:id="rId22"/>
    <p:sldId id="309" r:id="rId23"/>
    <p:sldId id="344" r:id="rId24"/>
    <p:sldId id="519" r:id="rId25"/>
    <p:sldId id="281" r:id="rId26"/>
    <p:sldId id="278" r:id="rId27"/>
    <p:sldId id="285" r:id="rId28"/>
    <p:sldId id="286" r:id="rId29"/>
    <p:sldId id="287" r:id="rId30"/>
    <p:sldId id="288" r:id="rId31"/>
    <p:sldId id="306" r:id="rId32"/>
    <p:sldId id="300" r:id="rId33"/>
    <p:sldId id="289" r:id="rId34"/>
    <p:sldId id="305" r:id="rId35"/>
    <p:sldId id="291" r:id="rId36"/>
    <p:sldId id="292" r:id="rId37"/>
    <p:sldId id="293" r:id="rId38"/>
    <p:sldId id="294" r:id="rId39"/>
    <p:sldId id="301" r:id="rId40"/>
    <p:sldId id="297" r:id="rId41"/>
    <p:sldId id="307" r:id="rId42"/>
    <p:sldId id="308" r:id="rId43"/>
    <p:sldId id="298" r:id="rId44"/>
    <p:sldId id="299" r:id="rId45"/>
    <p:sldId id="518" r:id="rId46"/>
    <p:sldId id="385" r:id="rId47"/>
    <p:sldId id="386" r:id="rId48"/>
    <p:sldId id="520" r:id="rId49"/>
    <p:sldId id="280" r:id="rId50"/>
    <p:sldId id="443" r:id="rId51"/>
    <p:sldId id="516" r:id="rId52"/>
    <p:sldId id="327" r:id="rId53"/>
    <p:sldId id="262" r:id="rId54"/>
    <p:sldId id="483" r:id="rId55"/>
    <p:sldId id="484" r:id="rId56"/>
    <p:sldId id="359" r:id="rId57"/>
    <p:sldId id="517" r:id="rId58"/>
    <p:sldId id="450" r:id="rId59"/>
    <p:sldId id="395" r:id="rId60"/>
    <p:sldId id="486" r:id="rId61"/>
    <p:sldId id="471" r:id="rId62"/>
    <p:sldId id="487" r:id="rId63"/>
    <p:sldId id="509" r:id="rId64"/>
    <p:sldId id="488" r:id="rId65"/>
    <p:sldId id="494" r:id="rId66"/>
    <p:sldId id="358" r:id="rId67"/>
    <p:sldId id="414" r:id="rId68"/>
    <p:sldId id="467" r:id="rId69"/>
    <p:sldId id="415" r:id="rId70"/>
    <p:sldId id="496" r:id="rId71"/>
    <p:sldId id="468" r:id="rId72"/>
    <p:sldId id="417" r:id="rId73"/>
    <p:sldId id="497" r:id="rId74"/>
    <p:sldId id="470" r:id="rId75"/>
    <p:sldId id="419" r:id="rId76"/>
    <p:sldId id="474" r:id="rId77"/>
    <p:sldId id="475" r:id="rId78"/>
    <p:sldId id="421" r:id="rId79"/>
    <p:sldId id="422" r:id="rId80"/>
    <p:sldId id="477" r:id="rId81"/>
    <p:sldId id="423" r:id="rId82"/>
    <p:sldId id="478" r:id="rId83"/>
    <p:sldId id="511" r:id="rId84"/>
    <p:sldId id="424" r:id="rId85"/>
    <p:sldId id="454" r:id="rId86"/>
    <p:sldId id="469" r:id="rId87"/>
    <p:sldId id="426" r:id="rId88"/>
    <p:sldId id="455" r:id="rId89"/>
    <p:sldId id="513" r:id="rId90"/>
    <p:sldId id="514" r:id="rId91"/>
    <p:sldId id="465" r:id="rId92"/>
    <p:sldId id="500" r:id="rId93"/>
    <p:sldId id="428" r:id="rId94"/>
    <p:sldId id="451" r:id="rId95"/>
    <p:sldId id="476" r:id="rId96"/>
    <p:sldId id="430" r:id="rId97"/>
    <p:sldId id="453" r:id="rId98"/>
    <p:sldId id="432" r:id="rId99"/>
    <p:sldId id="464" r:id="rId100"/>
    <p:sldId id="456" r:id="rId101"/>
    <p:sldId id="501" r:id="rId102"/>
    <p:sldId id="503" r:id="rId103"/>
    <p:sldId id="512" r:id="rId104"/>
    <p:sldId id="460" r:id="rId105"/>
    <p:sldId id="504" r:id="rId106"/>
    <p:sldId id="436" r:id="rId107"/>
    <p:sldId id="437" r:id="rId108"/>
    <p:sldId id="521" r:id="rId109"/>
    <p:sldId id="505" r:id="rId110"/>
    <p:sldId id="368" r:id="rId111"/>
    <p:sldId id="445" r:id="rId112"/>
    <p:sldId id="352" r:id="rId113"/>
    <p:sldId id="444" r:id="rId114"/>
    <p:sldId id="492" r:id="rId115"/>
    <p:sldId id="351" r:id="rId116"/>
    <p:sldId id="515" r:id="rId117"/>
    <p:sldId id="461" r:id="rId118"/>
    <p:sldId id="275" r:id="rId119"/>
    <p:sldId id="462" r:id="rId120"/>
    <p:sldId id="312" r:id="rId121"/>
    <p:sldId id="490" r:id="rId122"/>
    <p:sldId id="458" r:id="rId123"/>
    <p:sldId id="438" r:id="rId124"/>
    <p:sldId id="507" r:id="rId125"/>
    <p:sldId id="457" r:id="rId126"/>
    <p:sldId id="439" r:id="rId127"/>
    <p:sldId id="440" r:id="rId128"/>
    <p:sldId id="441" r:id="rId129"/>
    <p:sldId id="480" r:id="rId130"/>
    <p:sldId id="400" r:id="rId131"/>
    <p:sldId id="459" r:id="rId132"/>
    <p:sldId id="387" r:id="rId133"/>
    <p:sldId id="418" r:id="rId134"/>
    <p:sldId id="416" r:id="rId135"/>
    <p:sldId id="388" r:id="rId136"/>
    <p:sldId id="389" r:id="rId137"/>
    <p:sldId id="393" r:id="rId138"/>
    <p:sldId id="390" r:id="rId139"/>
    <p:sldId id="391" r:id="rId140"/>
    <p:sldId id="392" r:id="rId141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a" initials="a.k." lastIdx="2" clrIdx="0"/>
  <p:cmAuthor id="1" name="Dariusz Łomowski" initials="DŁ" lastIdx="3" clrIdx="1">
    <p:extLst>
      <p:ext uri="{19B8F6BF-5375-455C-9EA6-DF929625EA0E}">
        <p15:presenceInfo xmlns:p15="http://schemas.microsoft.com/office/powerpoint/2012/main" userId="S-1-5-21-1082187097-184105820-1976642607-36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7" autoAdjust="0"/>
    <p:restoredTop sz="98577" autoAdjust="0"/>
  </p:normalViewPr>
  <p:slideViewPr>
    <p:cSldViewPr>
      <p:cViewPr varScale="1">
        <p:scale>
          <a:sx n="86" d="100"/>
          <a:sy n="86" d="100"/>
        </p:scale>
        <p:origin x="17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microsoft.com/office/2016/11/relationships/changesInfo" Target="changesInfos/changesInfo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handoutMaster" Target="handoutMasters/handout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commentAuthors" Target="commentAuthors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zernicki Filip" userId="33249ea1-a658-407e-9e02-83af3d8577c8" providerId="ADAL" clId="{BAB17795-0BEC-4C6E-986D-D8B0F26B7C55}"/>
    <pc:docChg chg="modSld">
      <pc:chgData name="Czernicki Filip" userId="33249ea1-a658-407e-9e02-83af3d8577c8" providerId="ADAL" clId="{BAB17795-0BEC-4C6E-986D-D8B0F26B7C55}" dt="2024-03-04T01:25:12.318" v="2" actId="1036"/>
      <pc:docMkLst>
        <pc:docMk/>
      </pc:docMkLst>
      <pc:sldChg chg="modSp mod">
        <pc:chgData name="Czernicki Filip" userId="33249ea1-a658-407e-9e02-83af3d8577c8" providerId="ADAL" clId="{BAB17795-0BEC-4C6E-986D-D8B0F26B7C55}" dt="2024-03-04T01:16:37.242" v="1" actId="6549"/>
        <pc:sldMkLst>
          <pc:docMk/>
          <pc:sldMk cId="0" sldId="277"/>
        </pc:sldMkLst>
        <pc:spChg chg="mod">
          <ac:chgData name="Czernicki Filip" userId="33249ea1-a658-407e-9e02-83af3d8577c8" providerId="ADAL" clId="{BAB17795-0BEC-4C6E-986D-D8B0F26B7C55}" dt="2024-03-04T01:16:37.242" v="1" actId="6549"/>
          <ac:spMkLst>
            <pc:docMk/>
            <pc:sldMk cId="0" sldId="277"/>
            <ac:spMk id="81923" creationId="{00000000-0000-0000-0000-000000000000}"/>
          </ac:spMkLst>
        </pc:spChg>
      </pc:sldChg>
      <pc:sldChg chg="modSp mod">
        <pc:chgData name="Czernicki Filip" userId="33249ea1-a658-407e-9e02-83af3d8577c8" providerId="ADAL" clId="{BAB17795-0BEC-4C6E-986D-D8B0F26B7C55}" dt="2024-03-04T01:25:12.318" v="2" actId="1036"/>
        <pc:sldMkLst>
          <pc:docMk/>
          <pc:sldMk cId="3534056958" sldId="471"/>
        </pc:sldMkLst>
        <pc:spChg chg="mod">
          <ac:chgData name="Czernicki Filip" userId="33249ea1-a658-407e-9e02-83af3d8577c8" providerId="ADAL" clId="{BAB17795-0BEC-4C6E-986D-D8B0F26B7C55}" dt="2024-03-04T01:25:12.318" v="2" actId="1036"/>
          <ac:spMkLst>
            <pc:docMk/>
            <pc:sldMk cId="3534056958" sldId="471"/>
            <ac:spMk id="2355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Rz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1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1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1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1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pra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otr\OneDrive\Dokumenty\FUPP\wykres_UwB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iotr\OneDrive\Dokumenty\FUPP\wykres_pra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234112478701106E-2"/>
          <c:y val="7.1892205595499914E-2"/>
          <c:w val="0.94938271604938274"/>
          <c:h val="0.61464354527938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2021/2022</c:v>
                </c:pt>
              </c:strCache>
            </c:strRef>
          </c:tx>
          <c:spPr>
            <a:solidFill>
              <a:srgbClr val="99CCFF"/>
            </a:solidFill>
            <a:ln w="3172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5"/>
              <c:layout>
                <c:manualLayout>
                  <c:x val="-9.0993103749692182E-3"/>
                  <c:y val="7.52351097178683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3B-4B22-B6BB-751A62CC6C38}"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Niepełnosprawni</c:v>
                </c:pt>
                <c:pt idx="11">
                  <c:v>Służba zdrowia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586</c:v>
                </c:pt>
                <c:pt idx="1">
                  <c:v>397</c:v>
                </c:pt>
                <c:pt idx="2">
                  <c:v>191</c:v>
                </c:pt>
                <c:pt idx="3">
                  <c:v>203</c:v>
                </c:pt>
                <c:pt idx="4">
                  <c:v>123</c:v>
                </c:pt>
                <c:pt idx="5">
                  <c:v>82</c:v>
                </c:pt>
                <c:pt idx="6">
                  <c:v>63</c:v>
                </c:pt>
                <c:pt idx="7">
                  <c:v>67</c:v>
                </c:pt>
                <c:pt idx="8">
                  <c:v>166</c:v>
                </c:pt>
                <c:pt idx="9">
                  <c:v>15</c:v>
                </c:pt>
                <c:pt idx="10">
                  <c:v>8</c:v>
                </c:pt>
                <c:pt idx="11">
                  <c:v>14</c:v>
                </c:pt>
                <c:pt idx="12">
                  <c:v>7</c:v>
                </c:pt>
                <c:pt idx="13">
                  <c:v>2</c:v>
                </c:pt>
                <c:pt idx="1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3B-4B22-B6BB-751A62CC6C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 w="1272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15862104130739E-2"/>
                  <c:y val="-3.0094043887147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B-4B22-B6BB-751A62CC6C38}"/>
                </c:ext>
              </c:extLst>
            </c:dLbl>
            <c:dLbl>
              <c:idx val="1"/>
              <c:layout>
                <c:manualLayout>
                  <c:x val="1.6682069020776881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B-4B22-B6BB-751A62CC6C38}"/>
                </c:ext>
              </c:extLst>
            </c:dLbl>
            <c:dLbl>
              <c:idx val="2"/>
              <c:layout>
                <c:manualLayout>
                  <c:x val="1.3648965562453813E-2"/>
                  <c:y val="-1.00313479623824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B-4B22-B6BB-751A62CC6C38}"/>
                </c:ext>
              </c:extLst>
            </c:dLbl>
            <c:dLbl>
              <c:idx val="3"/>
              <c:layout>
                <c:manualLayout>
                  <c:x val="6.8678437053297829E-4"/>
                  <c:y val="-3.31869081960713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B-4B22-B6BB-751A62CC6C38}"/>
                </c:ext>
              </c:extLst>
            </c:dLbl>
            <c:dLbl>
              <c:idx val="4"/>
              <c:layout>
                <c:manualLayout>
                  <c:x val="1.0973505602464514E-2"/>
                  <c:y val="-4.0076814849554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B-4B22-B6BB-751A62CC6C38}"/>
                </c:ext>
              </c:extLst>
            </c:dLbl>
            <c:dLbl>
              <c:idx val="5"/>
              <c:layout>
                <c:manualLayout>
                  <c:x val="1.164401252838908E-3"/>
                  <c:y val="-7.84873991064597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B-4B22-B6BB-751A62CC6C38}"/>
                </c:ext>
              </c:extLst>
            </c:dLbl>
            <c:dLbl>
              <c:idx val="6"/>
              <c:layout>
                <c:manualLayout>
                  <c:x val="3.8682816310597438E-3"/>
                  <c:y val="-1.6326018808777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3B-4B22-B6BB-751A62CC6C38}"/>
                </c:ext>
              </c:extLst>
            </c:dLbl>
            <c:dLbl>
              <c:idx val="7"/>
              <c:layout>
                <c:manualLayout>
                  <c:x val="1.0615862104130796E-2"/>
                  <c:y val="-1.25391849529780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3B-4B22-B6BB-751A62CC6C38}"/>
                </c:ext>
              </c:extLst>
            </c:dLbl>
            <c:dLbl>
              <c:idx val="8"/>
              <c:layout>
                <c:manualLayout>
                  <c:x val="7.5495616866968918E-3"/>
                  <c:y val="-2.2570532915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3B-4B22-B6BB-751A62CC6C38}"/>
                </c:ext>
              </c:extLst>
            </c:dLbl>
            <c:dLbl>
              <c:idx val="9"/>
              <c:layout>
                <c:manualLayout>
                  <c:x val="6.0514372163388824E-3"/>
                  <c:y val="-2.5078369905956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3B-4B22-B6BB-751A62CC6C38}"/>
                </c:ext>
              </c:extLst>
            </c:dLbl>
            <c:dLbl>
              <c:idx val="14"/>
              <c:layout>
                <c:manualLayout>
                  <c:x val="5.2201621134091861E-3"/>
                  <c:y val="-2.9396983684249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B-4B22-B6BB-751A62CC6C38}"/>
                </c:ext>
              </c:extLst>
            </c:dLbl>
            <c:spPr>
              <a:noFill/>
              <a:ln w="25448">
                <a:noFill/>
              </a:ln>
            </c:spPr>
            <c:txPr>
              <a:bodyPr/>
              <a:lstStyle/>
              <a:p>
                <a:pPr>
                  <a:defRPr sz="1101" b="1" i="0" u="none" strike="noStrike" baseline="0">
                    <a:solidFill>
                      <a:schemeClr val="accent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Praca i bezrobocie</c:v>
                </c:pt>
                <c:pt idx="4">
                  <c:v>Spadkowe</c:v>
                </c:pt>
                <c:pt idx="5">
                  <c:v>Administracyjne</c:v>
                </c:pt>
                <c:pt idx="6">
                  <c:v>Lokalowe i spółdzielcze</c:v>
                </c:pt>
                <c:pt idx="7">
                  <c:v>Finansowe</c:v>
                </c:pt>
                <c:pt idx="8">
                  <c:v>Uchodźcy i cudzoziemcy</c:v>
                </c:pt>
                <c:pt idx="9">
                  <c:v>Pomoc społeczna</c:v>
                </c:pt>
                <c:pt idx="10">
                  <c:v>Niepełnosprawni</c:v>
                </c:pt>
                <c:pt idx="11">
                  <c:v>Służba zdrowia</c:v>
                </c:pt>
                <c:pt idx="12">
                  <c:v>Przemoc wobec kobiet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635</c:v>
                </c:pt>
                <c:pt idx="1">
                  <c:v>595</c:v>
                </c:pt>
                <c:pt idx="2">
                  <c:v>239</c:v>
                </c:pt>
                <c:pt idx="3">
                  <c:v>193</c:v>
                </c:pt>
                <c:pt idx="4">
                  <c:v>192</c:v>
                </c:pt>
                <c:pt idx="5">
                  <c:v>133</c:v>
                </c:pt>
                <c:pt idx="6">
                  <c:v>112</c:v>
                </c:pt>
                <c:pt idx="7">
                  <c:v>99</c:v>
                </c:pt>
                <c:pt idx="8">
                  <c:v>72</c:v>
                </c:pt>
                <c:pt idx="9">
                  <c:v>27</c:v>
                </c:pt>
                <c:pt idx="10">
                  <c:v>14</c:v>
                </c:pt>
                <c:pt idx="11">
                  <c:v>11</c:v>
                </c:pt>
                <c:pt idx="12">
                  <c:v>8</c:v>
                </c:pt>
                <c:pt idx="13">
                  <c:v>0</c:v>
                </c:pt>
                <c:pt idx="1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A3B-4B22-B6BB-751A62CC6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22933616"/>
        <c:axId val="422934008"/>
      </c:barChart>
      <c:catAx>
        <c:axId val="42293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4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2933616"/>
        <c:crosses val="autoZero"/>
        <c:crossBetween val="between"/>
      </c:valAx>
      <c:spPr>
        <a:noFill/>
        <a:ln w="253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6-4E0C-B526-024CD1D98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0616"/>
        <c:axId val="429271008"/>
      </c:barChart>
      <c:catAx>
        <c:axId val="42927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1008"/>
        <c:crosses val="autoZero"/>
        <c:auto val="1"/>
        <c:lblAlgn val="ctr"/>
        <c:lblOffset val="100"/>
        <c:tickMarkSkip val="1"/>
        <c:noMultiLvlLbl val="0"/>
      </c:catAx>
      <c:valAx>
        <c:axId val="429271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06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0046296296303E-2"/>
          <c:y val="7.9365079365079361E-2"/>
          <c:w val="0.8936752314814815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09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756</c:v>
                </c:pt>
                <c:pt idx="1">
                  <c:v>493</c:v>
                </c:pt>
                <c:pt idx="2">
                  <c:v>718</c:v>
                </c:pt>
                <c:pt idx="3">
                  <c:v>329</c:v>
                </c:pt>
                <c:pt idx="4">
                  <c:v>478</c:v>
                </c:pt>
                <c:pt idx="5">
                  <c:v>786</c:v>
                </c:pt>
                <c:pt idx="6">
                  <c:v>717</c:v>
                </c:pt>
                <c:pt idx="7">
                  <c:v>734</c:v>
                </c:pt>
                <c:pt idx="8">
                  <c:v>756</c:v>
                </c:pt>
                <c:pt idx="9">
                  <c:v>468</c:v>
                </c:pt>
                <c:pt idx="10">
                  <c:v>437</c:v>
                </c:pt>
                <c:pt idx="11">
                  <c:v>290</c:v>
                </c:pt>
                <c:pt idx="12">
                  <c:v>179</c:v>
                </c:pt>
                <c:pt idx="13">
                  <c:v>73</c:v>
                </c:pt>
                <c:pt idx="14">
                  <c:v>60</c:v>
                </c:pt>
                <c:pt idx="15">
                  <c:v>73</c:v>
                </c:pt>
                <c:pt idx="16">
                  <c:v>69</c:v>
                </c:pt>
                <c:pt idx="17">
                  <c:v>30</c:v>
                </c:pt>
                <c:pt idx="18">
                  <c:v>36</c:v>
                </c:pt>
                <c:pt idx="1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C-41CC-BB18-867923AA93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74928"/>
        <c:axId val="429275712"/>
      </c:barChart>
      <c:catAx>
        <c:axId val="42927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5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7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274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81018518518521E-2"/>
          <c:y val="7.5301204819277434E-2"/>
          <c:w val="0.89391296296296296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50</c:v>
                </c:pt>
                <c:pt idx="1">
                  <c:v>46</c:v>
                </c:pt>
                <c:pt idx="2">
                  <c:v>60</c:v>
                </c:pt>
                <c:pt idx="3">
                  <c:v>30</c:v>
                </c:pt>
                <c:pt idx="4">
                  <c:v>58</c:v>
                </c:pt>
                <c:pt idx="5">
                  <c:v>71</c:v>
                </c:pt>
                <c:pt idx="6">
                  <c:v>85</c:v>
                </c:pt>
                <c:pt idx="7">
                  <c:v>72</c:v>
                </c:pt>
                <c:pt idx="8">
                  <c:v>64</c:v>
                </c:pt>
                <c:pt idx="9">
                  <c:v>49</c:v>
                </c:pt>
                <c:pt idx="10">
                  <c:v>59</c:v>
                </c:pt>
                <c:pt idx="11">
                  <c:v>60</c:v>
                </c:pt>
                <c:pt idx="12">
                  <c:v>85</c:v>
                </c:pt>
                <c:pt idx="13">
                  <c:v>155</c:v>
                </c:pt>
                <c:pt idx="14">
                  <c:v>120</c:v>
                </c:pt>
                <c:pt idx="15">
                  <c:v>54</c:v>
                </c:pt>
                <c:pt idx="16">
                  <c:v>66</c:v>
                </c:pt>
                <c:pt idx="17">
                  <c:v>30</c:v>
                </c:pt>
                <c:pt idx="18">
                  <c:v>30</c:v>
                </c:pt>
                <c:pt idx="19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ADC5-4E1C-AAD3-F2E4AA07598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11</c:v>
                </c:pt>
                <c:pt idx="7">
                  <c:v>13</c:v>
                </c:pt>
                <c:pt idx="8">
                  <c:v>13</c:v>
                </c:pt>
                <c:pt idx="9">
                  <c:v>13</c:v>
                </c:pt>
                <c:pt idx="10">
                  <c:v>7</c:v>
                </c:pt>
                <c:pt idx="11">
                  <c:v>11</c:v>
                </c:pt>
                <c:pt idx="12">
                  <c:v>12</c:v>
                </c:pt>
                <c:pt idx="13">
                  <c:v>12</c:v>
                </c:pt>
                <c:pt idx="14">
                  <c:v>10</c:v>
                </c:pt>
                <c:pt idx="15">
                  <c:v>6</c:v>
                </c:pt>
                <c:pt idx="16">
                  <c:v>7</c:v>
                </c:pt>
                <c:pt idx="17">
                  <c:v>10</c:v>
                </c:pt>
                <c:pt idx="18">
                  <c:v>10</c:v>
                </c:pt>
                <c:pt idx="19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ADC5-4E1C-AAD3-F2E4AA07598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22929304"/>
        <c:axId val="422933224"/>
      </c:lineChart>
      <c:catAx>
        <c:axId val="422929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3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3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2929304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8-435B-9CAF-2B8A866FA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1656"/>
        <c:axId val="422934792"/>
      </c:barChart>
      <c:catAx>
        <c:axId val="42293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792"/>
        <c:crosses val="autoZero"/>
        <c:auto val="1"/>
        <c:lblAlgn val="ctr"/>
        <c:lblOffset val="100"/>
        <c:tickMarkSkip val="1"/>
        <c:noMultiLvlLbl val="0"/>
      </c:catAx>
      <c:valAx>
        <c:axId val="4229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1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2-4C5C-B422-A9B41EAB8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1656"/>
        <c:axId val="422934792"/>
      </c:barChart>
      <c:catAx>
        <c:axId val="42293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792"/>
        <c:crosses val="autoZero"/>
        <c:auto val="1"/>
        <c:lblAlgn val="ctr"/>
        <c:lblOffset val="100"/>
        <c:tickMarkSkip val="1"/>
        <c:noMultiLvlLbl val="0"/>
      </c:catAx>
      <c:valAx>
        <c:axId val="4229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1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498423707527E-2"/>
          <c:y val="0.11598753614597763"/>
          <c:w val="0.90374285675667998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2022/2023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45</c:v>
                </c:pt>
                <c:pt idx="1">
                  <c:v>160</c:v>
                </c:pt>
                <c:pt idx="2">
                  <c:v>151</c:v>
                </c:pt>
                <c:pt idx="3">
                  <c:v>88</c:v>
                </c:pt>
                <c:pt idx="4">
                  <c:v>135</c:v>
                </c:pt>
                <c:pt idx="5">
                  <c:v>98</c:v>
                </c:pt>
                <c:pt idx="6">
                  <c:v>52</c:v>
                </c:pt>
                <c:pt idx="7">
                  <c:v>27</c:v>
                </c:pt>
                <c:pt idx="8">
                  <c:v>21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4-4AC2-BB39-A95D82BACD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5664"/>
        <c:axId val="431714096"/>
      </c:barChart>
      <c:catAx>
        <c:axId val="43171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4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566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75565067937865E-2"/>
          <c:y val="2.4568143749141978E-2"/>
          <c:w val="0.9165244349320621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215689029223617E-2"/>
                  <c:y val="-7.294857834087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DE-4D3D-96AB-07E20A73C4FF}"/>
                </c:ext>
              </c:extLst>
            </c:dLbl>
            <c:dLbl>
              <c:idx val="1"/>
              <c:layout>
                <c:manualLayout>
                  <c:x val="-5.7817742200420984E-2"/>
                  <c:y val="-9.394182741361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DE-4D3D-96AB-07E20A73C4FF}"/>
                </c:ext>
              </c:extLst>
            </c:dLbl>
            <c:dLbl>
              <c:idx val="2"/>
              <c:layout>
                <c:manualLayout>
                  <c:x val="-3.0604355568097808E-2"/>
                  <c:y val="-5.943433506606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DE-4D3D-96AB-07E20A73C4FF}"/>
                </c:ext>
              </c:extLst>
            </c:dLbl>
            <c:dLbl>
              <c:idx val="3"/>
              <c:layout>
                <c:manualLayout>
                  <c:x val="-5.1286655056424824E-2"/>
                  <c:y val="-9.3363644214607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E-4D3D-96AB-07E20A73C4FF}"/>
                </c:ext>
              </c:extLst>
            </c:dLbl>
            <c:dLbl>
              <c:idx val="4"/>
              <c:layout>
                <c:manualLayout>
                  <c:x val="-6.2292848667172745E-2"/>
                  <c:y val="-9.6375692407378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DE-4D3D-96AB-07E20A73C4FF}"/>
                </c:ext>
              </c:extLst>
            </c:dLbl>
            <c:dLbl>
              <c:idx val="5"/>
              <c:layout>
                <c:manualLayout>
                  <c:x val="-6.476180988623452E-2"/>
                  <c:y val="-9.67104731895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DE-4D3D-96AB-07E20A73C4FF}"/>
                </c:ext>
              </c:extLst>
            </c:dLbl>
            <c:dLbl>
              <c:idx val="6"/>
              <c:layout>
                <c:manualLayout>
                  <c:x val="-4.3883905697700933E-2"/>
                  <c:y val="-4.8411505419928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DE-4D3D-96AB-07E20A73C4FF}"/>
                </c:ext>
              </c:extLst>
            </c:dLbl>
            <c:dLbl>
              <c:idx val="7"/>
              <c:layout>
                <c:manualLayout>
                  <c:x val="-4.6444114838864223E-2"/>
                  <c:y val="-5.6480089656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DE-4D3D-96AB-07E20A73C4FF}"/>
                </c:ext>
              </c:extLst>
            </c:dLbl>
            <c:dLbl>
              <c:idx val="8"/>
              <c:layout>
                <c:manualLayout>
                  <c:x val="-4.2573771935625622E-2"/>
                  <c:y val="-6.4548673893238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DE-4D3D-96AB-07E20A73C4FF}"/>
                </c:ext>
              </c:extLst>
            </c:dLbl>
            <c:dLbl>
              <c:idx val="9"/>
              <c:layout>
                <c:manualLayout>
                  <c:x val="-4.6285176897882356E-2"/>
                  <c:y val="-5.2445797538255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DE-4D3D-96AB-07E20A73C4FF}"/>
                </c:ext>
              </c:extLst>
            </c:dLbl>
            <c:dLbl>
              <c:idx val="10"/>
              <c:layout>
                <c:manualLayout>
                  <c:x val="-2.6357946622563862E-2"/>
                  <c:y val="-5.64800896565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DE-4D3D-96AB-07E20A73C4FF}"/>
                </c:ext>
              </c:extLst>
            </c:dLbl>
            <c:dLbl>
              <c:idx val="11"/>
              <c:layout>
                <c:manualLayout>
                  <c:x val="-1.2080585979381672E-16"/>
                  <c:y val="-7.2617258129892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DE-4D3D-96AB-07E20A73C4FF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20022/2023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28</c:v>
                </c:pt>
                <c:pt idx="1">
                  <c:v>38</c:v>
                </c:pt>
                <c:pt idx="2">
                  <c:v>36</c:v>
                </c:pt>
                <c:pt idx="3">
                  <c:v>28</c:v>
                </c:pt>
                <c:pt idx="4">
                  <c:v>42</c:v>
                </c:pt>
                <c:pt idx="5">
                  <c:v>40</c:v>
                </c:pt>
                <c:pt idx="6">
                  <c:v>37</c:v>
                </c:pt>
                <c:pt idx="7">
                  <c:v>37</c:v>
                </c:pt>
                <c:pt idx="8">
                  <c:v>35</c:v>
                </c:pt>
                <c:pt idx="9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32DE-4D3D-96AB-07E20A73C4F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0764158064804115E-2"/>
                  <c:y val="-5.443244816093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DE-4D3D-96AB-07E20A73C4FF}"/>
                </c:ext>
              </c:extLst>
            </c:dLbl>
            <c:dLbl>
              <c:idx val="1"/>
              <c:layout>
                <c:manualLayout>
                  <c:x val="-2.688847812692545E-2"/>
                  <c:y val="-4.8724718965493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DE-4D3D-96AB-07E20A73C4FF}"/>
                </c:ext>
              </c:extLst>
            </c:dLbl>
            <c:dLbl>
              <c:idx val="2"/>
              <c:layout>
                <c:manualLayout>
                  <c:x val="-3.1329968674602596E-2"/>
                  <c:y val="-3.1230503568601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DE-4D3D-96AB-07E20A73C4FF}"/>
                </c:ext>
              </c:extLst>
            </c:dLbl>
            <c:dLbl>
              <c:idx val="3"/>
              <c:layout>
                <c:manualLayout>
                  <c:x val="-4.4997459897000186E-2"/>
                  <c:y val="-5.0696121869929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2DE-4D3D-96AB-07E20A73C4FF}"/>
                </c:ext>
              </c:extLst>
            </c:dLbl>
            <c:dLbl>
              <c:idx val="4"/>
              <c:layout>
                <c:manualLayout>
                  <c:x val="-4.1973411658508993E-2"/>
                  <c:y val="-3.2252736012442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DE-4D3D-96AB-07E20A73C4FF}"/>
                </c:ext>
              </c:extLst>
            </c:dLbl>
            <c:dLbl>
              <c:idx val="5"/>
              <c:layout>
                <c:manualLayout>
                  <c:x val="-3.5654830236404443E-2"/>
                  <c:y val="-3.1230503568601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DE-4D3D-96AB-07E20A73C4FF}"/>
                </c:ext>
              </c:extLst>
            </c:dLbl>
            <c:dLbl>
              <c:idx val="6"/>
              <c:layout>
                <c:manualLayout>
                  <c:x val="-3.9536919933845706E-2"/>
                  <c:y val="-3.6308629064946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2DE-4D3D-96AB-07E20A73C4FF}"/>
                </c:ext>
              </c:extLst>
            </c:dLbl>
            <c:dLbl>
              <c:idx val="7"/>
              <c:layout>
                <c:manualLayout>
                  <c:x val="1.1611028709716113E-2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2DE-4D3D-96AB-07E20A73C4FF}"/>
                </c:ext>
              </c:extLst>
            </c:dLbl>
            <c:dLbl>
              <c:idx val="8"/>
              <c:layout>
                <c:manualLayout>
                  <c:x val="7.7406858064773734E-3"/>
                  <c:y val="-2.8240044828291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2DE-4D3D-96AB-07E20A73C4FF}"/>
                </c:ext>
              </c:extLst>
            </c:dLbl>
            <c:dLbl>
              <c:idx val="9"/>
              <c:layout>
                <c:manualLayout>
                  <c:x val="3.8703429032386828E-3"/>
                  <c:y val="-2.8240044828291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2DE-4D3D-96AB-07E20A73C4FF}"/>
                </c:ext>
              </c:extLst>
            </c:dLbl>
            <c:dLbl>
              <c:idx val="10"/>
              <c:layout>
                <c:manualLayout>
                  <c:x val="-6.918960988422998E-2"/>
                  <c:y val="-1.6137168473309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2DE-4D3D-96AB-07E20A73C4FF}"/>
                </c:ext>
              </c:extLst>
            </c:dLbl>
            <c:spPr>
              <a:noFill/>
              <a:ln w="25218">
                <a:noFill/>
              </a:ln>
            </c:spPr>
            <c:txPr>
              <a:bodyPr/>
              <a:lstStyle/>
              <a:p>
                <a:pPr>
                  <a:defRPr sz="10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20022/2023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6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32DE-4D3D-96AB-07E20A73C4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714488"/>
        <c:axId val="431717624"/>
      </c:lineChart>
      <c:catAx>
        <c:axId val="431714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7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7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448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</c:v>
                </c:pt>
                <c:pt idx="1">
                  <c:v>8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8-435B-9CAF-2B8A866FA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1656"/>
        <c:axId val="422934792"/>
      </c:barChart>
      <c:catAx>
        <c:axId val="42293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792"/>
        <c:crosses val="autoZero"/>
        <c:auto val="1"/>
        <c:lblAlgn val="ctr"/>
        <c:lblOffset val="100"/>
        <c:tickMarkSkip val="1"/>
        <c:noMultiLvlLbl val="0"/>
      </c:catAx>
      <c:valAx>
        <c:axId val="4229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1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633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2012/2012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1046</c:v>
                </c:pt>
                <c:pt idx="1">
                  <c:v>1272</c:v>
                </c:pt>
                <c:pt idx="2">
                  <c:v>1680</c:v>
                </c:pt>
                <c:pt idx="3">
                  <c:v>2012</c:v>
                </c:pt>
                <c:pt idx="4">
                  <c:v>2004</c:v>
                </c:pt>
                <c:pt idx="5">
                  <c:v>2190</c:v>
                </c:pt>
                <c:pt idx="6">
                  <c:v>2148</c:v>
                </c:pt>
                <c:pt idx="7">
                  <c:v>2620</c:v>
                </c:pt>
                <c:pt idx="8">
                  <c:v>2632</c:v>
                </c:pt>
                <c:pt idx="9">
                  <c:v>2131</c:v>
                </c:pt>
                <c:pt idx="10">
                  <c:v>2238</c:v>
                </c:pt>
                <c:pt idx="11">
                  <c:v>1995</c:v>
                </c:pt>
                <c:pt idx="12">
                  <c:v>1696</c:v>
                </c:pt>
                <c:pt idx="13">
                  <c:v>1238</c:v>
                </c:pt>
                <c:pt idx="14">
                  <c:v>1162</c:v>
                </c:pt>
                <c:pt idx="15">
                  <c:v>888</c:v>
                </c:pt>
                <c:pt idx="16">
                  <c:v>578</c:v>
                </c:pt>
                <c:pt idx="17">
                  <c:v>643</c:v>
                </c:pt>
                <c:pt idx="18">
                  <c:v>586</c:v>
                </c:pt>
                <c:pt idx="19">
                  <c:v>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5-477B-B194-37E122134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2440"/>
        <c:axId val="422930088"/>
      </c:barChart>
      <c:catAx>
        <c:axId val="422932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0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0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0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93244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Arkusz2!$B$10:$B$22</c:f>
              <c:strCache>
                <c:ptCount val="1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</c:strCache>
            </c:strRef>
          </c:cat>
          <c:val>
            <c:numRef>
              <c:f>Arkusz2!$C$10:$C$22</c:f>
              <c:numCache>
                <c:formatCode>General</c:formatCode>
                <c:ptCount val="13"/>
                <c:pt idx="0">
                  <c:v>318</c:v>
                </c:pt>
                <c:pt idx="1">
                  <c:v>322</c:v>
                </c:pt>
                <c:pt idx="2">
                  <c:v>253</c:v>
                </c:pt>
                <c:pt idx="3">
                  <c:v>226</c:v>
                </c:pt>
                <c:pt idx="4">
                  <c:v>264</c:v>
                </c:pt>
                <c:pt idx="5">
                  <c:v>179</c:v>
                </c:pt>
                <c:pt idx="6">
                  <c:v>163</c:v>
                </c:pt>
                <c:pt idx="7">
                  <c:v>165</c:v>
                </c:pt>
                <c:pt idx="8">
                  <c:v>105</c:v>
                </c:pt>
                <c:pt idx="9">
                  <c:v>104</c:v>
                </c:pt>
                <c:pt idx="10">
                  <c:v>56</c:v>
                </c:pt>
                <c:pt idx="11">
                  <c:v>0</c:v>
                </c:pt>
                <c:pt idx="1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E-4A49-9F14-D29DF24525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3104784"/>
        <c:axId val="1693106864"/>
      </c:barChart>
      <c:catAx>
        <c:axId val="16931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93106864"/>
        <c:crosses val="autoZero"/>
        <c:auto val="1"/>
        <c:lblAlgn val="ctr"/>
        <c:lblOffset val="100"/>
        <c:noMultiLvlLbl val="0"/>
      </c:catAx>
      <c:valAx>
        <c:axId val="1693106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310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9537037037042E-2"/>
          <c:y val="7.9365079365079361E-2"/>
          <c:w val="0.88845624999999995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158</c:v>
                </c:pt>
                <c:pt idx="1">
                  <c:v>230</c:v>
                </c:pt>
                <c:pt idx="2">
                  <c:v>253</c:v>
                </c:pt>
                <c:pt idx="3">
                  <c:v>334</c:v>
                </c:pt>
                <c:pt idx="4">
                  <c:v>259</c:v>
                </c:pt>
                <c:pt idx="5">
                  <c:v>249</c:v>
                </c:pt>
                <c:pt idx="6">
                  <c:v>318</c:v>
                </c:pt>
                <c:pt idx="7">
                  <c:v>322</c:v>
                </c:pt>
                <c:pt idx="8">
                  <c:v>253</c:v>
                </c:pt>
                <c:pt idx="9">
                  <c:v>226</c:v>
                </c:pt>
                <c:pt idx="10">
                  <c:v>264</c:v>
                </c:pt>
                <c:pt idx="11">
                  <c:v>179</c:v>
                </c:pt>
                <c:pt idx="12">
                  <c:v>163</c:v>
                </c:pt>
                <c:pt idx="13">
                  <c:v>165</c:v>
                </c:pt>
                <c:pt idx="14">
                  <c:v>105</c:v>
                </c:pt>
                <c:pt idx="15">
                  <c:v>104</c:v>
                </c:pt>
                <c:pt idx="16">
                  <c:v>56</c:v>
                </c:pt>
                <c:pt idx="17">
                  <c:v>0</c:v>
                </c:pt>
                <c:pt idx="18">
                  <c:v>13</c:v>
                </c:pt>
                <c:pt idx="1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F-4603-A728-80393802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2528"/>
        <c:axId val="431712920"/>
      </c:barChart>
      <c:catAx>
        <c:axId val="43171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2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2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252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84490740740741E-2"/>
          <c:y val="7.5301204819277434E-2"/>
          <c:w val="0.888906018518518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23</c:v>
                </c:pt>
                <c:pt idx="1">
                  <c:v>35</c:v>
                </c:pt>
                <c:pt idx="2">
                  <c:v>48</c:v>
                </c:pt>
                <c:pt idx="3">
                  <c:v>74</c:v>
                </c:pt>
                <c:pt idx="4">
                  <c:v>54</c:v>
                </c:pt>
                <c:pt idx="5">
                  <c:v>83</c:v>
                </c:pt>
                <c:pt idx="6">
                  <c:v>114</c:v>
                </c:pt>
                <c:pt idx="7">
                  <c:v>169</c:v>
                </c:pt>
                <c:pt idx="8">
                  <c:v>145</c:v>
                </c:pt>
                <c:pt idx="9">
                  <c:v>133</c:v>
                </c:pt>
                <c:pt idx="10">
                  <c:v>116</c:v>
                </c:pt>
                <c:pt idx="11">
                  <c:v>60</c:v>
                </c:pt>
                <c:pt idx="12">
                  <c:v>49</c:v>
                </c:pt>
                <c:pt idx="13">
                  <c:v>62</c:v>
                </c:pt>
                <c:pt idx="14">
                  <c:v>57</c:v>
                </c:pt>
                <c:pt idx="15">
                  <c:v>44</c:v>
                </c:pt>
                <c:pt idx="16">
                  <c:v>43</c:v>
                </c:pt>
                <c:pt idx="17">
                  <c:v>0</c:v>
                </c:pt>
                <c:pt idx="18">
                  <c:v>40</c:v>
                </c:pt>
                <c:pt idx="19">
                  <c:v>32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9999-485B-AFEB-466A461AC9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2099/2010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11</c:v>
                </c:pt>
                <c:pt idx="7">
                  <c:v>14</c:v>
                </c:pt>
                <c:pt idx="8">
                  <c:v>14</c:v>
                </c:pt>
                <c:pt idx="9">
                  <c:v>10</c:v>
                </c:pt>
                <c:pt idx="10">
                  <c:v>16</c:v>
                </c:pt>
                <c:pt idx="11">
                  <c:v>16</c:v>
                </c:pt>
                <c:pt idx="12">
                  <c:v>15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0</c:v>
                </c:pt>
                <c:pt idx="18">
                  <c:v>4</c:v>
                </c:pt>
                <c:pt idx="19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9999-485B-AFEB-466A461AC96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31723112"/>
        <c:axId val="431722720"/>
      </c:lineChart>
      <c:catAx>
        <c:axId val="431723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22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23112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</c:v>
                </c:pt>
                <c:pt idx="1">
                  <c:v>14</c:v>
                </c:pt>
                <c:pt idx="2">
                  <c:v>20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D-484C-9AF9-1DE907E45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31656"/>
        <c:axId val="422934792"/>
      </c:barChart>
      <c:catAx>
        <c:axId val="42293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792"/>
        <c:crosses val="autoZero"/>
        <c:auto val="1"/>
        <c:lblAlgn val="ctr"/>
        <c:lblOffset val="100"/>
        <c:tickMarkSkip val="1"/>
        <c:noMultiLvlLbl val="0"/>
      </c:catAx>
      <c:valAx>
        <c:axId val="422934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165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9999999999994E-2"/>
          <c:y val="7.9365170694284615E-2"/>
          <c:w val="0.88845532407407413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253</c:v>
                </c:pt>
                <c:pt idx="1">
                  <c:v>350</c:v>
                </c:pt>
                <c:pt idx="2">
                  <c:v>554</c:v>
                </c:pt>
                <c:pt idx="3">
                  <c:v>454</c:v>
                </c:pt>
                <c:pt idx="4">
                  <c:v>548</c:v>
                </c:pt>
                <c:pt idx="5">
                  <c:v>597</c:v>
                </c:pt>
                <c:pt idx="6">
                  <c:v>479</c:v>
                </c:pt>
                <c:pt idx="7">
                  <c:v>367</c:v>
                </c:pt>
                <c:pt idx="8">
                  <c:v>415</c:v>
                </c:pt>
                <c:pt idx="9">
                  <c:v>117</c:v>
                </c:pt>
                <c:pt idx="10">
                  <c:v>403</c:v>
                </c:pt>
                <c:pt idx="11">
                  <c:v>306</c:v>
                </c:pt>
                <c:pt idx="12">
                  <c:v>266</c:v>
                </c:pt>
                <c:pt idx="13">
                  <c:v>192</c:v>
                </c:pt>
                <c:pt idx="14">
                  <c:v>116</c:v>
                </c:pt>
                <c:pt idx="15">
                  <c:v>96</c:v>
                </c:pt>
                <c:pt idx="16">
                  <c:v>52</c:v>
                </c:pt>
                <c:pt idx="17">
                  <c:v>0</c:v>
                </c:pt>
                <c:pt idx="18">
                  <c:v>11</c:v>
                </c:pt>
                <c:pt idx="1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D-4544-8EB6-9362BF047D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21936"/>
        <c:axId val="431722328"/>
      </c:barChart>
      <c:catAx>
        <c:axId val="43172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22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21936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84722222222224E-2"/>
          <c:y val="7.5301204819277434E-2"/>
          <c:w val="0.888905555555555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>
                    <a:alpha val="92000"/>
                  </a:srgbClr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30</c:v>
                </c:pt>
                <c:pt idx="1">
                  <c:v>26</c:v>
                </c:pt>
                <c:pt idx="2">
                  <c:v>38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  <c:pt idx="6">
                  <c:v>26</c:v>
                </c:pt>
                <c:pt idx="7">
                  <c:v>36</c:v>
                </c:pt>
                <c:pt idx="8">
                  <c:v>28</c:v>
                </c:pt>
                <c:pt idx="9">
                  <c:v>27</c:v>
                </c:pt>
                <c:pt idx="10">
                  <c:v>24</c:v>
                </c:pt>
                <c:pt idx="11">
                  <c:v>20</c:v>
                </c:pt>
                <c:pt idx="12">
                  <c:v>20</c:v>
                </c:pt>
                <c:pt idx="13">
                  <c:v>25</c:v>
                </c:pt>
                <c:pt idx="14">
                  <c:v>24</c:v>
                </c:pt>
                <c:pt idx="15">
                  <c:v>23</c:v>
                </c:pt>
                <c:pt idx="16">
                  <c:v>21</c:v>
                </c:pt>
                <c:pt idx="17">
                  <c:v>10</c:v>
                </c:pt>
                <c:pt idx="18">
                  <c:v>7</c:v>
                </c:pt>
                <c:pt idx="19">
                  <c:v>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62DE-4365-9463-BC1FF274B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rgbClr val="6699FF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4</c:v>
                </c:pt>
                <c:pt idx="7">
                  <c:v>6</c:v>
                </c:pt>
                <c:pt idx="8">
                  <c:v>7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5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3</c:v>
                </c:pt>
                <c:pt idx="19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4-62DE-4365-9463-BC1FF274B09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1819296"/>
        <c:axId val="431827920"/>
      </c:lineChart>
      <c:catAx>
        <c:axId val="4318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7920"/>
        <c:crosses val="autoZero"/>
        <c:auto val="1"/>
        <c:lblAlgn val="ctr"/>
        <c:lblOffset val="100"/>
        <c:noMultiLvlLbl val="0"/>
      </c:catAx>
      <c:valAx>
        <c:axId val="43182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19296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34</c:v>
                </c:pt>
                <c:pt idx="1">
                  <c:v>34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E-418E-B164-A5E75008A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2040"/>
        <c:axId val="431817336"/>
      </c:barChart>
      <c:catAx>
        <c:axId val="431822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7336"/>
        <c:crosses val="autoZero"/>
        <c:auto val="1"/>
        <c:lblAlgn val="ctr"/>
        <c:lblOffset val="100"/>
        <c:tickMarkSkip val="1"/>
        <c:noMultiLvlLbl val="0"/>
      </c:catAx>
      <c:valAx>
        <c:axId val="431817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20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7916666666669E-2"/>
          <c:y val="7.9365079365079361E-2"/>
          <c:w val="0.88901574074074075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073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552</c:v>
                </c:pt>
                <c:pt idx="1">
                  <c:v>560</c:v>
                </c:pt>
                <c:pt idx="2">
                  <c:v>622</c:v>
                </c:pt>
                <c:pt idx="3">
                  <c:v>586</c:v>
                </c:pt>
                <c:pt idx="4">
                  <c:v>486</c:v>
                </c:pt>
                <c:pt idx="5">
                  <c:v>441</c:v>
                </c:pt>
                <c:pt idx="6">
                  <c:v>434</c:v>
                </c:pt>
                <c:pt idx="7">
                  <c:v>349</c:v>
                </c:pt>
                <c:pt idx="8">
                  <c:v>330</c:v>
                </c:pt>
                <c:pt idx="9">
                  <c:v>255</c:v>
                </c:pt>
                <c:pt idx="10">
                  <c:v>173</c:v>
                </c:pt>
                <c:pt idx="11">
                  <c:v>207</c:v>
                </c:pt>
                <c:pt idx="12">
                  <c:v>91</c:v>
                </c:pt>
                <c:pt idx="13">
                  <c:v>87</c:v>
                </c:pt>
                <c:pt idx="14">
                  <c:v>72</c:v>
                </c:pt>
                <c:pt idx="15">
                  <c:v>67</c:v>
                </c:pt>
                <c:pt idx="16">
                  <c:v>25</c:v>
                </c:pt>
                <c:pt idx="17">
                  <c:v>8</c:v>
                </c:pt>
                <c:pt idx="18">
                  <c:v>137</c:v>
                </c:pt>
                <c:pt idx="19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7-431B-8623-37CF95C774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24000"/>
        <c:axId val="431817728"/>
      </c:barChart>
      <c:catAx>
        <c:axId val="43182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7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7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4000"/>
        <c:crosses val="autoZero"/>
        <c:crossBetween val="between"/>
      </c:valAx>
      <c:spPr>
        <a:noFill/>
        <a:ln w="253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7E-49C1-A2F3-3C7AF0754B1D}"/>
                </c:ext>
              </c:extLst>
            </c:dLbl>
            <c:dLbl>
              <c:idx val="1"/>
              <c:layout>
                <c:manualLayout>
                  <c:x val="-8.0357618499030378E-2"/>
                  <c:y val="-0.1283869047619047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81%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7E-49C1-A2F3-3C7AF0754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117</c:v>
                </c:pt>
                <c:pt idx="1">
                  <c:v>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7E-49C1-A2F3-3C7AF0754B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08101851851854E-2"/>
          <c:y val="6.4063478551667524E-2"/>
          <c:w val="0.8888587962962962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50</c:v>
                </c:pt>
                <c:pt idx="1">
                  <c:v>44</c:v>
                </c:pt>
                <c:pt idx="2">
                  <c:v>57</c:v>
                </c:pt>
                <c:pt idx="3">
                  <c:v>61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83</c:v>
                </c:pt>
                <c:pt idx="8">
                  <c:v>46</c:v>
                </c:pt>
                <c:pt idx="9">
                  <c:v>47</c:v>
                </c:pt>
                <c:pt idx="10">
                  <c:v>31</c:v>
                </c:pt>
                <c:pt idx="11">
                  <c:v>75</c:v>
                </c:pt>
                <c:pt idx="12">
                  <c:v>48</c:v>
                </c:pt>
                <c:pt idx="13">
                  <c:v>32</c:v>
                </c:pt>
                <c:pt idx="14">
                  <c:v>18</c:v>
                </c:pt>
                <c:pt idx="15">
                  <c:v>31</c:v>
                </c:pt>
                <c:pt idx="16">
                  <c:v>31</c:v>
                </c:pt>
                <c:pt idx="17">
                  <c:v>45</c:v>
                </c:pt>
                <c:pt idx="18">
                  <c:v>130</c:v>
                </c:pt>
                <c:pt idx="19">
                  <c:v>167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E820-4574-98EB-47078392337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6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  <c:pt idx="12">
                  <c:v>8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  <c:pt idx="18">
                  <c:v>11</c:v>
                </c:pt>
                <c:pt idx="1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E820-4574-98EB-47078392337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6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08">
                <a:noFill/>
              </a:ln>
            </c:spPr>
          </c:downBars>
        </c:upDownBars>
        <c:marker val="1"/>
        <c:smooth val="0"/>
        <c:axId val="431825568"/>
        <c:axId val="431818512"/>
      </c:lineChart>
      <c:catAx>
        <c:axId val="43182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5568"/>
        <c:crosses val="autoZero"/>
        <c:crossBetween val="between"/>
      </c:valAx>
      <c:spPr>
        <a:noFill/>
        <a:ln w="2536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05585171418788E-2"/>
          <c:y val="2.0235496698244676E-2"/>
          <c:w val="0.95510662177328842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</c:v>
                </c:pt>
                <c:pt idx="1">
                  <c:v>0</c:v>
                </c:pt>
                <c:pt idx="2">
                  <c:v>9</c:v>
                </c:pt>
                <c:pt idx="3">
                  <c:v>3</c:v>
                </c:pt>
                <c:pt idx="4">
                  <c:v>7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C-4DAC-8650-DF4F05DA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2040"/>
        <c:axId val="431817336"/>
      </c:barChart>
      <c:catAx>
        <c:axId val="431822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7336"/>
        <c:crosses val="autoZero"/>
        <c:auto val="1"/>
        <c:lblAlgn val="ctr"/>
        <c:lblOffset val="100"/>
        <c:tickMarkSkip val="1"/>
        <c:noMultiLvlLbl val="0"/>
      </c:catAx>
      <c:valAx>
        <c:axId val="431817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20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4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8148148148152E-2"/>
          <c:y val="7.9365079365079361E-2"/>
          <c:w val="0.88901527777777778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6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147</c:v>
                </c:pt>
                <c:pt idx="1">
                  <c:v>159</c:v>
                </c:pt>
                <c:pt idx="2">
                  <c:v>155</c:v>
                </c:pt>
                <c:pt idx="3">
                  <c:v>201</c:v>
                </c:pt>
                <c:pt idx="4">
                  <c:v>145</c:v>
                </c:pt>
                <c:pt idx="5">
                  <c:v>182</c:v>
                </c:pt>
                <c:pt idx="6">
                  <c:v>163</c:v>
                </c:pt>
                <c:pt idx="7">
                  <c:v>187</c:v>
                </c:pt>
                <c:pt idx="8">
                  <c:v>212</c:v>
                </c:pt>
                <c:pt idx="9">
                  <c:v>234</c:v>
                </c:pt>
                <c:pt idx="10">
                  <c:v>249</c:v>
                </c:pt>
                <c:pt idx="11">
                  <c:v>167</c:v>
                </c:pt>
                <c:pt idx="12">
                  <c:v>173</c:v>
                </c:pt>
                <c:pt idx="13">
                  <c:v>154</c:v>
                </c:pt>
                <c:pt idx="14">
                  <c:v>112</c:v>
                </c:pt>
                <c:pt idx="15">
                  <c:v>62</c:v>
                </c:pt>
                <c:pt idx="16">
                  <c:v>6</c:v>
                </c:pt>
                <c:pt idx="17">
                  <c:v>0</c:v>
                </c:pt>
                <c:pt idx="18">
                  <c:v>24</c:v>
                </c:pt>
                <c:pt idx="1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0-408A-B37D-E8105A1FBB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72184"/>
        <c:axId val="434465912"/>
      </c:barChart>
      <c:catAx>
        <c:axId val="434472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5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65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7218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84259259259258E-2"/>
          <c:y val="7.5301204819277434E-2"/>
          <c:w val="0.88890648148148144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19"/>
              <c:layout>
                <c:manualLayout>
                  <c:x val="-1.2527314814814814E-2"/>
                  <c:y val="-8.220655926352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F-4F64-A395-5E038144C6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36</c:v>
                </c:pt>
                <c:pt idx="1">
                  <c:v>33</c:v>
                </c:pt>
                <c:pt idx="2">
                  <c:v>36</c:v>
                </c:pt>
                <c:pt idx="3">
                  <c:v>40</c:v>
                </c:pt>
                <c:pt idx="4">
                  <c:v>33</c:v>
                </c:pt>
                <c:pt idx="5">
                  <c:v>33</c:v>
                </c:pt>
                <c:pt idx="6">
                  <c:v>41</c:v>
                </c:pt>
                <c:pt idx="7">
                  <c:v>37</c:v>
                </c:pt>
                <c:pt idx="8">
                  <c:v>48</c:v>
                </c:pt>
                <c:pt idx="9">
                  <c:v>48</c:v>
                </c:pt>
                <c:pt idx="10">
                  <c:v>52</c:v>
                </c:pt>
                <c:pt idx="11">
                  <c:v>48</c:v>
                </c:pt>
                <c:pt idx="12">
                  <c:v>41</c:v>
                </c:pt>
                <c:pt idx="13">
                  <c:v>45</c:v>
                </c:pt>
                <c:pt idx="14">
                  <c:v>45</c:v>
                </c:pt>
                <c:pt idx="15">
                  <c:v>83</c:v>
                </c:pt>
                <c:pt idx="16">
                  <c:v>34</c:v>
                </c:pt>
                <c:pt idx="17">
                  <c:v>0</c:v>
                </c:pt>
                <c:pt idx="18">
                  <c:v>30</c:v>
                </c:pt>
                <c:pt idx="19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13A-424A-899E-D3ACBAD3AD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18"/>
              <c:layout>
                <c:manualLayout>
                  <c:x val="-3.2249768518518629E-2"/>
                  <c:y val="5.8295614371563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1F-4F64-A395-5E038144C608}"/>
                </c:ext>
              </c:extLst>
            </c:dLbl>
            <c:dLbl>
              <c:idx val="19"/>
              <c:layout>
                <c:manualLayout>
                  <c:x val="-1.4261805555555555E-2"/>
                  <c:y val="5.017644802454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1F-4F64-A395-5E038144C608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14</c:v>
                </c:pt>
                <c:pt idx="11">
                  <c:v>11</c:v>
                </c:pt>
                <c:pt idx="12">
                  <c:v>11</c:v>
                </c:pt>
                <c:pt idx="13">
                  <c:v>14</c:v>
                </c:pt>
                <c:pt idx="14">
                  <c:v>13</c:v>
                </c:pt>
                <c:pt idx="15">
                  <c:v>14</c:v>
                </c:pt>
                <c:pt idx="16">
                  <c:v>18</c:v>
                </c:pt>
                <c:pt idx="17">
                  <c:v>0</c:v>
                </c:pt>
                <c:pt idx="18">
                  <c:v>20</c:v>
                </c:pt>
                <c:pt idx="19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E13A-424A-899E-D3ACBAD3AD0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4471792"/>
        <c:axId val="434465520"/>
      </c:lineChart>
      <c:catAx>
        <c:axId val="43447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6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71792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3222591362126248E-2"/>
          <c:y val="2.6607538802660816E-2"/>
          <c:w val="0.96345514950166056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43</c:v>
                </c:pt>
                <c:pt idx="1">
                  <c:v>23</c:v>
                </c:pt>
                <c:pt idx="2">
                  <c:v>6</c:v>
                </c:pt>
                <c:pt idx="3">
                  <c:v>0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3-4FE9-9762-DBDFCE271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469440"/>
        <c:axId val="434472968"/>
      </c:barChart>
      <c:catAx>
        <c:axId val="43446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2968"/>
        <c:crosses val="autoZero"/>
        <c:auto val="1"/>
        <c:lblAlgn val="ctr"/>
        <c:lblOffset val="100"/>
        <c:tickMarkSkip val="1"/>
        <c:noMultiLvlLbl val="0"/>
      </c:catAx>
      <c:valAx>
        <c:axId val="434472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694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6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62067949359128"/>
          <c:y val="7.9365079365079361E-2"/>
          <c:w val="0.8656216853713371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  <c:pt idx="10">
                  <c:v>2022/2023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233</c:v>
                </c:pt>
                <c:pt idx="1">
                  <c:v>84</c:v>
                </c:pt>
                <c:pt idx="2">
                  <c:v>357</c:v>
                </c:pt>
                <c:pt idx="3">
                  <c:v>88</c:v>
                </c:pt>
                <c:pt idx="4">
                  <c:v>53</c:v>
                </c:pt>
                <c:pt idx="5">
                  <c:v>155</c:v>
                </c:pt>
                <c:pt idx="6">
                  <c:v>68</c:v>
                </c:pt>
                <c:pt idx="7">
                  <c:v>30</c:v>
                </c:pt>
                <c:pt idx="8">
                  <c:v>12</c:v>
                </c:pt>
                <c:pt idx="9">
                  <c:v>50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7-4764-9ED4-C489308E36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68264"/>
        <c:axId val="434471400"/>
      </c:barChart>
      <c:catAx>
        <c:axId val="43446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1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68264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38917898011326E-2"/>
          <c:y val="7.5301111774324844E-2"/>
          <c:w val="0.894677813576269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  <c:pt idx="10">
                  <c:v>2022/2023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128</c:v>
                </c:pt>
                <c:pt idx="1">
                  <c:v>86</c:v>
                </c:pt>
                <c:pt idx="2">
                  <c:v>152</c:v>
                </c:pt>
                <c:pt idx="3">
                  <c:v>57</c:v>
                </c:pt>
                <c:pt idx="4">
                  <c:v>41</c:v>
                </c:pt>
                <c:pt idx="5">
                  <c:v>60</c:v>
                </c:pt>
                <c:pt idx="6">
                  <c:v>35</c:v>
                </c:pt>
                <c:pt idx="7">
                  <c:v>30</c:v>
                </c:pt>
                <c:pt idx="8">
                  <c:v>30</c:v>
                </c:pt>
                <c:pt idx="9">
                  <c:v>25</c:v>
                </c:pt>
                <c:pt idx="10">
                  <c:v>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A128-45E8-8DA1-584F3E075EB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  <c:pt idx="7">
                  <c:v>2019/2020</c:v>
                </c:pt>
                <c:pt idx="8">
                  <c:v>2020/2021</c:v>
                </c:pt>
                <c:pt idx="9">
                  <c:v>2021/2022</c:v>
                </c:pt>
                <c:pt idx="10">
                  <c:v>2022/2023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42</c:v>
                </c:pt>
                <c:pt idx="1">
                  <c:v>20</c:v>
                </c:pt>
                <c:pt idx="2">
                  <c:v>6</c:v>
                </c:pt>
                <c:pt idx="3">
                  <c:v>7</c:v>
                </c:pt>
                <c:pt idx="4">
                  <c:v>23</c:v>
                </c:pt>
                <c:pt idx="5">
                  <c:v>18</c:v>
                </c:pt>
                <c:pt idx="6">
                  <c:v>17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5-A128-45E8-8DA1-584F3E075EB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34476496"/>
        <c:axId val="434476888"/>
      </c:lineChart>
      <c:catAx>
        <c:axId val="43447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6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6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76496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4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1408</c:v>
                </c:pt>
                <c:pt idx="1">
                  <c:v>1630</c:v>
                </c:pt>
                <c:pt idx="2">
                  <c:v>2397</c:v>
                </c:pt>
                <c:pt idx="3">
                  <c:v>2327</c:v>
                </c:pt>
                <c:pt idx="4">
                  <c:v>2622</c:v>
                </c:pt>
                <c:pt idx="5">
                  <c:v>2769</c:v>
                </c:pt>
                <c:pt idx="6">
                  <c:v>3214</c:v>
                </c:pt>
                <c:pt idx="7">
                  <c:v>3934</c:v>
                </c:pt>
                <c:pt idx="8">
                  <c:v>4057</c:v>
                </c:pt>
                <c:pt idx="9">
                  <c:v>3241</c:v>
                </c:pt>
                <c:pt idx="10">
                  <c:v>3428</c:v>
                </c:pt>
                <c:pt idx="11">
                  <c:v>3383</c:v>
                </c:pt>
                <c:pt idx="12">
                  <c:v>2709</c:v>
                </c:pt>
                <c:pt idx="13">
                  <c:v>1787</c:v>
                </c:pt>
                <c:pt idx="14">
                  <c:v>1568</c:v>
                </c:pt>
                <c:pt idx="15">
                  <c:v>1265</c:v>
                </c:pt>
                <c:pt idx="16">
                  <c:v>743</c:v>
                </c:pt>
                <c:pt idx="17">
                  <c:v>480</c:v>
                </c:pt>
                <c:pt idx="18">
                  <c:v>397</c:v>
                </c:pt>
                <c:pt idx="19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2-40A9-8AFA-AF9826D97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2929696"/>
        <c:axId val="422934400"/>
      </c:barChart>
      <c:catAx>
        <c:axId val="422929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4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2929696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21990740740737E-2"/>
          <c:y val="7.9365079365079361E-2"/>
          <c:w val="0.8939113425925926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  <c:pt idx="16">
                  <c:v>2022/2023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38</c:v>
                </c:pt>
                <c:pt idx="1">
                  <c:v>68</c:v>
                </c:pt>
                <c:pt idx="2">
                  <c:v>78</c:v>
                </c:pt>
                <c:pt idx="3">
                  <c:v>53</c:v>
                </c:pt>
                <c:pt idx="4">
                  <c:v>27</c:v>
                </c:pt>
                <c:pt idx="5">
                  <c:v>83</c:v>
                </c:pt>
                <c:pt idx="6">
                  <c:v>29</c:v>
                </c:pt>
                <c:pt idx="7">
                  <c:v>11</c:v>
                </c:pt>
                <c:pt idx="8">
                  <c:v>8</c:v>
                </c:pt>
                <c:pt idx="9">
                  <c:v>15</c:v>
                </c:pt>
                <c:pt idx="10">
                  <c:v>9</c:v>
                </c:pt>
                <c:pt idx="11">
                  <c:v>5</c:v>
                </c:pt>
                <c:pt idx="12">
                  <c:v>9</c:v>
                </c:pt>
                <c:pt idx="13">
                  <c:v>10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0-4BED-AD72-37428C5C11C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75712"/>
        <c:axId val="434476104"/>
      </c:barChart>
      <c:catAx>
        <c:axId val="434475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6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6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7571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89120370370365E-2"/>
          <c:y val="7.5301204819277434E-2"/>
          <c:w val="0.8952967592592592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4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  <c:pt idx="16">
                  <c:v>2022/2023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21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12</c:v>
                </c:pt>
                <c:pt idx="5">
                  <c:v>40</c:v>
                </c:pt>
                <c:pt idx="6">
                  <c:v>43</c:v>
                </c:pt>
                <c:pt idx="7">
                  <c:v>31</c:v>
                </c:pt>
                <c:pt idx="8">
                  <c:v>17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9</c:v>
                </c:pt>
                <c:pt idx="13">
                  <c:v>14</c:v>
                </c:pt>
                <c:pt idx="14">
                  <c:v>14</c:v>
                </c:pt>
                <c:pt idx="15">
                  <c:v>4</c:v>
                </c:pt>
                <c:pt idx="16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ED8B-4731-BC5C-0EB564A35E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34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2006/2007</c:v>
                </c:pt>
                <c:pt idx="1">
                  <c:v>2007/2008</c:v>
                </c:pt>
                <c:pt idx="2">
                  <c:v>2008/2009</c:v>
                </c:pt>
                <c:pt idx="3">
                  <c:v>2009/2010</c:v>
                </c:pt>
                <c:pt idx="4">
                  <c:v>2010/2011</c:v>
                </c:pt>
                <c:pt idx="5">
                  <c:v>2011/2012</c:v>
                </c:pt>
                <c:pt idx="6">
                  <c:v>2012/2013</c:v>
                </c:pt>
                <c:pt idx="7">
                  <c:v>2013/2014</c:v>
                </c:pt>
                <c:pt idx="8">
                  <c:v>2014/2015</c:v>
                </c:pt>
                <c:pt idx="9">
                  <c:v>2015/2016</c:v>
                </c:pt>
                <c:pt idx="10">
                  <c:v>2016/2017</c:v>
                </c:pt>
                <c:pt idx="11">
                  <c:v>2017/2018</c:v>
                </c:pt>
                <c:pt idx="12">
                  <c:v>2018/2019</c:v>
                </c:pt>
                <c:pt idx="13">
                  <c:v>2019/2020</c:v>
                </c:pt>
                <c:pt idx="14">
                  <c:v>2020/2021</c:v>
                </c:pt>
                <c:pt idx="15">
                  <c:v>2021/2022</c:v>
                </c:pt>
                <c:pt idx="16">
                  <c:v>2022/2023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D-ED8B-4731-BC5C-0EB564A35E5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4">
                <a:noFill/>
              </a:ln>
            </c:spPr>
          </c:downBars>
        </c:upDownBars>
        <c:marker val="1"/>
        <c:smooth val="0"/>
        <c:axId val="431717232"/>
        <c:axId val="431718016"/>
      </c:lineChart>
      <c:catAx>
        <c:axId val="431717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8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7232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131</c:v>
                </c:pt>
                <c:pt idx="1">
                  <c:v>22</c:v>
                </c:pt>
                <c:pt idx="2">
                  <c:v>15</c:v>
                </c:pt>
                <c:pt idx="3">
                  <c:v>15</c:v>
                </c:pt>
                <c:pt idx="4">
                  <c:v>18</c:v>
                </c:pt>
                <c:pt idx="5">
                  <c:v>0</c:v>
                </c:pt>
                <c:pt idx="6">
                  <c:v>14</c:v>
                </c:pt>
                <c:pt idx="7">
                  <c:v>13</c:v>
                </c:pt>
                <c:pt idx="8">
                  <c:v>5</c:v>
                </c:pt>
                <c:pt idx="9">
                  <c:v>1</c:v>
                </c:pt>
                <c:pt idx="10">
                  <c:v>11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1-4223-963A-25CA4405E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11744"/>
        <c:axId val="431720760"/>
      </c:barChart>
      <c:catAx>
        <c:axId val="43171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0760"/>
        <c:crosses val="autoZero"/>
        <c:auto val="1"/>
        <c:lblAlgn val="ctr"/>
        <c:lblOffset val="100"/>
        <c:tickMarkSkip val="1"/>
        <c:noMultiLvlLbl val="0"/>
      </c:catAx>
      <c:valAx>
        <c:axId val="431720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17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8148148148144E-2"/>
          <c:y val="7.9365079365079361E-2"/>
          <c:w val="0.8884590277777777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layout>
                <c:manualLayout>
                  <c:x val="-1.751589325952568E-2"/>
                  <c:y val="7.9562419223784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C7-4B0D-A5E2-53AD3BF90C2F}"/>
                </c:ext>
              </c:extLst>
            </c:dLbl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1030</c:v>
                </c:pt>
                <c:pt idx="1">
                  <c:v>892</c:v>
                </c:pt>
                <c:pt idx="2">
                  <c:v>821</c:v>
                </c:pt>
                <c:pt idx="3">
                  <c:v>1012</c:v>
                </c:pt>
                <c:pt idx="4">
                  <c:v>1018</c:v>
                </c:pt>
                <c:pt idx="5">
                  <c:v>1159</c:v>
                </c:pt>
                <c:pt idx="6">
                  <c:v>1046</c:v>
                </c:pt>
                <c:pt idx="7">
                  <c:v>1215</c:v>
                </c:pt>
                <c:pt idx="8">
                  <c:v>1434</c:v>
                </c:pt>
                <c:pt idx="9">
                  <c:v>1101</c:v>
                </c:pt>
                <c:pt idx="10">
                  <c:v>915</c:v>
                </c:pt>
                <c:pt idx="11">
                  <c:v>964</c:v>
                </c:pt>
                <c:pt idx="12">
                  <c:v>823</c:v>
                </c:pt>
                <c:pt idx="13">
                  <c:v>684</c:v>
                </c:pt>
                <c:pt idx="14">
                  <c:v>561</c:v>
                </c:pt>
                <c:pt idx="15">
                  <c:v>453</c:v>
                </c:pt>
                <c:pt idx="16">
                  <c:v>273</c:v>
                </c:pt>
                <c:pt idx="17">
                  <c:v>228</c:v>
                </c:pt>
                <c:pt idx="18">
                  <c:v>253</c:v>
                </c:pt>
                <c:pt idx="19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C7-4B0D-A5E2-53AD3BF90C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713704"/>
        <c:axId val="431716056"/>
      </c:barChart>
      <c:catAx>
        <c:axId val="431713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6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370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4837962962963E-2"/>
          <c:y val="8.3042016381607284E-2"/>
          <c:w val="0.8883203703703703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77</c:v>
                </c:pt>
                <c:pt idx="1">
                  <c:v>79</c:v>
                </c:pt>
                <c:pt idx="2">
                  <c:v>82</c:v>
                </c:pt>
                <c:pt idx="3">
                  <c:v>85</c:v>
                </c:pt>
                <c:pt idx="4">
                  <c:v>93</c:v>
                </c:pt>
                <c:pt idx="5">
                  <c:v>118</c:v>
                </c:pt>
                <c:pt idx="6">
                  <c:v>116</c:v>
                </c:pt>
                <c:pt idx="7">
                  <c:v>150</c:v>
                </c:pt>
                <c:pt idx="8">
                  <c:v>150</c:v>
                </c:pt>
                <c:pt idx="9">
                  <c:v>128</c:v>
                </c:pt>
                <c:pt idx="10">
                  <c:v>128</c:v>
                </c:pt>
                <c:pt idx="11">
                  <c:v>130</c:v>
                </c:pt>
                <c:pt idx="12">
                  <c:v>143</c:v>
                </c:pt>
                <c:pt idx="13">
                  <c:v>112</c:v>
                </c:pt>
                <c:pt idx="14">
                  <c:v>94</c:v>
                </c:pt>
                <c:pt idx="15">
                  <c:v>96</c:v>
                </c:pt>
                <c:pt idx="16">
                  <c:v>86</c:v>
                </c:pt>
                <c:pt idx="17">
                  <c:v>112</c:v>
                </c:pt>
                <c:pt idx="18">
                  <c:v>122</c:v>
                </c:pt>
                <c:pt idx="19">
                  <c:v>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7E79-4759-B13B-2978AB2A0E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9</c:v>
                </c:pt>
                <c:pt idx="14">
                  <c:v>23</c:v>
                </c:pt>
                <c:pt idx="15">
                  <c:v>20</c:v>
                </c:pt>
                <c:pt idx="16">
                  <c:v>18</c:v>
                </c:pt>
                <c:pt idx="17">
                  <c:v>26</c:v>
                </c:pt>
                <c:pt idx="18">
                  <c:v>18</c:v>
                </c:pt>
                <c:pt idx="19">
                  <c:v>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7E79-4759-B13B-2978AB2A0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716840"/>
        <c:axId val="431718800"/>
      </c:lineChart>
      <c:catAx>
        <c:axId val="43171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18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718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716840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974529346622372E-2"/>
          <c:y val="2.6607538802660816E-2"/>
          <c:w val="0.95570321151716564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22</c:v>
                </c:pt>
                <c:pt idx="1">
                  <c:v>97</c:v>
                </c:pt>
                <c:pt idx="2">
                  <c:v>26</c:v>
                </c:pt>
                <c:pt idx="3">
                  <c:v>52</c:v>
                </c:pt>
                <c:pt idx="4">
                  <c:v>23</c:v>
                </c:pt>
                <c:pt idx="5">
                  <c:v>5</c:v>
                </c:pt>
                <c:pt idx="6">
                  <c:v>20</c:v>
                </c:pt>
                <c:pt idx="7">
                  <c:v>33</c:v>
                </c:pt>
                <c:pt idx="8">
                  <c:v>26</c:v>
                </c:pt>
                <c:pt idx="9">
                  <c:v>1</c:v>
                </c:pt>
                <c:pt idx="10">
                  <c:v>0</c:v>
                </c:pt>
                <c:pt idx="11">
                  <c:v>3</c:v>
                </c:pt>
                <c:pt idx="12">
                  <c:v>4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7-4261-B27E-369F3C1B9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21152"/>
        <c:axId val="431721544"/>
      </c:barChart>
      <c:catAx>
        <c:axId val="43172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8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1544"/>
        <c:crosses val="autoZero"/>
        <c:auto val="1"/>
        <c:lblAlgn val="ctr"/>
        <c:lblOffset val="100"/>
        <c:tickMarkSkip val="1"/>
        <c:noMultiLvlLbl val="0"/>
      </c:catAx>
      <c:valAx>
        <c:axId val="431721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72115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5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8379629629627E-2"/>
          <c:y val="7.5305587520777401E-2"/>
          <c:w val="0.88839236111111108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1315</c:v>
                </c:pt>
                <c:pt idx="1">
                  <c:v>1214</c:v>
                </c:pt>
                <c:pt idx="2">
                  <c:v>2284</c:v>
                </c:pt>
                <c:pt idx="3">
                  <c:v>1958</c:v>
                </c:pt>
                <c:pt idx="4">
                  <c:v>2384</c:v>
                </c:pt>
                <c:pt idx="5">
                  <c:v>2347</c:v>
                </c:pt>
                <c:pt idx="6">
                  <c:v>2664</c:v>
                </c:pt>
                <c:pt idx="7">
                  <c:v>3271</c:v>
                </c:pt>
                <c:pt idx="8">
                  <c:v>3607</c:v>
                </c:pt>
                <c:pt idx="9">
                  <c:v>3102</c:v>
                </c:pt>
                <c:pt idx="10">
                  <c:v>2989</c:v>
                </c:pt>
                <c:pt idx="11">
                  <c:v>2524</c:v>
                </c:pt>
                <c:pt idx="12">
                  <c:v>1825</c:v>
                </c:pt>
                <c:pt idx="13">
                  <c:v>1294</c:v>
                </c:pt>
                <c:pt idx="14">
                  <c:v>1074</c:v>
                </c:pt>
                <c:pt idx="15">
                  <c:v>859</c:v>
                </c:pt>
                <c:pt idx="16">
                  <c:v>543</c:v>
                </c:pt>
                <c:pt idx="17">
                  <c:v>401</c:v>
                </c:pt>
                <c:pt idx="18">
                  <c:v>200</c:v>
                </c:pt>
                <c:pt idx="19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6-4F22-BE71-0735C80E28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4463952"/>
        <c:axId val="434473360"/>
      </c:barChart>
      <c:catAx>
        <c:axId val="43446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447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4473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46395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779166666666663E-2"/>
          <c:y val="7.5301204819277434E-2"/>
          <c:w val="0.8887886574074074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180</c:v>
                </c:pt>
                <c:pt idx="1">
                  <c:v>215</c:v>
                </c:pt>
                <c:pt idx="2">
                  <c:v>225</c:v>
                </c:pt>
                <c:pt idx="3">
                  <c:v>222</c:v>
                </c:pt>
                <c:pt idx="4">
                  <c:v>271</c:v>
                </c:pt>
                <c:pt idx="5">
                  <c:v>285</c:v>
                </c:pt>
                <c:pt idx="6">
                  <c:v>257</c:v>
                </c:pt>
                <c:pt idx="7">
                  <c:v>295</c:v>
                </c:pt>
                <c:pt idx="8">
                  <c:v>257</c:v>
                </c:pt>
                <c:pt idx="9">
                  <c:v>279</c:v>
                </c:pt>
                <c:pt idx="10">
                  <c:v>273</c:v>
                </c:pt>
                <c:pt idx="11">
                  <c:v>238</c:v>
                </c:pt>
                <c:pt idx="12">
                  <c:v>192</c:v>
                </c:pt>
                <c:pt idx="13">
                  <c:v>197</c:v>
                </c:pt>
                <c:pt idx="14">
                  <c:v>156</c:v>
                </c:pt>
                <c:pt idx="15">
                  <c:v>102</c:v>
                </c:pt>
                <c:pt idx="16">
                  <c:v>109</c:v>
                </c:pt>
                <c:pt idx="17">
                  <c:v>65</c:v>
                </c:pt>
                <c:pt idx="18">
                  <c:v>51</c:v>
                </c:pt>
                <c:pt idx="19">
                  <c:v>45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0E25-46B4-8CF6-81DDDE4B82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15</c:v>
                </c:pt>
                <c:pt idx="1">
                  <c:v>20</c:v>
                </c:pt>
                <c:pt idx="2">
                  <c:v>17</c:v>
                </c:pt>
                <c:pt idx="3">
                  <c:v>27</c:v>
                </c:pt>
                <c:pt idx="4">
                  <c:v>33</c:v>
                </c:pt>
                <c:pt idx="5">
                  <c:v>21</c:v>
                </c:pt>
                <c:pt idx="6">
                  <c:v>27</c:v>
                </c:pt>
                <c:pt idx="7">
                  <c:v>33</c:v>
                </c:pt>
                <c:pt idx="8">
                  <c:v>37</c:v>
                </c:pt>
                <c:pt idx="9">
                  <c:v>40</c:v>
                </c:pt>
                <c:pt idx="10">
                  <c:v>41</c:v>
                </c:pt>
                <c:pt idx="11">
                  <c:v>23</c:v>
                </c:pt>
                <c:pt idx="12">
                  <c:v>33</c:v>
                </c:pt>
                <c:pt idx="13">
                  <c:v>25</c:v>
                </c:pt>
                <c:pt idx="14">
                  <c:v>22</c:v>
                </c:pt>
                <c:pt idx="15">
                  <c:v>17</c:v>
                </c:pt>
                <c:pt idx="16">
                  <c:v>20</c:v>
                </c:pt>
                <c:pt idx="17">
                  <c:v>18</c:v>
                </c:pt>
                <c:pt idx="18">
                  <c:v>9</c:v>
                </c:pt>
                <c:pt idx="19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0E25-46B4-8CF6-81DDDE4B82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9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5">
                <a:noFill/>
              </a:ln>
            </c:spPr>
          </c:downBars>
        </c:upDownBars>
        <c:marker val="1"/>
        <c:smooth val="0"/>
        <c:axId val="432297160"/>
        <c:axId val="432297552"/>
      </c:lineChart>
      <c:catAx>
        <c:axId val="43229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7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29716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08-4AF2-9052-4980A798F5E4}"/>
                </c:ext>
              </c:extLst>
            </c:dLbl>
            <c:dLbl>
              <c:idx val="1"/>
              <c:layout>
                <c:manualLayout>
                  <c:x val="6.3811899223719978E-2"/>
                  <c:y val="-0.1707925511485911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08-4AF2-9052-4980A798F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6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321</c:v>
                </c:pt>
                <c:pt idx="1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08-4AF2-9052-4980A798F5E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5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4"/>
      </a:pPr>
      <a:endParaRPr lang="pl-PL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10911845798518E-2"/>
          <c:y val="1.731139991502220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</c:v>
                </c:pt>
                <c:pt idx="1">
                  <c:v>24</c:v>
                </c:pt>
                <c:pt idx="2">
                  <c:v>9</c:v>
                </c:pt>
                <c:pt idx="3">
                  <c:v>2</c:v>
                </c:pt>
                <c:pt idx="4">
                  <c:v>8</c:v>
                </c:pt>
                <c:pt idx="5">
                  <c:v>1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84-4A7E-BC2A-5C98E43B7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3240"/>
        <c:axId val="432294808"/>
      </c:barChart>
      <c:catAx>
        <c:axId val="432293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4808"/>
        <c:crosses val="autoZero"/>
        <c:auto val="1"/>
        <c:lblAlgn val="ctr"/>
        <c:lblOffset val="100"/>
        <c:tickMarkSkip val="1"/>
        <c:noMultiLvlLbl val="0"/>
      </c:catAx>
      <c:valAx>
        <c:axId val="432294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324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849537037037E-2"/>
          <c:y val="6.7458686649028404E-2"/>
          <c:w val="0.89130509259259261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3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32</c:v>
                </c:pt>
                <c:pt idx="1">
                  <c:v>38</c:v>
                </c:pt>
                <c:pt idx="2">
                  <c:v>43</c:v>
                </c:pt>
                <c:pt idx="3">
                  <c:v>32</c:v>
                </c:pt>
                <c:pt idx="4">
                  <c:v>43</c:v>
                </c:pt>
                <c:pt idx="5">
                  <c:v>61</c:v>
                </c:pt>
                <c:pt idx="6">
                  <c:v>51</c:v>
                </c:pt>
                <c:pt idx="7">
                  <c:v>47</c:v>
                </c:pt>
                <c:pt idx="8">
                  <c:v>48</c:v>
                </c:pt>
                <c:pt idx="9">
                  <c:v>54</c:v>
                </c:pt>
                <c:pt idx="10">
                  <c:v>66</c:v>
                </c:pt>
                <c:pt idx="11">
                  <c:v>59</c:v>
                </c:pt>
                <c:pt idx="12">
                  <c:v>67</c:v>
                </c:pt>
                <c:pt idx="13">
                  <c:v>54</c:v>
                </c:pt>
                <c:pt idx="14">
                  <c:v>41</c:v>
                </c:pt>
                <c:pt idx="15">
                  <c:v>31</c:v>
                </c:pt>
                <c:pt idx="16">
                  <c:v>58</c:v>
                </c:pt>
                <c:pt idx="17">
                  <c:v>46</c:v>
                </c:pt>
                <c:pt idx="18">
                  <c:v>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8924-44F8-9FD3-F3D1C19733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7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6</c:v>
                </c:pt>
                <c:pt idx="10">
                  <c:v>7</c:v>
                </c:pt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8924-44F8-9FD3-F3D1C197338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25">
                <a:noFill/>
              </a:ln>
            </c:spPr>
          </c:downBars>
        </c:upDownBars>
        <c:marker val="1"/>
        <c:smooth val="0"/>
        <c:axId val="432291672"/>
        <c:axId val="432292064"/>
      </c:lineChart>
      <c:catAx>
        <c:axId val="432291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2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29167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14814814814821E-2"/>
          <c:y val="7.9365079365079361E-2"/>
          <c:w val="0.890925694444444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77</c:v>
                </c:pt>
                <c:pt idx="1">
                  <c:v>100</c:v>
                </c:pt>
                <c:pt idx="2">
                  <c:v>80</c:v>
                </c:pt>
                <c:pt idx="3">
                  <c:v>68</c:v>
                </c:pt>
                <c:pt idx="4">
                  <c:v>208</c:v>
                </c:pt>
                <c:pt idx="5">
                  <c:v>218</c:v>
                </c:pt>
                <c:pt idx="6">
                  <c:v>233</c:v>
                </c:pt>
                <c:pt idx="7">
                  <c:v>276</c:v>
                </c:pt>
                <c:pt idx="8">
                  <c:v>117</c:v>
                </c:pt>
                <c:pt idx="9">
                  <c:v>110</c:v>
                </c:pt>
                <c:pt idx="10">
                  <c:v>159</c:v>
                </c:pt>
                <c:pt idx="11">
                  <c:v>142</c:v>
                </c:pt>
                <c:pt idx="12">
                  <c:v>99</c:v>
                </c:pt>
                <c:pt idx="13">
                  <c:v>59</c:v>
                </c:pt>
                <c:pt idx="14">
                  <c:v>64</c:v>
                </c:pt>
                <c:pt idx="15">
                  <c:v>96</c:v>
                </c:pt>
                <c:pt idx="16">
                  <c:v>54</c:v>
                </c:pt>
                <c:pt idx="17">
                  <c:v>57</c:v>
                </c:pt>
                <c:pt idx="18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9-4BD9-97C5-B0744653A5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01472"/>
        <c:axId val="432292848"/>
      </c:barChart>
      <c:catAx>
        <c:axId val="4323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2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0147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</c:v>
                </c:pt>
                <c:pt idx="1">
                  <c:v>30</c:v>
                </c:pt>
                <c:pt idx="2">
                  <c:v>12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4-4DFF-AB6F-7252E7A0A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7944"/>
        <c:axId val="432298336"/>
      </c:barChart>
      <c:catAx>
        <c:axId val="432297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8336"/>
        <c:crosses val="autoZero"/>
        <c:auto val="1"/>
        <c:lblAlgn val="ctr"/>
        <c:lblOffset val="100"/>
        <c:tickMarkSkip val="1"/>
        <c:noMultiLvlLbl val="0"/>
      </c:catAx>
      <c:valAx>
        <c:axId val="43229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794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625E-2"/>
          <c:y val="7.9365079365079361E-2"/>
          <c:w val="0.89083032407407403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33</c:v>
                </c:pt>
                <c:pt idx="1">
                  <c:v>131</c:v>
                </c:pt>
                <c:pt idx="2">
                  <c:v>205</c:v>
                </c:pt>
                <c:pt idx="3">
                  <c:v>167</c:v>
                </c:pt>
                <c:pt idx="4">
                  <c:v>200</c:v>
                </c:pt>
                <c:pt idx="5">
                  <c:v>107</c:v>
                </c:pt>
                <c:pt idx="6">
                  <c:v>119</c:v>
                </c:pt>
                <c:pt idx="7">
                  <c:v>140</c:v>
                </c:pt>
                <c:pt idx="8">
                  <c:v>209</c:v>
                </c:pt>
                <c:pt idx="9">
                  <c:v>248</c:v>
                </c:pt>
                <c:pt idx="10">
                  <c:v>271</c:v>
                </c:pt>
                <c:pt idx="11">
                  <c:v>352</c:v>
                </c:pt>
                <c:pt idx="12">
                  <c:v>215</c:v>
                </c:pt>
                <c:pt idx="13">
                  <c:v>310</c:v>
                </c:pt>
                <c:pt idx="14">
                  <c:v>113</c:v>
                </c:pt>
                <c:pt idx="15">
                  <c:v>103</c:v>
                </c:pt>
                <c:pt idx="16">
                  <c:v>73</c:v>
                </c:pt>
                <c:pt idx="17">
                  <c:v>70</c:v>
                </c:pt>
                <c:pt idx="18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A0F-A799-C593DD253D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299120"/>
        <c:axId val="432293632"/>
      </c:barChart>
      <c:catAx>
        <c:axId val="43229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3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3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29912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87962962962965E-2"/>
          <c:y val="7.5301204819277434E-2"/>
          <c:w val="0.8912990740740740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2021/2021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36</c:v>
                </c:pt>
                <c:pt idx="1">
                  <c:v>141</c:v>
                </c:pt>
                <c:pt idx="2">
                  <c:v>117</c:v>
                </c:pt>
                <c:pt idx="3">
                  <c:v>76</c:v>
                </c:pt>
                <c:pt idx="4">
                  <c:v>59</c:v>
                </c:pt>
                <c:pt idx="5">
                  <c:v>64</c:v>
                </c:pt>
                <c:pt idx="6">
                  <c:v>87</c:v>
                </c:pt>
                <c:pt idx="7">
                  <c:v>37</c:v>
                </c:pt>
                <c:pt idx="8">
                  <c:v>32</c:v>
                </c:pt>
                <c:pt idx="9">
                  <c:v>41</c:v>
                </c:pt>
                <c:pt idx="10">
                  <c:v>33</c:v>
                </c:pt>
                <c:pt idx="11">
                  <c:v>35</c:v>
                </c:pt>
                <c:pt idx="12">
                  <c:v>32</c:v>
                </c:pt>
                <c:pt idx="13">
                  <c:v>35</c:v>
                </c:pt>
                <c:pt idx="14">
                  <c:v>27</c:v>
                </c:pt>
                <c:pt idx="15">
                  <c:v>25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3FE7-4904-BF71-5C5C36AE365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2021/2021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8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7</c:v>
                </c:pt>
                <c:pt idx="18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3FE7-4904-BF71-5C5C36AE36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2300296"/>
        <c:axId val="432295200"/>
      </c:lineChart>
      <c:catAx>
        <c:axId val="43230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295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0029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7542620256580075E-2"/>
          <c:y val="2.3495986610683472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0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15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1-4527-8977-3C57F343F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290104"/>
        <c:axId val="432300688"/>
      </c:barChart>
      <c:catAx>
        <c:axId val="43229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0688"/>
        <c:crosses val="autoZero"/>
        <c:auto val="1"/>
        <c:lblAlgn val="ctr"/>
        <c:lblOffset val="100"/>
        <c:tickMarkSkip val="1"/>
        <c:noMultiLvlLbl val="0"/>
      </c:catAx>
      <c:valAx>
        <c:axId val="432300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29010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62550322577807"/>
          <c:y val="7.9365079365079361E-2"/>
          <c:w val="0.89322095296479731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43</c:v>
                </c:pt>
                <c:pt idx="1">
                  <c:v>57</c:v>
                </c:pt>
                <c:pt idx="2">
                  <c:v>109</c:v>
                </c:pt>
                <c:pt idx="3">
                  <c:v>90</c:v>
                </c:pt>
                <c:pt idx="4">
                  <c:v>96</c:v>
                </c:pt>
                <c:pt idx="5">
                  <c:v>45</c:v>
                </c:pt>
                <c:pt idx="6">
                  <c:v>69</c:v>
                </c:pt>
                <c:pt idx="7">
                  <c:v>48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9-4D64-B231-866160E0AC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13624"/>
        <c:axId val="432302648"/>
      </c:barChart>
      <c:catAx>
        <c:axId val="432313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2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026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13624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93735830081101E-2"/>
          <c:y val="5.1585696056767626E-2"/>
          <c:w val="0.9078170418480284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8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6223607446849714E-2"/>
                  <c:y val="-7.4705658215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5-4BE5-B58D-655CD0E02275}"/>
                </c:ext>
              </c:extLst>
            </c:dLbl>
            <c:dLbl>
              <c:idx val="1"/>
              <c:layout>
                <c:manualLayout>
                  <c:x val="-6.6997980392637838E-2"/>
                  <c:y val="-7.489402757461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5-4BE5-B58D-655CD0E02275}"/>
                </c:ext>
              </c:extLst>
            </c:dLbl>
            <c:dLbl>
              <c:idx val="2"/>
              <c:layout>
                <c:manualLayout>
                  <c:x val="-4.1301706445572808E-2"/>
                  <c:y val="-6.868538171858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15-4BE5-B58D-655CD0E02275}"/>
                </c:ext>
              </c:extLst>
            </c:dLbl>
            <c:dLbl>
              <c:idx val="3"/>
              <c:layout>
                <c:manualLayout>
                  <c:x val="-5.9934097022918978E-2"/>
                  <c:y val="-6.75565653107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5-4BE5-B58D-655CD0E02275}"/>
                </c:ext>
              </c:extLst>
            </c:dLbl>
            <c:dLbl>
              <c:idx val="4"/>
              <c:layout>
                <c:manualLayout>
                  <c:x val="-3.5012305704777612E-2"/>
                  <c:y val="-5.2123494444617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15-4BE5-B58D-655CD0E02275}"/>
                </c:ext>
              </c:extLst>
            </c:dLbl>
            <c:dLbl>
              <c:idx val="5"/>
              <c:layout>
                <c:manualLayout>
                  <c:x val="-5.3997923156801804E-2"/>
                  <c:y val="-7.114624505928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15-4BE5-B58D-655CD0E02275}"/>
                </c:ext>
              </c:extLst>
            </c:dLbl>
            <c:dLbl>
              <c:idx val="6"/>
              <c:layout>
                <c:manualLayout>
                  <c:x val="-4.9844236760124623E-2"/>
                  <c:y val="-6.3241106719367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15-4BE5-B58D-655CD0E02275}"/>
                </c:ext>
              </c:extLst>
            </c:dLbl>
            <c:dLbl>
              <c:idx val="7"/>
              <c:layout>
                <c:manualLayout>
                  <c:x val="-4.569055036344756E-2"/>
                  <c:y val="-9.88142292490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15-4BE5-B58D-655CD0E02275}"/>
                </c:ext>
              </c:extLst>
            </c:dLbl>
            <c:dLbl>
              <c:idx val="8"/>
              <c:layout>
                <c:manualLayout>
                  <c:x val="-2.4922118380062312E-2"/>
                  <c:y val="-5.13833992094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15-4BE5-B58D-655CD0E02275}"/>
                </c:ext>
              </c:extLst>
            </c:dLbl>
            <c:dLbl>
              <c:idx val="9"/>
              <c:layout>
                <c:manualLayout>
                  <c:x val="-2.0756896696847677E-2"/>
                  <c:y val="-4.347826086956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15-4BE5-B58D-655CD0E02275}"/>
                </c:ext>
              </c:extLst>
            </c:dLbl>
            <c:dLbl>
              <c:idx val="10"/>
              <c:layout>
                <c:manualLayout>
                  <c:x val="-2.0756896696847684E-2"/>
                  <c:y val="-2.766798418972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15-4BE5-B58D-655CD0E02275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18</c:v>
                </c:pt>
                <c:pt idx="1">
                  <c:v>18</c:v>
                </c:pt>
                <c:pt idx="2">
                  <c:v>21</c:v>
                </c:pt>
                <c:pt idx="3">
                  <c:v>18</c:v>
                </c:pt>
                <c:pt idx="4">
                  <c:v>19</c:v>
                </c:pt>
                <c:pt idx="5">
                  <c:v>24</c:v>
                </c:pt>
                <c:pt idx="6">
                  <c:v>38</c:v>
                </c:pt>
                <c:pt idx="7">
                  <c:v>16</c:v>
                </c:pt>
                <c:pt idx="8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715-4BE5-B58D-655CD0E0227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8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590780124447139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15-4BE5-B58D-655CD0E02275}"/>
                </c:ext>
              </c:extLst>
            </c:dLbl>
            <c:dLbl>
              <c:idx val="1"/>
              <c:layout>
                <c:manualLayout>
                  <c:x val="-4.6464378868529284E-2"/>
                  <c:y val="-4.2144346581183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15-4BE5-B58D-655CD0E02275}"/>
                </c:ext>
              </c:extLst>
            </c:dLbl>
            <c:dLbl>
              <c:idx val="2"/>
              <c:layout>
                <c:manualLayout>
                  <c:x val="-4.2310692471852297E-2"/>
                  <c:y val="-4.1768696897077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15-4BE5-B58D-655CD0E02275}"/>
                </c:ext>
              </c:extLst>
            </c:dLbl>
            <c:dLbl>
              <c:idx val="3"/>
              <c:layout>
                <c:manualLayout>
                  <c:x val="-3.9165665039533608E-2"/>
                  <c:y val="-3.932152749680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15-4BE5-B58D-655CD0E02275}"/>
                </c:ext>
              </c:extLst>
            </c:dLbl>
            <c:dLbl>
              <c:idx val="4"/>
              <c:layout>
                <c:manualLayout>
                  <c:x val="-3.7030277757336541E-2"/>
                  <c:y val="-4.6850082474868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15-4BE5-B58D-655CD0E02275}"/>
                </c:ext>
              </c:extLst>
            </c:dLbl>
            <c:dLbl>
              <c:idx val="5"/>
              <c:layout>
                <c:manualLayout>
                  <c:x val="-8.3073727933541015E-3"/>
                  <c:y val="-4.3478260869565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15-4BE5-B58D-655CD0E02275}"/>
                </c:ext>
              </c:extLst>
            </c:dLbl>
            <c:dLbl>
              <c:idx val="6"/>
              <c:layout>
                <c:manualLayout>
                  <c:x val="-2.4922118380062312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15-4BE5-B58D-655CD0E02275}"/>
                </c:ext>
              </c:extLst>
            </c:dLbl>
            <c:dLbl>
              <c:idx val="7"/>
              <c:layout>
                <c:manualLayout>
                  <c:x val="-4.569055036344756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15-4BE5-B58D-655CD0E02275}"/>
                </c:ext>
              </c:extLst>
            </c:dLbl>
            <c:dLbl>
              <c:idx val="8"/>
              <c:layout>
                <c:manualLayout>
                  <c:x val="-4.1536863966770497E-2"/>
                  <c:y val="-4.347826086956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15-4BE5-B58D-655CD0E02275}"/>
                </c:ext>
              </c:extLst>
            </c:dLbl>
            <c:dLbl>
              <c:idx val="9"/>
              <c:layout>
                <c:manualLayout>
                  <c:x val="-3.8054310610887453E-2"/>
                  <c:y val="-4.743083003952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15-4BE5-B58D-655CD0E02275}"/>
                </c:ext>
              </c:extLst>
            </c:dLbl>
            <c:dLbl>
              <c:idx val="10"/>
              <c:layout>
                <c:manualLayout>
                  <c:x val="-4.1513793393695535E-2"/>
                  <c:y val="-4.7430830039525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715-4BE5-B58D-655CD0E02275}"/>
                </c:ext>
              </c:extLst>
            </c:dLbl>
            <c:spPr>
              <a:noFill/>
              <a:ln w="25182">
                <a:noFill/>
              </a:ln>
            </c:spPr>
            <c:txPr>
              <a:bodyPr/>
              <a:lstStyle/>
              <a:p>
                <a:pPr>
                  <a:defRPr sz="10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  <c:pt idx="5">
                  <c:v>2019/2020</c:v>
                </c:pt>
                <c:pt idx="6">
                  <c:v>2020/2021</c:v>
                </c:pt>
                <c:pt idx="7">
                  <c:v>2021/2022</c:v>
                </c:pt>
                <c:pt idx="8">
                  <c:v>2022/2023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8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D715-4BE5-B58D-655CD0E022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4">
                <a:noFill/>
              </a:ln>
            </c:spPr>
          </c:downBars>
        </c:upDownBars>
        <c:marker val="1"/>
        <c:smooth val="0"/>
        <c:axId val="432303824"/>
        <c:axId val="432312840"/>
      </c:lineChart>
      <c:catAx>
        <c:axId val="43230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2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2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03824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34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D-4681-A298-7BB878C5C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2306176"/>
        <c:axId val="432310880"/>
      </c:barChart>
      <c:catAx>
        <c:axId val="43230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0880"/>
        <c:crosses val="autoZero"/>
        <c:auto val="1"/>
        <c:lblAlgn val="ctr"/>
        <c:lblOffset val="100"/>
        <c:tickMarkSkip val="1"/>
        <c:noMultiLvlLbl val="0"/>
      </c:catAx>
      <c:valAx>
        <c:axId val="432310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617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86111111111106E-2"/>
          <c:y val="7.9365079365079361E-2"/>
          <c:w val="0.88838310185185188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177</c:v>
                </c:pt>
                <c:pt idx="1">
                  <c:v>320</c:v>
                </c:pt>
                <c:pt idx="2">
                  <c:v>119</c:v>
                </c:pt>
                <c:pt idx="3">
                  <c:v>390</c:v>
                </c:pt>
                <c:pt idx="4">
                  <c:v>373</c:v>
                </c:pt>
                <c:pt idx="5">
                  <c:v>421</c:v>
                </c:pt>
                <c:pt idx="6">
                  <c:v>546</c:v>
                </c:pt>
                <c:pt idx="7">
                  <c:v>1095</c:v>
                </c:pt>
                <c:pt idx="8">
                  <c:v>995</c:v>
                </c:pt>
                <c:pt idx="9">
                  <c:v>773</c:v>
                </c:pt>
                <c:pt idx="10">
                  <c:v>687</c:v>
                </c:pt>
                <c:pt idx="11">
                  <c:v>839</c:v>
                </c:pt>
                <c:pt idx="12">
                  <c:v>732</c:v>
                </c:pt>
                <c:pt idx="13">
                  <c:v>448</c:v>
                </c:pt>
                <c:pt idx="14">
                  <c:v>258</c:v>
                </c:pt>
                <c:pt idx="15">
                  <c:v>182</c:v>
                </c:pt>
                <c:pt idx="16">
                  <c:v>93</c:v>
                </c:pt>
                <c:pt idx="17">
                  <c:v>53</c:v>
                </c:pt>
                <c:pt idx="18">
                  <c:v>50</c:v>
                </c:pt>
                <c:pt idx="1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2-4FC7-BBFF-FE0FE48C8C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2308528"/>
        <c:axId val="432308136"/>
      </c:barChart>
      <c:catAx>
        <c:axId val="43230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08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08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085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59722222222227E-2"/>
          <c:y val="2.0508566679452753E-2"/>
          <c:w val="0.8882976851851851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24</c:v>
                </c:pt>
                <c:pt idx="1">
                  <c:v>30</c:v>
                </c:pt>
                <c:pt idx="2">
                  <c:v>80</c:v>
                </c:pt>
                <c:pt idx="3">
                  <c:v>55</c:v>
                </c:pt>
                <c:pt idx="4">
                  <c:v>55</c:v>
                </c:pt>
                <c:pt idx="5">
                  <c:v>80</c:v>
                </c:pt>
                <c:pt idx="6">
                  <c:v>132</c:v>
                </c:pt>
                <c:pt idx="7">
                  <c:v>133</c:v>
                </c:pt>
                <c:pt idx="8">
                  <c:v>115</c:v>
                </c:pt>
                <c:pt idx="9">
                  <c:v>89</c:v>
                </c:pt>
                <c:pt idx="10">
                  <c:v>123</c:v>
                </c:pt>
                <c:pt idx="11">
                  <c:v>91</c:v>
                </c:pt>
                <c:pt idx="12">
                  <c:v>110</c:v>
                </c:pt>
                <c:pt idx="13">
                  <c:v>66</c:v>
                </c:pt>
                <c:pt idx="14">
                  <c:v>71</c:v>
                </c:pt>
                <c:pt idx="15">
                  <c:v>55</c:v>
                </c:pt>
                <c:pt idx="16">
                  <c:v>58</c:v>
                </c:pt>
                <c:pt idx="17">
                  <c:v>36</c:v>
                </c:pt>
                <c:pt idx="18">
                  <c:v>30</c:v>
                </c:pt>
                <c:pt idx="19">
                  <c:v>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3ECB-4D84-BE66-2416C897535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8</c:v>
                </c:pt>
                <c:pt idx="1">
                  <c:v>9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55</c:v>
                </c:pt>
                <c:pt idx="11">
                  <c:v>75</c:v>
                </c:pt>
                <c:pt idx="12">
                  <c:v>68</c:v>
                </c:pt>
                <c:pt idx="13">
                  <c:v>60</c:v>
                </c:pt>
                <c:pt idx="14">
                  <c:v>46</c:v>
                </c:pt>
                <c:pt idx="15">
                  <c:v>45</c:v>
                </c:pt>
                <c:pt idx="16">
                  <c:v>29</c:v>
                </c:pt>
                <c:pt idx="17">
                  <c:v>17</c:v>
                </c:pt>
                <c:pt idx="18">
                  <c:v>19</c:v>
                </c:pt>
                <c:pt idx="19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3ECB-4D84-BE66-2416C897535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2319504"/>
        <c:axId val="432319896"/>
      </c:lineChart>
      <c:catAx>
        <c:axId val="43231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2319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2319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31950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94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947</c:v>
                </c:pt>
                <c:pt idx="1">
                  <c:v>1004</c:v>
                </c:pt>
                <c:pt idx="2">
                  <c:v>1409</c:v>
                </c:pt>
                <c:pt idx="3">
                  <c:v>1180</c:v>
                </c:pt>
                <c:pt idx="4">
                  <c:v>1303</c:v>
                </c:pt>
                <c:pt idx="5">
                  <c:v>1434</c:v>
                </c:pt>
                <c:pt idx="6">
                  <c:v>1608</c:v>
                </c:pt>
                <c:pt idx="7">
                  <c:v>1521</c:v>
                </c:pt>
                <c:pt idx="8">
                  <c:v>1774</c:v>
                </c:pt>
                <c:pt idx="9">
                  <c:v>1512</c:v>
                </c:pt>
                <c:pt idx="10">
                  <c:v>1301</c:v>
                </c:pt>
                <c:pt idx="11">
                  <c:v>1214</c:v>
                </c:pt>
                <c:pt idx="12">
                  <c:v>852</c:v>
                </c:pt>
                <c:pt idx="13">
                  <c:v>629</c:v>
                </c:pt>
                <c:pt idx="14">
                  <c:v>608</c:v>
                </c:pt>
                <c:pt idx="15">
                  <c:v>464</c:v>
                </c:pt>
                <c:pt idx="16">
                  <c:v>228</c:v>
                </c:pt>
                <c:pt idx="17">
                  <c:v>149</c:v>
                </c:pt>
                <c:pt idx="18">
                  <c:v>191</c:v>
                </c:pt>
                <c:pt idx="19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B-49CA-9C7F-240180001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626640"/>
        <c:axId val="346627032"/>
      </c:barChart>
      <c:catAx>
        <c:axId val="346626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6627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627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662664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156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7-45B1-B3E9-34BE0085B17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394</c:v>
                </c:pt>
                <c:pt idx="1">
                  <c:v>584</c:v>
                </c:pt>
                <c:pt idx="2">
                  <c:v>878</c:v>
                </c:pt>
                <c:pt idx="3">
                  <c:v>817</c:v>
                </c:pt>
                <c:pt idx="4">
                  <c:v>1010</c:v>
                </c:pt>
                <c:pt idx="5">
                  <c:v>1010</c:v>
                </c:pt>
                <c:pt idx="6">
                  <c:v>1120</c:v>
                </c:pt>
                <c:pt idx="7">
                  <c:v>1033</c:v>
                </c:pt>
                <c:pt idx="8">
                  <c:v>1127</c:v>
                </c:pt>
                <c:pt idx="9">
                  <c:v>1063</c:v>
                </c:pt>
                <c:pt idx="10">
                  <c:v>993</c:v>
                </c:pt>
                <c:pt idx="11">
                  <c:v>969</c:v>
                </c:pt>
                <c:pt idx="12">
                  <c:v>717</c:v>
                </c:pt>
                <c:pt idx="13">
                  <c:v>574</c:v>
                </c:pt>
                <c:pt idx="14">
                  <c:v>525</c:v>
                </c:pt>
                <c:pt idx="15">
                  <c:v>347</c:v>
                </c:pt>
                <c:pt idx="16">
                  <c:v>178</c:v>
                </c:pt>
                <c:pt idx="17">
                  <c:v>129</c:v>
                </c:pt>
                <c:pt idx="18">
                  <c:v>123</c:v>
                </c:pt>
                <c:pt idx="19">
                  <c:v>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C-430D-806D-9E5FC3B10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2048"/>
        <c:axId val="423948624"/>
      </c:barChart>
      <c:catAx>
        <c:axId val="425382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8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2048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126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5-4EF2-8044-D87F0A4A64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26690821256035E-2"/>
          <c:y val="7.936507936507943E-2"/>
          <c:w val="0.90227149758454117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6-42CB-BCCE-1C5A28D32E7F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6-42CB-BCCE-1C5A28D32E7F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  <c:pt idx="18">
                  <c:v>2001</c:v>
                </c:pt>
                <c:pt idx="19">
                  <c:v>2379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6-42CB-BCCE-1C5A28D32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Arkusz1!$B$5:$C$31</c:f>
            </c:multiLvlStrRef>
          </c:cat>
          <c:val>
            <c:numRef>
              <c:f>Arkusz1!$D$5:$D$31</c:f>
              <c:numCache>
                <c:formatCode>General</c:formatCode>
                <c:ptCount val="27"/>
              </c:numCache>
            </c:numRef>
          </c:val>
          <c:extLst>
            <c:ext xmlns:c16="http://schemas.microsoft.com/office/drawing/2014/chart" uri="{C3380CC4-5D6E-409C-BE32-E72D297353CC}">
              <c16:uniqueId val="{00000000-3DA1-4632-A1E8-82EFCD586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9150896"/>
        <c:axId val="1909157552"/>
      </c:barChart>
      <c:catAx>
        <c:axId val="190915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9157552"/>
        <c:crosses val="autoZero"/>
        <c:auto val="1"/>
        <c:lblAlgn val="ctr"/>
        <c:lblOffset val="100"/>
        <c:noMultiLvlLbl val="0"/>
      </c:catAx>
      <c:valAx>
        <c:axId val="190915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0915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5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696</c:v>
                </c:pt>
                <c:pt idx="1">
                  <c:v>913</c:v>
                </c:pt>
                <c:pt idx="2">
                  <c:v>1114</c:v>
                </c:pt>
                <c:pt idx="3">
                  <c:v>992</c:v>
                </c:pt>
                <c:pt idx="4">
                  <c:v>1124</c:v>
                </c:pt>
                <c:pt idx="5">
                  <c:v>1132</c:v>
                </c:pt>
                <c:pt idx="6">
                  <c:v>1094</c:v>
                </c:pt>
                <c:pt idx="7">
                  <c:v>1148</c:v>
                </c:pt>
                <c:pt idx="8">
                  <c:v>1215</c:v>
                </c:pt>
                <c:pt idx="9">
                  <c:v>1121</c:v>
                </c:pt>
                <c:pt idx="10">
                  <c:v>1129</c:v>
                </c:pt>
                <c:pt idx="11">
                  <c:v>975</c:v>
                </c:pt>
                <c:pt idx="12">
                  <c:v>833</c:v>
                </c:pt>
                <c:pt idx="13">
                  <c:v>607</c:v>
                </c:pt>
                <c:pt idx="14">
                  <c:v>462</c:v>
                </c:pt>
                <c:pt idx="15">
                  <c:v>380</c:v>
                </c:pt>
                <c:pt idx="16">
                  <c:v>254</c:v>
                </c:pt>
                <c:pt idx="17">
                  <c:v>173</c:v>
                </c:pt>
                <c:pt idx="18">
                  <c:v>203</c:v>
                </c:pt>
                <c:pt idx="19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B-4258-A8F3-B40887911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6664"/>
        <c:axId val="423952544"/>
      </c:barChart>
      <c:catAx>
        <c:axId val="423946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3946664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err="1"/>
                      <a:t>Kobiety</a:t>
                    </a:r>
                    <a:r>
                      <a:rPr lang="en-US" sz="1200" dirty="0"/>
                      <a:t>
54%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96-4736-805D-8B7CDBC5E21D}"/>
                </c:ext>
              </c:extLst>
            </c:dLbl>
            <c:dLbl>
              <c:idx val="1"/>
              <c:layout>
                <c:manualLayout>
                  <c:x val="6.0284845560747251E-2"/>
                  <c:y val="-0.2351308912472897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/>
                      <a:t>Mężczyźni</a:t>
                    </a:r>
                    <a:r>
                      <a:rPr lang="en-US" sz="1200" dirty="0"/>
                      <a:t>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96-4736-805D-8B7CDBC5E2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104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6-4736-805D-8B7CDBC5E21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8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7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129</c:v>
                </c:pt>
                <c:pt idx="1">
                  <c:v>79</c:v>
                </c:pt>
                <c:pt idx="2">
                  <c:v>95</c:v>
                </c:pt>
                <c:pt idx="3">
                  <c:v>50</c:v>
                </c:pt>
                <c:pt idx="4">
                  <c:v>79</c:v>
                </c:pt>
                <c:pt idx="5">
                  <c:v>78</c:v>
                </c:pt>
                <c:pt idx="6">
                  <c:v>109</c:v>
                </c:pt>
                <c:pt idx="7">
                  <c:v>63</c:v>
                </c:pt>
                <c:pt idx="8">
                  <c:v>101</c:v>
                </c:pt>
                <c:pt idx="9">
                  <c:v>102</c:v>
                </c:pt>
                <c:pt idx="10">
                  <c:v>80</c:v>
                </c:pt>
                <c:pt idx="11">
                  <c:v>65</c:v>
                </c:pt>
                <c:pt idx="12">
                  <c:v>46</c:v>
                </c:pt>
                <c:pt idx="13">
                  <c:v>60</c:v>
                </c:pt>
                <c:pt idx="14">
                  <c:v>67</c:v>
                </c:pt>
                <c:pt idx="15">
                  <c:v>49</c:v>
                </c:pt>
                <c:pt idx="16">
                  <c:v>46</c:v>
                </c:pt>
                <c:pt idx="17">
                  <c:v>27</c:v>
                </c:pt>
                <c:pt idx="18">
                  <c:v>15</c:v>
                </c:pt>
                <c:pt idx="19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5-49E7-BCE7-878B69F98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9264"/>
        <c:axId val="427938480"/>
      </c:barChart>
      <c:catAx>
        <c:axId val="427939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9264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7656602318766375E-2"/>
                  <c:y val="-0.154723148148148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6E-47BA-AEEF-E01226CA7E81}"/>
                </c:ext>
              </c:extLst>
            </c:dLbl>
            <c:dLbl>
              <c:idx val="1"/>
              <c:layout>
                <c:manualLayout>
                  <c:x val="2.6332977598286008E-4"/>
                  <c:y val="5.4729674796747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6E-47BA-AEEF-E01226CA7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E-47BA-AEEF-E01226CA7E8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09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432</c:v>
                </c:pt>
                <c:pt idx="1">
                  <c:v>438</c:v>
                </c:pt>
                <c:pt idx="2">
                  <c:v>563</c:v>
                </c:pt>
                <c:pt idx="3">
                  <c:v>421</c:v>
                </c:pt>
                <c:pt idx="4">
                  <c:v>474</c:v>
                </c:pt>
                <c:pt idx="5">
                  <c:v>523</c:v>
                </c:pt>
                <c:pt idx="6">
                  <c:v>577</c:v>
                </c:pt>
                <c:pt idx="7">
                  <c:v>653</c:v>
                </c:pt>
                <c:pt idx="8">
                  <c:v>588</c:v>
                </c:pt>
                <c:pt idx="9">
                  <c:v>483</c:v>
                </c:pt>
                <c:pt idx="10">
                  <c:v>516</c:v>
                </c:pt>
                <c:pt idx="11">
                  <c:v>555</c:v>
                </c:pt>
                <c:pt idx="12">
                  <c:v>511</c:v>
                </c:pt>
                <c:pt idx="13">
                  <c:v>363</c:v>
                </c:pt>
                <c:pt idx="14">
                  <c:v>300</c:v>
                </c:pt>
                <c:pt idx="15">
                  <c:v>224</c:v>
                </c:pt>
                <c:pt idx="16">
                  <c:v>120</c:v>
                </c:pt>
                <c:pt idx="17">
                  <c:v>81</c:v>
                </c:pt>
                <c:pt idx="18">
                  <c:v>82</c:v>
                </c:pt>
                <c:pt idx="19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0-4F21-826C-63DCE7EB9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5344"/>
        <c:axId val="427933776"/>
      </c:barChart>
      <c:catAx>
        <c:axId val="427935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3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534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8.6611006376721147E-4"/>
                  <c:y val="4.4520502645502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110-439B-AB58-2E6B5C8498F0}"/>
                </c:ext>
              </c:extLst>
            </c:dLbl>
            <c:dLbl>
              <c:idx val="1"/>
              <c:layout>
                <c:manualLayout>
                  <c:x val="8.0443080751350773E-2"/>
                  <c:y val="1.6875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110-439B-AB58-2E6B5C849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78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10-439B-AB58-2E6B5C8498F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0251572327045"/>
          <c:y val="7.936507936507943E-2"/>
          <c:w val="0.76729559748428455"/>
          <c:h val="0.67619047619048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0"/>
                  <c:y val="7.415750938209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2B-4407-87D6-3B1DE95A38BA}"/>
                </c:ext>
              </c:extLst>
            </c:dLbl>
            <c:dLbl>
              <c:idx val="10"/>
              <c:layout>
                <c:manualLayout>
                  <c:x val="5.9786200779951091E-3"/>
                  <c:y val="-2.966300375283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2B-4407-87D6-3B1DE95A38BA}"/>
                </c:ext>
              </c:extLst>
            </c:dLbl>
            <c:spPr>
              <a:noFill/>
              <a:ln w="25009">
                <a:noFill/>
              </a:ln>
            </c:spPr>
            <c:txPr>
              <a:bodyPr/>
              <a:lstStyle/>
              <a:p>
                <a:pPr>
                  <a:defRPr sz="88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6596</c:v>
                </c:pt>
                <c:pt idx="1">
                  <c:v>7421</c:v>
                </c:pt>
                <c:pt idx="2">
                  <c:v>9833</c:v>
                </c:pt>
                <c:pt idx="3">
                  <c:v>9399</c:v>
                </c:pt>
                <c:pt idx="4">
                  <c:v>10597</c:v>
                </c:pt>
                <c:pt idx="5">
                  <c:v>11075</c:v>
                </c:pt>
                <c:pt idx="6">
                  <c:v>11899</c:v>
                </c:pt>
                <c:pt idx="7">
                  <c:v>12786</c:v>
                </c:pt>
                <c:pt idx="8">
                  <c:v>13379</c:v>
                </c:pt>
                <c:pt idx="9">
                  <c:v>11127</c:v>
                </c:pt>
                <c:pt idx="10">
                  <c:v>11181</c:v>
                </c:pt>
                <c:pt idx="11">
                  <c:v>10693</c:v>
                </c:pt>
                <c:pt idx="12">
                  <c:v>8424</c:v>
                </c:pt>
                <c:pt idx="13">
                  <c:v>6531</c:v>
                </c:pt>
                <c:pt idx="14">
                  <c:v>5752</c:v>
                </c:pt>
                <c:pt idx="15">
                  <c:v>4414</c:v>
                </c:pt>
                <c:pt idx="16">
                  <c:v>2547</c:v>
                </c:pt>
                <c:pt idx="17">
                  <c:v>1953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2B-4407-87D6-3B1DE95A3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52152"/>
        <c:axId val="423950976"/>
      </c:barChart>
      <c:catAx>
        <c:axId val="423952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0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50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521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4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5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484</c:v>
                </c:pt>
                <c:pt idx="1">
                  <c:v>598</c:v>
                </c:pt>
                <c:pt idx="2">
                  <c:v>633</c:v>
                </c:pt>
                <c:pt idx="3">
                  <c:v>591</c:v>
                </c:pt>
                <c:pt idx="4">
                  <c:v>832</c:v>
                </c:pt>
                <c:pt idx="5">
                  <c:v>838</c:v>
                </c:pt>
                <c:pt idx="6">
                  <c:v>916</c:v>
                </c:pt>
                <c:pt idx="7">
                  <c:v>761</c:v>
                </c:pt>
                <c:pt idx="8">
                  <c:v>891</c:v>
                </c:pt>
                <c:pt idx="9">
                  <c:v>713</c:v>
                </c:pt>
                <c:pt idx="10">
                  <c:v>589</c:v>
                </c:pt>
                <c:pt idx="11">
                  <c:v>567</c:v>
                </c:pt>
                <c:pt idx="12">
                  <c:v>412</c:v>
                </c:pt>
                <c:pt idx="13">
                  <c:v>329</c:v>
                </c:pt>
                <c:pt idx="14">
                  <c:v>246</c:v>
                </c:pt>
                <c:pt idx="15">
                  <c:v>221</c:v>
                </c:pt>
                <c:pt idx="16">
                  <c:v>120</c:v>
                </c:pt>
                <c:pt idx="17">
                  <c:v>62</c:v>
                </c:pt>
                <c:pt idx="18">
                  <c:v>63</c:v>
                </c:pt>
                <c:pt idx="19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E-468A-9878-22DCB4FB6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34952"/>
        <c:axId val="427936128"/>
      </c:barChart>
      <c:catAx>
        <c:axId val="427934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6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34952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66%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FC-404D-B513-D580D452BA7A}"/>
                </c:ext>
              </c:extLst>
            </c:dLbl>
            <c:dLbl>
              <c:idx val="1"/>
              <c:layout>
                <c:manualLayout>
                  <c:x val="2.9261416784887331E-2"/>
                  <c:y val="0.1428141047586443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34%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FC-404D-B513-D580D452BA7A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FC-404D-B513-D580D452BA7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FC-404D-B513-D580D452BA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97" noProof="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74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FC-404D-B513-D580D452BA7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2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172</c:v>
                </c:pt>
                <c:pt idx="1">
                  <c:v>188</c:v>
                </c:pt>
                <c:pt idx="2">
                  <c:v>190</c:v>
                </c:pt>
                <c:pt idx="3">
                  <c:v>106</c:v>
                </c:pt>
                <c:pt idx="4">
                  <c:v>103</c:v>
                </c:pt>
                <c:pt idx="5">
                  <c:v>171</c:v>
                </c:pt>
                <c:pt idx="6">
                  <c:v>174</c:v>
                </c:pt>
                <c:pt idx="7">
                  <c:v>119</c:v>
                </c:pt>
                <c:pt idx="8">
                  <c:v>181</c:v>
                </c:pt>
                <c:pt idx="9">
                  <c:v>161</c:v>
                </c:pt>
                <c:pt idx="10">
                  <c:v>172</c:v>
                </c:pt>
                <c:pt idx="11">
                  <c:v>160</c:v>
                </c:pt>
                <c:pt idx="12">
                  <c:v>156</c:v>
                </c:pt>
                <c:pt idx="13">
                  <c:v>291</c:v>
                </c:pt>
                <c:pt idx="14">
                  <c:v>235</c:v>
                </c:pt>
                <c:pt idx="15">
                  <c:v>195</c:v>
                </c:pt>
                <c:pt idx="16">
                  <c:v>95</c:v>
                </c:pt>
                <c:pt idx="17">
                  <c:v>79</c:v>
                </c:pt>
                <c:pt idx="18">
                  <c:v>67</c:v>
                </c:pt>
                <c:pt idx="19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2-44C3-80F0-A9515AA0D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940832"/>
        <c:axId val="427936912"/>
      </c:barChart>
      <c:catAx>
        <c:axId val="427940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6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94083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1.4438828594028549E-2"/>
                  <c:y val="-0.267335978835978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97-42EF-87E9-C3B9C1356978}"/>
                </c:ext>
              </c:extLst>
            </c:dLbl>
            <c:dLbl>
              <c:idx val="1"/>
              <c:layout>
                <c:manualLayout>
                  <c:x val="4.7619768971673242E-2"/>
                  <c:y val="0.166687830687830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97-42EF-87E9-C3B9C1356978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97-42EF-87E9-C3B9C1356978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97-42EF-87E9-C3B9C1356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56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97-42EF-87E9-C3B9C135697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9-4D32-94E1-69CD760D9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0872"/>
        <c:axId val="425384008"/>
      </c:barChart>
      <c:catAx>
        <c:axId val="425380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08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18</c:v>
                </c:pt>
                <c:pt idx="1">
                  <c:v>42</c:v>
                </c:pt>
                <c:pt idx="2">
                  <c:v>31</c:v>
                </c:pt>
                <c:pt idx="3">
                  <c:v>29</c:v>
                </c:pt>
                <c:pt idx="4">
                  <c:v>16</c:v>
                </c:pt>
                <c:pt idx="5">
                  <c:v>11</c:v>
                </c:pt>
                <c:pt idx="6">
                  <c:v>28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6</c:v>
                </c:pt>
                <c:pt idx="11">
                  <c:v>12</c:v>
                </c:pt>
                <c:pt idx="12">
                  <c:v>9</c:v>
                </c:pt>
                <c:pt idx="13">
                  <c:v>9</c:v>
                </c:pt>
                <c:pt idx="14">
                  <c:v>11</c:v>
                </c:pt>
                <c:pt idx="15">
                  <c:v>11</c:v>
                </c:pt>
                <c:pt idx="16">
                  <c:v>12</c:v>
                </c:pt>
                <c:pt idx="17">
                  <c:v>4</c:v>
                </c:pt>
                <c:pt idx="18">
                  <c:v>7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E-924F-AB4622365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0872"/>
        <c:axId val="425384008"/>
      </c:barChart>
      <c:catAx>
        <c:axId val="425380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5380872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2.1812188558258117E-2"/>
                  <c:y val="3.12030423280423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Kobiety</a:t>
                    </a:r>
                    <a:r>
                      <a:rPr lang="en-US" dirty="0"/>
                      <a:t> 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B0-433E-879C-87EA9E4462BB}"/>
                </c:ext>
              </c:extLst>
            </c:dLbl>
            <c:dLbl>
              <c:idx val="1"/>
              <c:layout>
                <c:manualLayout>
                  <c:x val="-4.8545336525607261E-2"/>
                  <c:y val="3.56977513227513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Mężczyźni</a:t>
                    </a:r>
                    <a:r>
                      <a:rPr lang="en-US" dirty="0"/>
                      <a:t> 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BB0-433E-879C-87EA9E446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0-433E-879C-87EA9E4462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360"/>
      </c:pieChart>
      <c:spPr>
        <a:noFill/>
        <a:ln w="25401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1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285</c:v>
                </c:pt>
                <c:pt idx="1">
                  <c:v>330</c:v>
                </c:pt>
                <c:pt idx="2">
                  <c:v>332</c:v>
                </c:pt>
                <c:pt idx="3">
                  <c:v>398</c:v>
                </c:pt>
                <c:pt idx="4">
                  <c:v>435</c:v>
                </c:pt>
                <c:pt idx="5">
                  <c:v>318</c:v>
                </c:pt>
                <c:pt idx="6">
                  <c:v>334</c:v>
                </c:pt>
                <c:pt idx="7">
                  <c:v>157</c:v>
                </c:pt>
                <c:pt idx="8">
                  <c:v>167</c:v>
                </c:pt>
                <c:pt idx="9">
                  <c:v>161</c:v>
                </c:pt>
                <c:pt idx="10">
                  <c:v>85</c:v>
                </c:pt>
                <c:pt idx="11">
                  <c:v>116</c:v>
                </c:pt>
                <c:pt idx="12">
                  <c:v>104</c:v>
                </c:pt>
                <c:pt idx="13">
                  <c:v>139</c:v>
                </c:pt>
                <c:pt idx="14">
                  <c:v>180</c:v>
                </c:pt>
                <c:pt idx="15">
                  <c:v>127</c:v>
                </c:pt>
                <c:pt idx="16">
                  <c:v>52</c:v>
                </c:pt>
                <c:pt idx="17">
                  <c:v>41</c:v>
                </c:pt>
                <c:pt idx="18">
                  <c:v>166</c:v>
                </c:pt>
                <c:pt idx="1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A-4097-8AA9-4B950E6C7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9432"/>
        <c:axId val="427323160"/>
      </c:barChart>
      <c:catAx>
        <c:axId val="427329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3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943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3.8547515371212933E-2"/>
                  <c:y val="-0.22829259386055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5-4208-8158-EB2C3FA424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5-4208-8158-EB2C3FA4246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6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962993442730462E-2"/>
          <c:y val="9.2928505153074714E-2"/>
          <c:w val="0.90056154572034097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9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913</c:v>
                </c:pt>
                <c:pt idx="1">
                  <c:v>1049</c:v>
                </c:pt>
                <c:pt idx="2">
                  <c:v>1279</c:v>
                </c:pt>
                <c:pt idx="3">
                  <c:v>1302</c:v>
                </c:pt>
                <c:pt idx="4">
                  <c:v>1350</c:v>
                </c:pt>
                <c:pt idx="5">
                  <c:v>1661</c:v>
                </c:pt>
                <c:pt idx="6">
                  <c:v>1756</c:v>
                </c:pt>
                <c:pt idx="7">
                  <c:v>1994</c:v>
                </c:pt>
                <c:pt idx="8">
                  <c:v>1851</c:v>
                </c:pt>
                <c:pt idx="9">
                  <c:v>1965</c:v>
                </c:pt>
                <c:pt idx="10">
                  <c:v>2026</c:v>
                </c:pt>
                <c:pt idx="11">
                  <c:v>1988</c:v>
                </c:pt>
                <c:pt idx="12">
                  <c:v>1912</c:v>
                </c:pt>
                <c:pt idx="13">
                  <c:v>1826</c:v>
                </c:pt>
                <c:pt idx="14">
                  <c:v>1889</c:v>
                </c:pt>
                <c:pt idx="15">
                  <c:v>1535</c:v>
                </c:pt>
                <c:pt idx="16">
                  <c:v>1219</c:v>
                </c:pt>
                <c:pt idx="17">
                  <c:v>1041</c:v>
                </c:pt>
                <c:pt idx="18">
                  <c:v>1083</c:v>
                </c:pt>
                <c:pt idx="19">
                  <c:v>1175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ED42-41FE-B2D8-53B457EEBA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9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109</c:v>
                </c:pt>
                <c:pt idx="1">
                  <c:v>147</c:v>
                </c:pt>
                <c:pt idx="2">
                  <c:v>179</c:v>
                </c:pt>
                <c:pt idx="3">
                  <c:v>197</c:v>
                </c:pt>
                <c:pt idx="4">
                  <c:v>209</c:v>
                </c:pt>
                <c:pt idx="5">
                  <c:v>216</c:v>
                </c:pt>
                <c:pt idx="6">
                  <c:v>216</c:v>
                </c:pt>
                <c:pt idx="7">
                  <c:v>224</c:v>
                </c:pt>
                <c:pt idx="8">
                  <c:v>235</c:v>
                </c:pt>
                <c:pt idx="9">
                  <c:v>253</c:v>
                </c:pt>
                <c:pt idx="10">
                  <c:v>282</c:v>
                </c:pt>
                <c:pt idx="11">
                  <c:v>351</c:v>
                </c:pt>
                <c:pt idx="12">
                  <c:v>299</c:v>
                </c:pt>
                <c:pt idx="13">
                  <c:v>321</c:v>
                </c:pt>
                <c:pt idx="14">
                  <c:v>325</c:v>
                </c:pt>
                <c:pt idx="15">
                  <c:v>333</c:v>
                </c:pt>
                <c:pt idx="16">
                  <c:v>318</c:v>
                </c:pt>
                <c:pt idx="17">
                  <c:v>236</c:v>
                </c:pt>
                <c:pt idx="18">
                  <c:v>245</c:v>
                </c:pt>
                <c:pt idx="19">
                  <c:v>283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ED42-41FE-B2D8-53B457EEBA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8">
                <a:noFill/>
              </a:ln>
            </c:spPr>
          </c:downBars>
        </c:upDownBars>
        <c:marker val="1"/>
        <c:smooth val="0"/>
        <c:axId val="423945880"/>
        <c:axId val="423947448"/>
      </c:lineChart>
      <c:catAx>
        <c:axId val="42394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7448"/>
        <c:crosses val="autoZero"/>
        <c:auto val="1"/>
        <c:lblAlgn val="ctr"/>
        <c:lblOffset val="100"/>
        <c:noMultiLvlLbl val="0"/>
      </c:catAx>
      <c:valAx>
        <c:axId val="423947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39458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7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8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71</c:v>
                </c:pt>
                <c:pt idx="1">
                  <c:v>35</c:v>
                </c:pt>
                <c:pt idx="2">
                  <c:v>16</c:v>
                </c:pt>
                <c:pt idx="3">
                  <c:v>15</c:v>
                </c:pt>
                <c:pt idx="4">
                  <c:v>18</c:v>
                </c:pt>
                <c:pt idx="5">
                  <c:v>19</c:v>
                </c:pt>
                <c:pt idx="6">
                  <c:v>14</c:v>
                </c:pt>
                <c:pt idx="7">
                  <c:v>11</c:v>
                </c:pt>
                <c:pt idx="8">
                  <c:v>8</c:v>
                </c:pt>
                <c:pt idx="9">
                  <c:v>9</c:v>
                </c:pt>
                <c:pt idx="10">
                  <c:v>3</c:v>
                </c:pt>
                <c:pt idx="11">
                  <c:v>10</c:v>
                </c:pt>
                <c:pt idx="12">
                  <c:v>11</c:v>
                </c:pt>
                <c:pt idx="13">
                  <c:v>45</c:v>
                </c:pt>
                <c:pt idx="14">
                  <c:v>25</c:v>
                </c:pt>
                <c:pt idx="15">
                  <c:v>13</c:v>
                </c:pt>
                <c:pt idx="16">
                  <c:v>7</c:v>
                </c:pt>
                <c:pt idx="17">
                  <c:v>7</c:v>
                </c:pt>
                <c:pt idx="18">
                  <c:v>8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B-4131-BC02-EA84998D0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5904"/>
        <c:axId val="427324728"/>
      </c:barChart>
      <c:catAx>
        <c:axId val="427325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4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4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5904"/>
        <c:crosses val="autoZero"/>
        <c:crossBetween val="between"/>
      </c:valAx>
      <c:spPr>
        <a:noFill/>
        <a:ln w="2533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6.0033129562036887E-2"/>
                  <c:y val="0.238517402715964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2-4D7D-9E22-7BED8EADFC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2-4D7D-9E22-7BED8EADFC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69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107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51</c:v>
                </c:pt>
                <c:pt idx="1">
                  <c:v>37</c:v>
                </c:pt>
                <c:pt idx="2">
                  <c:v>38</c:v>
                </c:pt>
                <c:pt idx="3">
                  <c:v>31</c:v>
                </c:pt>
                <c:pt idx="4">
                  <c:v>47</c:v>
                </c:pt>
                <c:pt idx="5">
                  <c:v>60</c:v>
                </c:pt>
                <c:pt idx="6">
                  <c:v>45</c:v>
                </c:pt>
                <c:pt idx="7">
                  <c:v>48</c:v>
                </c:pt>
                <c:pt idx="8">
                  <c:v>91</c:v>
                </c:pt>
                <c:pt idx="9">
                  <c:v>73</c:v>
                </c:pt>
                <c:pt idx="10">
                  <c:v>76</c:v>
                </c:pt>
                <c:pt idx="11">
                  <c:v>55</c:v>
                </c:pt>
                <c:pt idx="12">
                  <c:v>47</c:v>
                </c:pt>
                <c:pt idx="13">
                  <c:v>56</c:v>
                </c:pt>
                <c:pt idx="14">
                  <c:v>48</c:v>
                </c:pt>
                <c:pt idx="15">
                  <c:v>31</c:v>
                </c:pt>
                <c:pt idx="16">
                  <c:v>17</c:v>
                </c:pt>
                <c:pt idx="17">
                  <c:v>9</c:v>
                </c:pt>
                <c:pt idx="18">
                  <c:v>14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A-4B35-B6C7-AC3D4084C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5120"/>
        <c:axId val="427323552"/>
      </c:barChart>
      <c:catAx>
        <c:axId val="427325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3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5120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4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8"/>
            <c:extLst>
              <c:ext xmlns:c16="http://schemas.microsoft.com/office/drawing/2014/chart" uri="{C3380CC4-5D6E-409C-BE32-E72D297353CC}">
                <c16:uniqueId val="{00000001-793A-4B48-9E91-82D7AA20C504}"/>
              </c:ext>
            </c:extLst>
          </c:dPt>
          <c:dLbls>
            <c:dLbl>
              <c:idx val="1"/>
              <c:layout>
                <c:manualLayout>
                  <c:x val="1.8875165275411877E-2"/>
                  <c:y val="1.449275362318840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3A-4B48-9E91-82D7AA20C5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3A-4B48-9E91-82D7AA20C50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22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808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8</c:v>
                </c:pt>
                <c:pt idx="1">
                  <c:v>42</c:v>
                </c:pt>
                <c:pt idx="2">
                  <c:v>96</c:v>
                </c:pt>
                <c:pt idx="3">
                  <c:v>14</c:v>
                </c:pt>
                <c:pt idx="4">
                  <c:v>37</c:v>
                </c:pt>
                <c:pt idx="5">
                  <c:v>11</c:v>
                </c:pt>
                <c:pt idx="6">
                  <c:v>4</c:v>
                </c:pt>
                <c:pt idx="7">
                  <c:v>6</c:v>
                </c:pt>
                <c:pt idx="8">
                  <c:v>1</c:v>
                </c:pt>
                <c:pt idx="9">
                  <c:v>2</c:v>
                </c:pt>
                <c:pt idx="10">
                  <c:v>37</c:v>
                </c:pt>
                <c:pt idx="11">
                  <c:v>6</c:v>
                </c:pt>
                <c:pt idx="12">
                  <c:v>13</c:v>
                </c:pt>
                <c:pt idx="13">
                  <c:v>12</c:v>
                </c:pt>
                <c:pt idx="14">
                  <c:v>3</c:v>
                </c:pt>
                <c:pt idx="15">
                  <c:v>19</c:v>
                </c:pt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5-49A2-A42E-DA4810895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6296"/>
        <c:axId val="427329040"/>
      </c:barChart>
      <c:catAx>
        <c:axId val="427326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2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9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629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33333333333333"/>
          <c:y val="7.7639751552795039E-2"/>
          <c:w val="0.57500000000000062"/>
          <c:h val="0.85714285714285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15924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448</c:v>
                </c:pt>
                <c:pt idx="1">
                  <c:v>229</c:v>
                </c:pt>
                <c:pt idx="2">
                  <c:v>361</c:v>
                </c:pt>
                <c:pt idx="3">
                  <c:v>416</c:v>
                </c:pt>
                <c:pt idx="4">
                  <c:v>493</c:v>
                </c:pt>
                <c:pt idx="5">
                  <c:v>511</c:v>
                </c:pt>
                <c:pt idx="6">
                  <c:v>514</c:v>
                </c:pt>
                <c:pt idx="7">
                  <c:v>693</c:v>
                </c:pt>
                <c:pt idx="8">
                  <c:v>529</c:v>
                </c:pt>
                <c:pt idx="9">
                  <c:v>342</c:v>
                </c:pt>
                <c:pt idx="10">
                  <c:v>528</c:v>
                </c:pt>
                <c:pt idx="11">
                  <c:v>389</c:v>
                </c:pt>
                <c:pt idx="12">
                  <c:v>309</c:v>
                </c:pt>
                <c:pt idx="13">
                  <c:v>454</c:v>
                </c:pt>
                <c:pt idx="14">
                  <c:v>312</c:v>
                </c:pt>
                <c:pt idx="15">
                  <c:v>180</c:v>
                </c:pt>
                <c:pt idx="16">
                  <c:v>97</c:v>
                </c:pt>
                <c:pt idx="17">
                  <c:v>68</c:v>
                </c:pt>
                <c:pt idx="18">
                  <c:v>69</c:v>
                </c:pt>
                <c:pt idx="19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D-4DD0-A1FE-7390CB20C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327080"/>
        <c:axId val="427324336"/>
      </c:barChart>
      <c:catAx>
        <c:axId val="427327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32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324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732708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65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8"/>
          <c:dLbls>
            <c:dLbl>
              <c:idx val="1"/>
              <c:layout>
                <c:manualLayout>
                  <c:x val="7.9942173488119703E-2"/>
                  <c:y val="0.100963624338624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22-4489-9717-B59B0A2F04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20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2-4489-9717-B59B0A2F04A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3"/>
      </c:pieChart>
      <c:spPr>
        <a:noFill/>
        <a:ln w="25401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5"/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6656628536684046"/>
          <c:y val="0.13588382996062437"/>
          <c:w val="0.50514477956168202"/>
          <c:h val="0.7741915563797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plosion val="6"/>
            <c:extLst>
              <c:ext xmlns:c16="http://schemas.microsoft.com/office/drawing/2014/chart" uri="{C3380CC4-5D6E-409C-BE32-E72D297353CC}">
                <c16:uniqueId val="{00000001-6710-4D6C-BDC3-215197758960}"/>
              </c:ext>
            </c:extLst>
          </c:dPt>
          <c:dPt>
            <c:idx val="1"/>
            <c:bubble3D val="0"/>
            <c:explosion val="5"/>
            <c:extLst>
              <c:ext xmlns:c16="http://schemas.microsoft.com/office/drawing/2014/chart" uri="{C3380CC4-5D6E-409C-BE32-E72D297353CC}">
                <c16:uniqueId val="{00000003-6710-4D6C-BDC3-215197758960}"/>
              </c:ext>
            </c:extLst>
          </c:dPt>
          <c:dPt>
            <c:idx val="2"/>
            <c:bubble3D val="0"/>
            <c:explosion val="12"/>
            <c:extLst>
              <c:ext xmlns:c16="http://schemas.microsoft.com/office/drawing/2014/chart" uri="{C3380CC4-5D6E-409C-BE32-E72D297353CC}">
                <c16:uniqueId val="{00000005-6710-4D6C-BDC3-215197758960}"/>
              </c:ext>
            </c:extLst>
          </c:dPt>
          <c:dPt>
            <c:idx val="3"/>
            <c:bubble3D val="0"/>
            <c:explosion val="9"/>
            <c:extLst>
              <c:ext xmlns:c16="http://schemas.microsoft.com/office/drawing/2014/chart" uri="{C3380CC4-5D6E-409C-BE32-E72D297353CC}">
                <c16:uniqueId val="{00000007-6710-4D6C-BDC3-215197758960}"/>
              </c:ext>
            </c:extLst>
          </c:dPt>
          <c:dLbls>
            <c:dLbl>
              <c:idx val="0"/>
              <c:layout>
                <c:manualLayout>
                  <c:x val="-4.2106846122034657E-2"/>
                  <c:y val="8.709052331777064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Krótkie wyjaśnienie – porada na bieżąco (1-2 wizyty, do 2 tygodni)
46%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10-4D6C-BDC3-215197758960}"/>
                </c:ext>
              </c:extLst>
            </c:dLbl>
            <c:dLbl>
              <c:idx val="1"/>
              <c:layout>
                <c:manualLayout>
                  <c:x val="2.3553279103953984E-2"/>
                  <c:y val="-0.1897283774807536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Kilka wizyt (od 2 tygodni do 2 miesięcy)
42%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10-4D6C-BDC3-215197758960}"/>
                </c:ext>
              </c:extLst>
            </c:dLbl>
            <c:dLbl>
              <c:idx val="2"/>
              <c:layout>
                <c:manualLayout>
                  <c:x val="0.20488968605938834"/>
                  <c:y val="-9.103464095077439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pl-PL" sz="1604" dirty="0"/>
                      <a:t>Powyżej 2 miesięcy do roku
11%</a:t>
                    </a:r>
                    <a:endParaRPr lang="pl-PL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710-4D6C-BDC3-215197758960}"/>
                </c:ext>
              </c:extLst>
            </c:dLbl>
            <c:dLbl>
              <c:idx val="3"/>
              <c:layout>
                <c:manualLayout>
                  <c:x val="-4.8057467976890103E-2"/>
                  <c:y val="1.72038299995235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04" dirty="0" err="1"/>
                      <a:t>Rok</a:t>
                    </a:r>
                    <a:r>
                      <a:rPr lang="en-US" sz="1604" dirty="0"/>
                      <a:t> i </a:t>
                    </a:r>
                    <a:r>
                      <a:rPr lang="en-US" sz="1604" dirty="0" err="1"/>
                      <a:t>więcej</a:t>
                    </a:r>
                    <a:r>
                      <a:rPr lang="en-US" sz="1604" dirty="0"/>
                      <a:t>
1%</a:t>
                    </a:r>
                    <a:endParaRPr lang="en-US" sz="1602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710-4D6C-BDC3-21519775896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Krótkie wyjaśnienie – porada na bieżąco (1-2 wizyty, do 2 tygodni)</c:v>
                </c:pt>
                <c:pt idx="1">
                  <c:v>Kilka wizyt (od 2 tygodni do 2 miesięcy)</c:v>
                </c:pt>
                <c:pt idx="2">
                  <c:v>Powyżej 2 miesięcy do roku</c:v>
                </c:pt>
                <c:pt idx="3">
                  <c:v>Rok i więcej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42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10-4D6C-BDC3-2151977589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95"/>
      </c:pieChart>
      <c:spPr>
        <a:noFill/>
        <a:ln w="25413">
          <a:noFill/>
        </a:ln>
      </c:spPr>
    </c:plotArea>
    <c:plotVisOnly val="1"/>
    <c:dispBlanksAs val="zero"/>
    <c:showDLblsOverMax val="0"/>
  </c:chart>
  <c:txPr>
    <a:bodyPr/>
    <a:lstStyle/>
    <a:p>
      <a:pPr>
        <a:defRPr sz="1803"/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Pt>
            <c:idx val="0"/>
            <c:bubble3D val="0"/>
            <c:explosion val="13"/>
            <c:extLst>
              <c:ext xmlns:c16="http://schemas.microsoft.com/office/drawing/2014/chart" uri="{C3380CC4-5D6E-409C-BE32-E72D297353CC}">
                <c16:uniqueId val="{00000001-D5AE-43DC-9275-7680C713738D}"/>
              </c:ext>
            </c:extLst>
          </c:dPt>
          <c:dPt>
            <c:idx val="1"/>
            <c:bubble3D val="0"/>
            <c:explosion val="10"/>
            <c:extLst>
              <c:ext xmlns:c16="http://schemas.microsoft.com/office/drawing/2014/chart" uri="{C3380CC4-5D6E-409C-BE32-E72D297353CC}">
                <c16:uniqueId val="{00000003-D5AE-43DC-9275-7680C713738D}"/>
              </c:ext>
            </c:extLst>
          </c:dPt>
          <c:dPt>
            <c:idx val="2"/>
            <c:bubble3D val="0"/>
            <c:explosion val="11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5AE-43DC-9275-7680C713738D}"/>
              </c:ext>
            </c:extLst>
          </c:dPt>
          <c:dPt>
            <c:idx val="3"/>
            <c:bubble3D val="0"/>
            <c:explosion val="13"/>
            <c:extLst>
              <c:ext xmlns:c16="http://schemas.microsoft.com/office/drawing/2014/chart" uri="{C3380CC4-5D6E-409C-BE32-E72D297353CC}">
                <c16:uniqueId val="{00000007-D5AE-43DC-9275-7680C713738D}"/>
              </c:ext>
            </c:extLst>
          </c:dPt>
          <c:dPt>
            <c:idx val="4"/>
            <c:bubble3D val="0"/>
            <c:explosion val="13"/>
            <c:extLst>
              <c:ext xmlns:c16="http://schemas.microsoft.com/office/drawing/2014/chart" uri="{C3380CC4-5D6E-409C-BE32-E72D297353CC}">
                <c16:uniqueId val="{00000009-D5AE-43DC-9275-7680C71373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aseline="0">
                    <a:latin typeface="Arial" panose="020B0604020202020204" pitchFamily="34" charset="0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Rodzina</c:v>
                </c:pt>
                <c:pt idx="1">
                  <c:v>Znajomi</c:v>
                </c:pt>
                <c:pt idx="2">
                  <c:v>Media</c:v>
                </c:pt>
                <c:pt idx="3">
                  <c:v>Ulotka</c:v>
                </c:pt>
                <c:pt idx="4">
                  <c:v>Internet</c:v>
                </c:pt>
                <c:pt idx="5">
                  <c:v>NGO i instytucje</c:v>
                </c:pt>
                <c:pt idx="6">
                  <c:v>Inne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9</c:v>
                </c:pt>
                <c:pt idx="1">
                  <c:v>24</c:v>
                </c:pt>
                <c:pt idx="2">
                  <c:v>7</c:v>
                </c:pt>
                <c:pt idx="3">
                  <c:v>9</c:v>
                </c:pt>
                <c:pt idx="4">
                  <c:v>39</c:v>
                </c:pt>
                <c:pt idx="5">
                  <c:v>1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AE-43DC-9275-7680C7137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5.2214297444338607E-2"/>
                  <c:y val="9.583135130958452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4A-4759-9B6C-9FB4C3BA92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A-4759-9B6C-9FB4C3BA924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29262632536103E-2"/>
          <c:y val="0.1495515566434637"/>
          <c:w val="0.94019139868124024"/>
          <c:h val="0.5965517241379255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7056"/>
        <c:axId val="423948232"/>
      </c:barChart>
      <c:catAx>
        <c:axId val="42394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8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8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394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1"/>
          <c:dPt>
            <c:idx val="1"/>
            <c:bubble3D val="0"/>
            <c:explosion val="16"/>
            <c:extLst>
              <c:ext xmlns:c16="http://schemas.microsoft.com/office/drawing/2014/chart" uri="{C3380CC4-5D6E-409C-BE32-E72D297353CC}">
                <c16:uniqueId val="{00000001-97DA-4069-8B3C-959F2B5B90A9}"/>
              </c:ext>
            </c:extLst>
          </c:dPt>
          <c:dLbls>
            <c:dLbl>
              <c:idx val="0"/>
              <c:layout>
                <c:manualLayout>
                  <c:x val="7.5804184450796175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A-4069-8B3C-959F2B5B90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A-4069-8B3C-959F2B5B90A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60">
          <a:noFill/>
        </a:ln>
      </c:spPr>
    </c:plotArea>
    <c:plotVisOnly val="1"/>
    <c:dispBlanksAs val="zero"/>
    <c:showDLblsOverMax val="0"/>
  </c:chart>
  <c:txPr>
    <a:bodyPr/>
    <a:lstStyle/>
    <a:p>
      <a:pPr>
        <a:defRPr sz="1797"/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93287827076852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39</c:v>
                </c:pt>
                <c:pt idx="1">
                  <c:v>24</c:v>
                </c:pt>
                <c:pt idx="2">
                  <c:v>36</c:v>
                </c:pt>
                <c:pt idx="3">
                  <c:v>28</c:v>
                </c:pt>
                <c:pt idx="4">
                  <c:v>8</c:v>
                </c:pt>
                <c:pt idx="5">
                  <c:v>9</c:v>
                </c:pt>
                <c:pt idx="6">
                  <c:v>13</c:v>
                </c:pt>
                <c:pt idx="7">
                  <c:v>10</c:v>
                </c:pt>
                <c:pt idx="8">
                  <c:v>8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6-410E-A0D0-DACFF8207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5968"/>
        <c:axId val="425386360"/>
      </c:barChart>
      <c:catAx>
        <c:axId val="42538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6360"/>
        <c:crosses val="autoZero"/>
        <c:auto val="1"/>
        <c:lblAlgn val="ctr"/>
        <c:lblOffset val="100"/>
        <c:tickMarkSkip val="1"/>
        <c:noMultiLvlLbl val="0"/>
      </c:catAx>
      <c:valAx>
        <c:axId val="425386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596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6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7685185185186E-2"/>
          <c:y val="7.9365079365079361E-2"/>
          <c:w val="0.88901620370370371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06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  <c:pt idx="19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5-48DD-8AA3-4527E10FCC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05536"/>
        <c:axId val="428203184"/>
      </c:barChart>
      <c:catAx>
        <c:axId val="42820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3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205536"/>
        <c:crosses val="autoZero"/>
        <c:crossBetween val="between"/>
      </c:valAx>
      <c:spPr>
        <a:noFill/>
        <a:ln w="2536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9753877740591"/>
          <c:y val="7.5301204819277434E-2"/>
          <c:w val="0.8730007208367607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096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61</c:v>
                </c:pt>
                <c:pt idx="1">
                  <c:v>49</c:v>
                </c:pt>
                <c:pt idx="2">
                  <c:v>48</c:v>
                </c:pt>
                <c:pt idx="3">
                  <c:v>38</c:v>
                </c:pt>
                <c:pt idx="4">
                  <c:v>58</c:v>
                </c:pt>
                <c:pt idx="5">
                  <c:v>62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65</c:v>
                </c:pt>
                <c:pt idx="10">
                  <c:v>87</c:v>
                </c:pt>
                <c:pt idx="11">
                  <c:v>71</c:v>
                </c:pt>
                <c:pt idx="12">
                  <c:v>79</c:v>
                </c:pt>
                <c:pt idx="13">
                  <c:v>80</c:v>
                </c:pt>
                <c:pt idx="14">
                  <c:v>71</c:v>
                </c:pt>
                <c:pt idx="15">
                  <c:v>66</c:v>
                </c:pt>
                <c:pt idx="16">
                  <c:v>50</c:v>
                </c:pt>
                <c:pt idx="17">
                  <c:v>48</c:v>
                </c:pt>
                <c:pt idx="18">
                  <c:v>36</c:v>
                </c:pt>
                <c:pt idx="19">
                  <c:v>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2F08-4F8A-8003-E24F32DAFC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096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11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13</c:v>
                </c:pt>
                <c:pt idx="15">
                  <c:v>11</c:v>
                </c:pt>
                <c:pt idx="16">
                  <c:v>12</c:v>
                </c:pt>
                <c:pt idx="17">
                  <c:v>10</c:v>
                </c:pt>
                <c:pt idx="18">
                  <c:v>10</c:v>
                </c:pt>
                <c:pt idx="19">
                  <c:v>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2F08-4F8A-8003-E24F32DAFCF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38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10">
                <a:noFill/>
              </a:ln>
            </c:spPr>
          </c:downBars>
        </c:upDownBars>
        <c:marker val="1"/>
        <c:smooth val="0"/>
        <c:axId val="428201616"/>
        <c:axId val="428202792"/>
      </c:lineChart>
      <c:catAx>
        <c:axId val="42820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3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2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2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201616"/>
        <c:crosses val="autoZero"/>
        <c:crossBetween val="between"/>
      </c:valAx>
      <c:spPr>
        <a:noFill/>
        <a:ln w="2535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2E-2"/>
          <c:y val="3.594251275645835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33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3-4AA3-B630-804AAB84B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08280"/>
        <c:axId val="428207104"/>
      </c:barChart>
      <c:catAx>
        <c:axId val="428208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7104"/>
        <c:crosses val="autoZero"/>
        <c:auto val="1"/>
        <c:lblAlgn val="ctr"/>
        <c:lblOffset val="100"/>
        <c:tickMarkSkip val="1"/>
        <c:noMultiLvlLbl val="0"/>
      </c:catAx>
      <c:valAx>
        <c:axId val="428207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828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95601851851853E-2"/>
          <c:y val="7.9365079365079361E-2"/>
          <c:w val="0.88902037037037041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129</c:v>
                </c:pt>
                <c:pt idx="1">
                  <c:v>477</c:v>
                </c:pt>
                <c:pt idx="2">
                  <c:v>393</c:v>
                </c:pt>
                <c:pt idx="3">
                  <c:v>293</c:v>
                </c:pt>
                <c:pt idx="4">
                  <c:v>304</c:v>
                </c:pt>
                <c:pt idx="5">
                  <c:v>323</c:v>
                </c:pt>
                <c:pt idx="6">
                  <c:v>309</c:v>
                </c:pt>
                <c:pt idx="7">
                  <c:v>495</c:v>
                </c:pt>
                <c:pt idx="8">
                  <c:v>468</c:v>
                </c:pt>
                <c:pt idx="9">
                  <c:v>411</c:v>
                </c:pt>
                <c:pt idx="10">
                  <c:v>412</c:v>
                </c:pt>
                <c:pt idx="11">
                  <c:v>481</c:v>
                </c:pt>
                <c:pt idx="12">
                  <c:v>341</c:v>
                </c:pt>
                <c:pt idx="13">
                  <c:v>209</c:v>
                </c:pt>
                <c:pt idx="14">
                  <c:v>148</c:v>
                </c:pt>
                <c:pt idx="15">
                  <c:v>108</c:v>
                </c:pt>
                <c:pt idx="16">
                  <c:v>60</c:v>
                </c:pt>
                <c:pt idx="17">
                  <c:v>43</c:v>
                </c:pt>
                <c:pt idx="18">
                  <c:v>54</c:v>
                </c:pt>
                <c:pt idx="1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B-444D-AA78-E174740A24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8208672"/>
        <c:axId val="428201224"/>
      </c:barChart>
      <c:catAx>
        <c:axId val="42820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1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1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2086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34953703703705E-2"/>
          <c:y val="9.5760932000463747E-2"/>
          <c:w val="0.8938208333333332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8"/>
              <c:layout>
                <c:manualLayout>
                  <c:x val="-5.0544184910667781E-3"/>
                  <c:y val="2.4489518532390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AA-4506-8E67-42839E93671D}"/>
                </c:ext>
              </c:extLst>
            </c:dLbl>
            <c:dLbl>
              <c:idx val="10"/>
              <c:layout>
                <c:manualLayout>
                  <c:x val="-3.1877553444964395E-2"/>
                  <c:y val="-4.1306310822667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AA-4506-8E67-42839E93671D}"/>
                </c:ext>
              </c:extLst>
            </c:dLbl>
            <c:dLbl>
              <c:idx val="11"/>
              <c:layout>
                <c:manualLayout>
                  <c:x val="-0.10389305555555556"/>
                  <c:y val="-1.3193645313898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AA-4506-8E67-42839E93671D}"/>
                </c:ext>
              </c:extLst>
            </c:dLbl>
            <c:dLbl>
              <c:idx val="12"/>
              <c:layout>
                <c:manualLayout>
                  <c:x val="-1.8465985968015523E-2"/>
                  <c:y val="-6.4528368242099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AA-4506-8E67-42839E93671D}"/>
                </c:ext>
              </c:extLst>
            </c:dLbl>
            <c:dLbl>
              <c:idx val="13"/>
              <c:layout>
                <c:manualLayout>
                  <c:x val="-4.0251598893809692E-2"/>
                  <c:y val="3.9970890145345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AA-4506-8E67-42839E93671D}"/>
                </c:ext>
              </c:extLst>
            </c:dLbl>
            <c:dLbl>
              <c:idx val="15"/>
              <c:layout>
                <c:manualLayout>
                  <c:x val="-2.8524661575727174E-2"/>
                  <c:y val="-4.1306310822667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5AA-4506-8E67-42839E93671D}"/>
                </c:ext>
              </c:extLst>
            </c:dLbl>
            <c:dLbl>
              <c:idx val="16"/>
              <c:layout>
                <c:manualLayout>
                  <c:x val="-8.3839193193893519E-2"/>
                  <c:y val="-4.13063108226673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AA-4506-8E67-42839E9367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63</c:v>
                </c:pt>
                <c:pt idx="1">
                  <c:v>82</c:v>
                </c:pt>
                <c:pt idx="2">
                  <c:v>57</c:v>
                </c:pt>
                <c:pt idx="3">
                  <c:v>56</c:v>
                </c:pt>
                <c:pt idx="4">
                  <c:v>78</c:v>
                </c:pt>
                <c:pt idx="5">
                  <c:v>52</c:v>
                </c:pt>
                <c:pt idx="6">
                  <c:v>82</c:v>
                </c:pt>
                <c:pt idx="7">
                  <c:v>155</c:v>
                </c:pt>
                <c:pt idx="8">
                  <c:v>145</c:v>
                </c:pt>
                <c:pt idx="9">
                  <c:v>185</c:v>
                </c:pt>
                <c:pt idx="10">
                  <c:v>165</c:v>
                </c:pt>
                <c:pt idx="11">
                  <c:v>109</c:v>
                </c:pt>
                <c:pt idx="12">
                  <c:v>112</c:v>
                </c:pt>
                <c:pt idx="13">
                  <c:v>86</c:v>
                </c:pt>
                <c:pt idx="14">
                  <c:v>113</c:v>
                </c:pt>
                <c:pt idx="15">
                  <c:v>102</c:v>
                </c:pt>
                <c:pt idx="16">
                  <c:v>44</c:v>
                </c:pt>
                <c:pt idx="17">
                  <c:v>29</c:v>
                </c:pt>
                <c:pt idx="18">
                  <c:v>27</c:v>
                </c:pt>
                <c:pt idx="19">
                  <c:v>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15AA-4506-8E67-42839E9367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11</c:v>
                </c:pt>
                <c:pt idx="13">
                  <c:v>11</c:v>
                </c:pt>
                <c:pt idx="14">
                  <c:v>12</c:v>
                </c:pt>
                <c:pt idx="15">
                  <c:v>12</c:v>
                </c:pt>
                <c:pt idx="16">
                  <c:v>10</c:v>
                </c:pt>
                <c:pt idx="17">
                  <c:v>8</c:v>
                </c:pt>
                <c:pt idx="18">
                  <c:v>10</c:v>
                </c:pt>
                <c:pt idx="19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15AA-4506-8E67-42839E9367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427937304"/>
        <c:axId val="425381264"/>
      </c:lineChart>
      <c:catAx>
        <c:axId val="42793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1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7937304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260031887014967E-2"/>
          <c:y val="4.564656222095944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7-4D25-8906-A4EB4070B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315272"/>
        <c:axId val="348315664"/>
      </c:barChart>
      <c:catAx>
        <c:axId val="348315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5664"/>
        <c:crosses val="autoZero"/>
        <c:auto val="1"/>
        <c:lblAlgn val="ctr"/>
        <c:lblOffset val="100"/>
        <c:tickMarkSkip val="1"/>
        <c:noMultiLvlLbl val="0"/>
      </c:catAx>
      <c:valAx>
        <c:axId val="34831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527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1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9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97006028427512E-2"/>
          <c:y val="0.15353128076547493"/>
          <c:w val="0.94019139868124024"/>
          <c:h val="0.59655172413792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7"/>
              <c:tx>
                <c:rich>
                  <a:bodyPr/>
                  <a:lstStyle/>
                  <a:p>
                    <a:r>
                      <a:rPr lang="en-US" dirty="0" err="1"/>
                      <a:t>b.d.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64-4F5B-B868-66A0FCF5D739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 err="1"/>
                      <a:t>b.d.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B64-4F5B-B868-66A0FCF5D739}"/>
                </c:ext>
              </c:extLst>
            </c:dLbl>
            <c:spPr>
              <a:noFill/>
              <a:ln w="29303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Sheet1!$A$1:$A$29</c:f>
              <c:strCache>
                <c:ptCount val="29"/>
                <c:pt idx="0">
                  <c:v>Warszawa (AI)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Opole</c:v>
                </c:pt>
                <c:pt idx="4">
                  <c:v>Białystok</c:v>
                </c:pt>
                <c:pt idx="5">
                  <c:v>Katowice</c:v>
                </c:pt>
                <c:pt idx="6">
                  <c:v>Szczecin</c:v>
                </c:pt>
                <c:pt idx="7">
                  <c:v>Radom</c:v>
                </c:pt>
                <c:pt idx="8">
                  <c:v>Warszawa (ALK)</c:v>
                </c:pt>
                <c:pt idx="9">
                  <c:v>Lublin (KUL)</c:v>
                </c:pt>
                <c:pt idx="10">
                  <c:v>Warszawa (UKSW)</c:v>
                </c:pt>
                <c:pt idx="11">
                  <c:v>Łódź</c:v>
                </c:pt>
                <c:pt idx="12">
                  <c:v>Warszawa (Łazarski)</c:v>
                </c:pt>
                <c:pt idx="13">
                  <c:v>Kraków (KA im.AFM)</c:v>
                </c:pt>
                <c:pt idx="14">
                  <c:v>Wrocław</c:v>
                </c:pt>
                <c:pt idx="15">
                  <c:v>Gdańsk (UG)</c:v>
                </c:pt>
                <c:pt idx="16">
                  <c:v>Słubice</c:v>
                </c:pt>
                <c:pt idx="17">
                  <c:v>Warszawa (SWPS)</c:v>
                </c:pt>
                <c:pt idx="18">
                  <c:v>Toruń</c:v>
                </c:pt>
                <c:pt idx="19">
                  <c:v>Gdańsk (UWSB)</c:v>
                </c:pt>
                <c:pt idx="20">
                  <c:v>Rzeszów (URz)</c:v>
                </c:pt>
                <c:pt idx="21">
                  <c:v>Poznań</c:v>
                </c:pt>
                <c:pt idx="22">
                  <c:v>Lublin (UMCS)</c:v>
                </c:pt>
                <c:pt idx="23">
                  <c:v>Olsztyn (UW-M)</c:v>
                </c:pt>
                <c:pt idx="24">
                  <c:v>Rzeszów (WSPiA)</c:v>
                </c:pt>
                <c:pt idx="25">
                  <c:v>Warszawa (UKSW WPK)</c:v>
                </c:pt>
                <c:pt idx="26">
                  <c:v>Koszalin </c:v>
                </c:pt>
                <c:pt idx="27">
                  <c:v>Gdynia (WSAiB)</c:v>
                </c:pt>
                <c:pt idx="28">
                  <c:v>Warszawa (AEH)</c:v>
                </c:pt>
              </c:strCache>
            </c:strRef>
          </c:cat>
          <c:val>
            <c:numRef>
              <c:f>Sheet1!$B$1:$B$29</c:f>
              <c:numCache>
                <c:formatCode>General</c:formatCode>
                <c:ptCount val="29"/>
                <c:pt idx="0">
                  <c:v>315</c:v>
                </c:pt>
                <c:pt idx="1">
                  <c:v>250</c:v>
                </c:pt>
                <c:pt idx="2">
                  <c:v>215</c:v>
                </c:pt>
                <c:pt idx="3">
                  <c:v>193</c:v>
                </c:pt>
                <c:pt idx="4">
                  <c:v>188</c:v>
                </c:pt>
                <c:pt idx="5">
                  <c:v>137</c:v>
                </c:pt>
                <c:pt idx="6">
                  <c:v>113</c:v>
                </c:pt>
                <c:pt idx="7">
                  <c:v>98</c:v>
                </c:pt>
                <c:pt idx="8">
                  <c:v>91</c:v>
                </c:pt>
                <c:pt idx="9">
                  <c:v>90</c:v>
                </c:pt>
                <c:pt idx="10">
                  <c:v>85</c:v>
                </c:pt>
                <c:pt idx="11">
                  <c:v>83</c:v>
                </c:pt>
                <c:pt idx="12">
                  <c:v>76</c:v>
                </c:pt>
                <c:pt idx="13">
                  <c:v>71</c:v>
                </c:pt>
                <c:pt idx="14">
                  <c:v>61</c:v>
                </c:pt>
                <c:pt idx="15">
                  <c:v>61</c:v>
                </c:pt>
                <c:pt idx="16">
                  <c:v>60</c:v>
                </c:pt>
                <c:pt idx="17">
                  <c:v>44</c:v>
                </c:pt>
                <c:pt idx="18">
                  <c:v>36</c:v>
                </c:pt>
                <c:pt idx="19">
                  <c:v>31</c:v>
                </c:pt>
                <c:pt idx="20">
                  <c:v>21</c:v>
                </c:pt>
                <c:pt idx="21">
                  <c:v>19</c:v>
                </c:pt>
                <c:pt idx="22">
                  <c:v>16</c:v>
                </c:pt>
                <c:pt idx="23">
                  <c:v>13</c:v>
                </c:pt>
                <c:pt idx="24">
                  <c:v>12</c:v>
                </c:pt>
                <c:pt idx="25">
                  <c:v>0</c:v>
                </c:pt>
                <c:pt idx="26">
                  <c:v>0</c:v>
                </c:pt>
                <c:pt idx="27" formatCode="@">
                  <c:v>0</c:v>
                </c:pt>
                <c:pt idx="28" formatCode="@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7-4E73-8C9A-2AD65309E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6272"/>
        <c:axId val="423945096"/>
      </c:barChart>
      <c:catAx>
        <c:axId val="4239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3945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3945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394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32175925925933E-2"/>
          <c:y val="7.9365079365079361E-2"/>
          <c:w val="0.91494722222222225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61">
                <a:noFill/>
              </a:ln>
            </c:spPr>
            <c:txPr>
              <a:bodyPr/>
              <a:lstStyle/>
              <a:p>
                <a:pPr>
                  <a:defRPr sz="8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12</c:v>
                </c:pt>
                <c:pt idx="4">
                  <c:v>34</c:v>
                </c:pt>
                <c:pt idx="5">
                  <c:v>44</c:v>
                </c:pt>
                <c:pt idx="6">
                  <c:v>21</c:v>
                </c:pt>
                <c:pt idx="7">
                  <c:v>27</c:v>
                </c:pt>
                <c:pt idx="8">
                  <c:v>10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B-4605-BFF5-E8B6D6277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314880"/>
        <c:axId val="348316056"/>
      </c:barChart>
      <c:catAx>
        <c:axId val="3483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6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316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314880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65972222222221E-2"/>
          <c:y val="9.5760932000463747E-2"/>
          <c:w val="0.91295879629629628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4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12</c:v>
                </c:pt>
                <c:pt idx="1">
                  <c:v>6</c:v>
                </c:pt>
                <c:pt idx="2">
                  <c:v>5</c:v>
                </c:pt>
                <c:pt idx="3">
                  <c:v>30</c:v>
                </c:pt>
                <c:pt idx="4">
                  <c:v>21</c:v>
                </c:pt>
                <c:pt idx="5">
                  <c:v>23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6</c:v>
                </c:pt>
                <c:pt idx="10">
                  <c:v>0</c:v>
                </c:pt>
                <c:pt idx="11">
                  <c:v>0</c:v>
                </c:pt>
                <c:pt idx="12">
                  <c:v>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304-444B-896F-78FE9D695B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4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Sheet1!$B$1:$N$1</c:f>
              <c:strCache>
                <c:ptCount val="13"/>
                <c:pt idx="0">
                  <c:v>2010/2011</c:v>
                </c:pt>
                <c:pt idx="1">
                  <c:v>2011/2012</c:v>
                </c:pt>
                <c:pt idx="2">
                  <c:v>2012/2013</c:v>
                </c:pt>
                <c:pt idx="3">
                  <c:v>2013/2014</c:v>
                </c:pt>
                <c:pt idx="4">
                  <c:v>2014/2015</c:v>
                </c:pt>
                <c:pt idx="5">
                  <c:v>2015/2016</c:v>
                </c:pt>
                <c:pt idx="6">
                  <c:v>2016/2017</c:v>
                </c:pt>
                <c:pt idx="7">
                  <c:v>2017/2018</c:v>
                </c:pt>
                <c:pt idx="8">
                  <c:v>2018/2019</c:v>
                </c:pt>
                <c:pt idx="9">
                  <c:v>2019/2020</c:v>
                </c:pt>
                <c:pt idx="10">
                  <c:v>2020/2021</c:v>
                </c:pt>
                <c:pt idx="11">
                  <c:v>2021/2022</c:v>
                </c:pt>
                <c:pt idx="12">
                  <c:v>2022/2023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9304-444B-896F-78FE9D695B2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4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6">
                <a:noFill/>
              </a:ln>
            </c:spPr>
          </c:downBars>
        </c:upDownBars>
        <c:marker val="1"/>
        <c:smooth val="0"/>
        <c:axId val="348316840"/>
        <c:axId val="348317232"/>
      </c:lineChart>
      <c:catAx>
        <c:axId val="34831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317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31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31684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493941681947376E-2"/>
          <c:y val="2.0536753610163806E-2"/>
          <c:w val="0.9555061179087877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63</c:v>
                </c:pt>
                <c:pt idx="1">
                  <c:v>19</c:v>
                </c:pt>
                <c:pt idx="2">
                  <c:v>9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A-4090-A58A-2B7D62AA5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1792"/>
        <c:axId val="429264736"/>
      </c:barChart>
      <c:catAx>
        <c:axId val="42927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4736"/>
        <c:crosses val="autoZero"/>
        <c:auto val="1"/>
        <c:lblAlgn val="ctr"/>
        <c:lblOffset val="100"/>
        <c:tickMarkSkip val="1"/>
        <c:noMultiLvlLbl val="0"/>
      </c:catAx>
      <c:valAx>
        <c:axId val="429264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179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75000000000002E-2"/>
          <c:y val="7.9365079365079361E-2"/>
          <c:w val="0.88912662037037038"/>
          <c:h val="0.67619047619048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4"/>
              <c:layout>
                <c:manualLayout>
                  <c:x val="-5.8796296296296296E-3"/>
                  <c:y val="-2.0297915867536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50-4751-B996-70C58B2379BD}"/>
                </c:ext>
              </c:extLst>
            </c:dLbl>
            <c:dLbl>
              <c:idx val="15"/>
              <c:layout>
                <c:manualLayout>
                  <c:x val="2.9398148148147068E-3"/>
                  <c:y val="-4.0595831735072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50-4751-B996-70C58B2379BD}"/>
                </c:ext>
              </c:extLst>
            </c:dLbl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80</c:v>
                </c:pt>
                <c:pt idx="1">
                  <c:v>448</c:v>
                </c:pt>
                <c:pt idx="2">
                  <c:v>980</c:v>
                </c:pt>
                <c:pt idx="3">
                  <c:v>791</c:v>
                </c:pt>
                <c:pt idx="4">
                  <c:v>703</c:v>
                </c:pt>
                <c:pt idx="5">
                  <c:v>529</c:v>
                </c:pt>
                <c:pt idx="6">
                  <c:v>632</c:v>
                </c:pt>
                <c:pt idx="7">
                  <c:v>916</c:v>
                </c:pt>
                <c:pt idx="8">
                  <c:v>739</c:v>
                </c:pt>
                <c:pt idx="9">
                  <c:v>780</c:v>
                </c:pt>
                <c:pt idx="10">
                  <c:v>943</c:v>
                </c:pt>
                <c:pt idx="11">
                  <c:v>726</c:v>
                </c:pt>
                <c:pt idx="12">
                  <c:v>444</c:v>
                </c:pt>
                <c:pt idx="13">
                  <c:v>315</c:v>
                </c:pt>
                <c:pt idx="14">
                  <c:v>327</c:v>
                </c:pt>
                <c:pt idx="15">
                  <c:v>335</c:v>
                </c:pt>
                <c:pt idx="16">
                  <c:v>203</c:v>
                </c:pt>
                <c:pt idx="17">
                  <c:v>110</c:v>
                </c:pt>
                <c:pt idx="18">
                  <c:v>89</c:v>
                </c:pt>
                <c:pt idx="19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7-4C40-8342-A3E4A0F5AB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61208"/>
        <c:axId val="429261600"/>
      </c:barChart>
      <c:catAx>
        <c:axId val="429261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1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261208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13425925925924E-2"/>
          <c:y val="7.9360695563227196E-2"/>
          <c:w val="0.888720138888888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50</c:v>
                </c:pt>
                <c:pt idx="1">
                  <c:v>65</c:v>
                </c:pt>
                <c:pt idx="2">
                  <c:v>74</c:v>
                </c:pt>
                <c:pt idx="3">
                  <c:v>91</c:v>
                </c:pt>
                <c:pt idx="4">
                  <c:v>95</c:v>
                </c:pt>
                <c:pt idx="5">
                  <c:v>96</c:v>
                </c:pt>
                <c:pt idx="6">
                  <c:v>90</c:v>
                </c:pt>
                <c:pt idx="7">
                  <c:v>89</c:v>
                </c:pt>
                <c:pt idx="8">
                  <c:v>97</c:v>
                </c:pt>
                <c:pt idx="9">
                  <c:v>111</c:v>
                </c:pt>
                <c:pt idx="10">
                  <c:v>92</c:v>
                </c:pt>
                <c:pt idx="11">
                  <c:v>95</c:v>
                </c:pt>
                <c:pt idx="12">
                  <c:v>92</c:v>
                </c:pt>
                <c:pt idx="13">
                  <c:v>90</c:v>
                </c:pt>
                <c:pt idx="14">
                  <c:v>68</c:v>
                </c:pt>
                <c:pt idx="15">
                  <c:v>54</c:v>
                </c:pt>
                <c:pt idx="16">
                  <c:v>51</c:v>
                </c:pt>
                <c:pt idx="17">
                  <c:v>40</c:v>
                </c:pt>
                <c:pt idx="18">
                  <c:v>44</c:v>
                </c:pt>
                <c:pt idx="19">
                  <c:v>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EEF8-4DB7-9E77-871D1F18E9D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8</c:v>
                </c:pt>
                <c:pt idx="14">
                  <c:v>12</c:v>
                </c:pt>
                <c:pt idx="15">
                  <c:v>10</c:v>
                </c:pt>
                <c:pt idx="16">
                  <c:v>11</c:v>
                </c:pt>
                <c:pt idx="17">
                  <c:v>9</c:v>
                </c:pt>
                <c:pt idx="18">
                  <c:v>7</c:v>
                </c:pt>
                <c:pt idx="19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EEF8-4DB7-9E77-871D1F18E9D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29265912"/>
        <c:axId val="429263168"/>
      </c:lineChart>
      <c:catAx>
        <c:axId val="429265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3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265912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06315955080722E-2"/>
          <c:y val="0.15296803787377142"/>
          <c:w val="0.92641261498028848"/>
          <c:h val="0.598173515981731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12701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7"/>
              <c:tx>
                <c:rich>
                  <a:bodyPr/>
                  <a:lstStyle/>
                  <a:p>
                    <a:r>
                      <a:rPr lang="en-US" dirty="0" err="1"/>
                      <a:t>b.d.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D27-4098-A75A-0A10034962F0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b.d.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D27-4098-A75A-0A10034962F0}"/>
                </c:ext>
              </c:extLst>
            </c:dLbl>
            <c:spPr>
              <a:noFill/>
              <a:ln w="29174">
                <a:noFill/>
              </a:ln>
            </c:spPr>
            <c:txPr>
              <a:bodyPr/>
              <a:lstStyle/>
              <a:p>
                <a:pPr>
                  <a:defRPr sz="91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Sheet1!$A$1:$A$29</c:f>
              <c:strCache>
                <c:ptCount val="29"/>
                <c:pt idx="0">
                  <c:v>Szczecin</c:v>
                </c:pt>
                <c:pt idx="1">
                  <c:v>Lublin (KUL)</c:v>
                </c:pt>
                <c:pt idx="2">
                  <c:v>Warszawa (UW)</c:v>
                </c:pt>
                <c:pt idx="3">
                  <c:v>Opole</c:v>
                </c:pt>
                <c:pt idx="4">
                  <c:v>Olsztyn (UW-M)</c:v>
                </c:pt>
                <c:pt idx="5">
                  <c:v>Gdańsk (UG)</c:v>
                </c:pt>
                <c:pt idx="6">
                  <c:v>Warszawa (AI)</c:v>
                </c:pt>
                <c:pt idx="7">
                  <c:v>Białystok</c:v>
                </c:pt>
                <c:pt idx="8">
                  <c:v>Warszawa (ALK)</c:v>
                </c:pt>
                <c:pt idx="9">
                  <c:v>Łódź</c:v>
                </c:pt>
                <c:pt idx="10">
                  <c:v>Katowice</c:v>
                </c:pt>
                <c:pt idx="11">
                  <c:v>Wrocław</c:v>
                </c:pt>
                <c:pt idx="12">
                  <c:v>Rzeszów (URz)</c:v>
                </c:pt>
                <c:pt idx="13">
                  <c:v>Warszawa (Łazarskiego)</c:v>
                </c:pt>
                <c:pt idx="14">
                  <c:v>Gdańsk (UWSB)</c:v>
                </c:pt>
                <c:pt idx="15">
                  <c:v>Kraków (UJ)</c:v>
                </c:pt>
                <c:pt idx="16">
                  <c:v>Kraków (KA im.AFM)</c:v>
                </c:pt>
                <c:pt idx="17">
                  <c:v>Warszawa (SWPS)</c:v>
                </c:pt>
                <c:pt idx="18">
                  <c:v>Rzeszów (WSPiA)</c:v>
                </c:pt>
                <c:pt idx="19">
                  <c:v>Poznań</c:v>
                </c:pt>
                <c:pt idx="20">
                  <c:v>Warszawa (UKSW)</c:v>
                </c:pt>
                <c:pt idx="21">
                  <c:v>Toruń</c:v>
                </c:pt>
                <c:pt idx="22">
                  <c:v>Radom</c:v>
                </c:pt>
                <c:pt idx="23">
                  <c:v>Słubice</c:v>
                </c:pt>
                <c:pt idx="24">
                  <c:v>Koszalin</c:v>
                </c:pt>
                <c:pt idx="25">
                  <c:v>Lublin (UMCS)</c:v>
                </c:pt>
                <c:pt idx="26">
                  <c:v>Warszawa (UKSW WPK)</c:v>
                </c:pt>
                <c:pt idx="27">
                  <c:v>Warszawa (AEH)</c:v>
                </c:pt>
                <c:pt idx="28">
                  <c:v>Gdynia (WSAiB)</c:v>
                </c:pt>
              </c:strCache>
            </c:strRef>
          </c:cat>
          <c:val>
            <c:numRef>
              <c:f>Sheet1!$B$1:$B$29</c:f>
              <c:numCache>
                <c:formatCode>General</c:formatCode>
                <c:ptCount val="29"/>
                <c:pt idx="0">
                  <c:v>167</c:v>
                </c:pt>
                <c:pt idx="1">
                  <c:v>156</c:v>
                </c:pt>
                <c:pt idx="2">
                  <c:v>108</c:v>
                </c:pt>
                <c:pt idx="3">
                  <c:v>72</c:v>
                </c:pt>
                <c:pt idx="4">
                  <c:v>67</c:v>
                </c:pt>
                <c:pt idx="5">
                  <c:v>55</c:v>
                </c:pt>
                <c:pt idx="6">
                  <c:v>45</c:v>
                </c:pt>
                <c:pt idx="7">
                  <c:v>44</c:v>
                </c:pt>
                <c:pt idx="8">
                  <c:v>40</c:v>
                </c:pt>
                <c:pt idx="9">
                  <c:v>39</c:v>
                </c:pt>
                <c:pt idx="10">
                  <c:v>38</c:v>
                </c:pt>
                <c:pt idx="11">
                  <c:v>37</c:v>
                </c:pt>
                <c:pt idx="12">
                  <c:v>32</c:v>
                </c:pt>
                <c:pt idx="13">
                  <c:v>30</c:v>
                </c:pt>
                <c:pt idx="14">
                  <c:v>30</c:v>
                </c:pt>
                <c:pt idx="15">
                  <c:v>29</c:v>
                </c:pt>
                <c:pt idx="16">
                  <c:v>29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23</c:v>
                </c:pt>
                <c:pt idx="21">
                  <c:v>18</c:v>
                </c:pt>
                <c:pt idx="22">
                  <c:v>13</c:v>
                </c:pt>
                <c:pt idx="23">
                  <c:v>12</c:v>
                </c:pt>
                <c:pt idx="24">
                  <c:v>8</c:v>
                </c:pt>
                <c:pt idx="25">
                  <c:v>7</c:v>
                </c:pt>
                <c:pt idx="26">
                  <c:v>4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0-4F9E-9EDF-BA85EF0C6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7144"/>
        <c:axId val="425388320"/>
      </c:barChart>
      <c:catAx>
        <c:axId val="42538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4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1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8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71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8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1526843635679619E-2"/>
          <c:y val="2.3498293728426801E-2"/>
          <c:w val="0.9711431742508326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</c:v>
                </c:pt>
                <c:pt idx="1">
                  <c:v>44</c:v>
                </c:pt>
                <c:pt idx="2">
                  <c:v>9</c:v>
                </c:pt>
                <c:pt idx="3">
                  <c:v>5</c:v>
                </c:pt>
                <c:pt idx="4">
                  <c:v>18</c:v>
                </c:pt>
                <c:pt idx="5">
                  <c:v>4</c:v>
                </c:pt>
                <c:pt idx="6">
                  <c:v>10</c:v>
                </c:pt>
                <c:pt idx="7">
                  <c:v>0</c:v>
                </c:pt>
                <c:pt idx="8">
                  <c:v>15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D-4EF3-B470-33BE6C9F3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67088"/>
        <c:axId val="429262776"/>
      </c:barChart>
      <c:catAx>
        <c:axId val="42926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2776"/>
        <c:crosses val="autoZero"/>
        <c:auto val="1"/>
        <c:lblAlgn val="ctr"/>
        <c:lblOffset val="100"/>
        <c:tickMarkSkip val="1"/>
        <c:noMultiLvlLbl val="0"/>
      </c:catAx>
      <c:valAx>
        <c:axId val="429262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7088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96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79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51157407407402E-2"/>
          <c:y val="7.9365079365079361E-2"/>
          <c:w val="0.90977430555555561"/>
          <c:h val="0.676190476190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0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15">
                <a:noFill/>
              </a:ln>
            </c:spPr>
            <c:txPr>
              <a:bodyPr/>
              <a:lstStyle/>
              <a:p>
                <a:pPr>
                  <a:defRPr sz="89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  <c:pt idx="13">
                  <c:v>2022/2023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73</c:v>
                </c:pt>
                <c:pt idx="1">
                  <c:v>162</c:v>
                </c:pt>
                <c:pt idx="2">
                  <c:v>142</c:v>
                </c:pt>
                <c:pt idx="3">
                  <c:v>150</c:v>
                </c:pt>
                <c:pt idx="4">
                  <c:v>153</c:v>
                </c:pt>
                <c:pt idx="5">
                  <c:v>156</c:v>
                </c:pt>
                <c:pt idx="6">
                  <c:v>166</c:v>
                </c:pt>
                <c:pt idx="7">
                  <c:v>92</c:v>
                </c:pt>
                <c:pt idx="8">
                  <c:v>84</c:v>
                </c:pt>
                <c:pt idx="9">
                  <c:v>90</c:v>
                </c:pt>
                <c:pt idx="10">
                  <c:v>45</c:v>
                </c:pt>
                <c:pt idx="11">
                  <c:v>125</c:v>
                </c:pt>
                <c:pt idx="12">
                  <c:v>53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D-4E11-B1D0-82151C5F9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273752"/>
        <c:axId val="429274144"/>
      </c:barChart>
      <c:catAx>
        <c:axId val="429273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741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273752"/>
        <c:crosses val="autoZero"/>
        <c:crossBetween val="between"/>
      </c:valAx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57360079607429"/>
          <c:y val="8.2923914586411282E-2"/>
          <c:w val="0.863437861766612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03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  <c:pt idx="13">
                  <c:v>2022/2023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57</c:v>
                </c:pt>
                <c:pt idx="1">
                  <c:v>36</c:v>
                </c:pt>
                <c:pt idx="2">
                  <c:v>37</c:v>
                </c:pt>
                <c:pt idx="3">
                  <c:v>52</c:v>
                </c:pt>
                <c:pt idx="4">
                  <c:v>50</c:v>
                </c:pt>
                <c:pt idx="5">
                  <c:v>52</c:v>
                </c:pt>
                <c:pt idx="6">
                  <c:v>62</c:v>
                </c:pt>
                <c:pt idx="7">
                  <c:v>58</c:v>
                </c:pt>
                <c:pt idx="8">
                  <c:v>53</c:v>
                </c:pt>
                <c:pt idx="9">
                  <c:v>46</c:v>
                </c:pt>
                <c:pt idx="10">
                  <c:v>45</c:v>
                </c:pt>
                <c:pt idx="11">
                  <c:v>37</c:v>
                </c:pt>
                <c:pt idx="12">
                  <c:v>30</c:v>
                </c:pt>
                <c:pt idx="13">
                  <c:v>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DE82-4939-A98D-50CC4F9FE0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03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Sheet1!$B$1:$O$1</c:f>
              <c:strCache>
                <c:ptCount val="14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  <c:pt idx="13">
                  <c:v>2022/2023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7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9-DE82-4939-A98D-50CC4F9FE0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0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0">
                <a:noFill/>
              </a:ln>
            </c:spPr>
          </c:downBars>
        </c:upDownBars>
        <c:marker val="1"/>
        <c:smooth val="0"/>
        <c:axId val="429267480"/>
        <c:axId val="422930480"/>
      </c:lineChart>
      <c:catAx>
        <c:axId val="429267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2930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293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9267480"/>
        <c:crosses val="autoZero"/>
        <c:crossBetween val="between"/>
      </c:valAx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65482796892344E-2"/>
          <c:y val="2.6607538802660816E-2"/>
          <c:w val="0.95560488346282213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65</c:v>
                </c:pt>
                <c:pt idx="1">
                  <c:v>45</c:v>
                </c:pt>
                <c:pt idx="2">
                  <c:v>8</c:v>
                </c:pt>
                <c:pt idx="3">
                  <c:v>6</c:v>
                </c:pt>
                <c:pt idx="4">
                  <c:v>28</c:v>
                </c:pt>
                <c:pt idx="5">
                  <c:v>0</c:v>
                </c:pt>
                <c:pt idx="6">
                  <c:v>2</c:v>
                </c:pt>
                <c:pt idx="7">
                  <c:v>11</c:v>
                </c:pt>
                <c:pt idx="8">
                  <c:v>7</c:v>
                </c:pt>
                <c:pt idx="9">
                  <c:v>1</c:v>
                </c:pt>
                <c:pt idx="10">
                  <c:v>38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0-40EB-B514-23B87DD75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04360"/>
        <c:axId val="428204752"/>
      </c:barChart>
      <c:catAx>
        <c:axId val="42820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0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4752"/>
        <c:crosses val="autoZero"/>
        <c:auto val="1"/>
        <c:lblAlgn val="ctr"/>
        <c:lblOffset val="100"/>
        <c:tickMarkSkip val="1"/>
        <c:noMultiLvlLbl val="0"/>
      </c:catAx>
      <c:valAx>
        <c:axId val="428204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4360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08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8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471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56712962962968E-2"/>
          <c:y val="9.207956380206446E-2"/>
          <c:w val="0.89377731481481482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3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45</c:v>
                </c:pt>
                <c:pt idx="1">
                  <c:v>40</c:v>
                </c:pt>
                <c:pt idx="2">
                  <c:v>48</c:v>
                </c:pt>
                <c:pt idx="3">
                  <c:v>51</c:v>
                </c:pt>
                <c:pt idx="4">
                  <c:v>47</c:v>
                </c:pt>
                <c:pt idx="5">
                  <c:v>47</c:v>
                </c:pt>
                <c:pt idx="6">
                  <c:v>48</c:v>
                </c:pt>
                <c:pt idx="7">
                  <c:v>40</c:v>
                </c:pt>
                <c:pt idx="8">
                  <c:v>48</c:v>
                </c:pt>
                <c:pt idx="9">
                  <c:v>44</c:v>
                </c:pt>
                <c:pt idx="10">
                  <c:v>55</c:v>
                </c:pt>
                <c:pt idx="11">
                  <c:v>44</c:v>
                </c:pt>
                <c:pt idx="12">
                  <c:v>40</c:v>
                </c:pt>
                <c:pt idx="13">
                  <c:v>49</c:v>
                </c:pt>
                <c:pt idx="14">
                  <c:v>44</c:v>
                </c:pt>
                <c:pt idx="15">
                  <c:v>35</c:v>
                </c:pt>
                <c:pt idx="16">
                  <c:v>33</c:v>
                </c:pt>
                <c:pt idx="17">
                  <c:v>37</c:v>
                </c:pt>
                <c:pt idx="18">
                  <c:v>25</c:v>
                </c:pt>
                <c:pt idx="19">
                  <c:v>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C3A3-4DC9-90A0-1C6271016B4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3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19</c:v>
                </c:pt>
                <c:pt idx="4">
                  <c:v>16</c:v>
                </c:pt>
                <c:pt idx="5">
                  <c:v>16</c:v>
                </c:pt>
                <c:pt idx="6">
                  <c:v>23</c:v>
                </c:pt>
                <c:pt idx="7">
                  <c:v>14</c:v>
                </c:pt>
                <c:pt idx="8">
                  <c:v>21</c:v>
                </c:pt>
                <c:pt idx="9">
                  <c:v>13</c:v>
                </c:pt>
                <c:pt idx="10">
                  <c:v>13</c:v>
                </c:pt>
                <c:pt idx="11">
                  <c:v>18</c:v>
                </c:pt>
                <c:pt idx="12">
                  <c:v>26</c:v>
                </c:pt>
                <c:pt idx="13">
                  <c:v>29</c:v>
                </c:pt>
                <c:pt idx="14">
                  <c:v>27</c:v>
                </c:pt>
                <c:pt idx="15">
                  <c:v>21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C3A3-4DC9-90A0-1C6271016B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3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428207496"/>
        <c:axId val="428207888"/>
      </c:lineChart>
      <c:catAx>
        <c:axId val="428207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820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0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8207496"/>
        <c:crosses val="autoZero"/>
        <c:crossBetween val="between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06712962962968E-2"/>
          <c:y val="7.9365079365079361E-2"/>
          <c:w val="0.88834189814814812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878</c:v>
                </c:pt>
                <c:pt idx="1">
                  <c:v>615</c:v>
                </c:pt>
                <c:pt idx="2">
                  <c:v>762</c:v>
                </c:pt>
                <c:pt idx="3">
                  <c:v>880</c:v>
                </c:pt>
                <c:pt idx="4">
                  <c:v>1098</c:v>
                </c:pt>
                <c:pt idx="5">
                  <c:v>1011</c:v>
                </c:pt>
                <c:pt idx="6">
                  <c:v>1011</c:v>
                </c:pt>
                <c:pt idx="7">
                  <c:v>834</c:v>
                </c:pt>
                <c:pt idx="8">
                  <c:v>802</c:v>
                </c:pt>
                <c:pt idx="9">
                  <c:v>727</c:v>
                </c:pt>
                <c:pt idx="10">
                  <c:v>859</c:v>
                </c:pt>
                <c:pt idx="11">
                  <c:v>531</c:v>
                </c:pt>
                <c:pt idx="12">
                  <c:v>514</c:v>
                </c:pt>
                <c:pt idx="13">
                  <c:v>518</c:v>
                </c:pt>
                <c:pt idx="14">
                  <c:v>489</c:v>
                </c:pt>
                <c:pt idx="15">
                  <c:v>337</c:v>
                </c:pt>
                <c:pt idx="16">
                  <c:v>191</c:v>
                </c:pt>
                <c:pt idx="17">
                  <c:v>166</c:v>
                </c:pt>
                <c:pt idx="18">
                  <c:v>226</c:v>
                </c:pt>
                <c:pt idx="19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8-4C76-91F3-9754D8C50B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7936520"/>
        <c:axId val="427934560"/>
      </c:barChart>
      <c:catAx>
        <c:axId val="427936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793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7934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793652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17</c:v>
                </c:pt>
                <c:pt idx="1">
                  <c:v>46</c:v>
                </c:pt>
                <c:pt idx="2">
                  <c:v>3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12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5-4B45-ABCC-5FE7F9E80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4536"/>
        <c:axId val="348184048"/>
      </c:barChart>
      <c:catAx>
        <c:axId val="42927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4048"/>
        <c:crosses val="autoZero"/>
        <c:auto val="1"/>
        <c:lblAlgn val="ctr"/>
        <c:lblOffset val="100"/>
        <c:tickMarkSkip val="1"/>
        <c:noMultiLvlLbl val="0"/>
      </c:catAx>
      <c:valAx>
        <c:axId val="34818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5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9768518518525E-2"/>
          <c:y val="7.9365079365079361E-2"/>
          <c:w val="0.88845578703703709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72</c:v>
                </c:pt>
                <c:pt idx="1">
                  <c:v>201</c:v>
                </c:pt>
                <c:pt idx="2">
                  <c:v>241</c:v>
                </c:pt>
                <c:pt idx="3">
                  <c:v>328</c:v>
                </c:pt>
                <c:pt idx="4">
                  <c:v>255</c:v>
                </c:pt>
                <c:pt idx="5">
                  <c:v>313</c:v>
                </c:pt>
                <c:pt idx="6">
                  <c:v>349</c:v>
                </c:pt>
                <c:pt idx="7">
                  <c:v>245</c:v>
                </c:pt>
                <c:pt idx="8">
                  <c:v>278</c:v>
                </c:pt>
                <c:pt idx="9">
                  <c:v>248</c:v>
                </c:pt>
                <c:pt idx="10">
                  <c:v>129</c:v>
                </c:pt>
                <c:pt idx="11">
                  <c:v>221</c:v>
                </c:pt>
                <c:pt idx="12">
                  <c:v>245</c:v>
                </c:pt>
                <c:pt idx="13">
                  <c:v>278</c:v>
                </c:pt>
                <c:pt idx="14">
                  <c:v>300</c:v>
                </c:pt>
                <c:pt idx="15">
                  <c:v>188</c:v>
                </c:pt>
                <c:pt idx="16">
                  <c:v>124</c:v>
                </c:pt>
                <c:pt idx="17">
                  <c:v>133</c:v>
                </c:pt>
                <c:pt idx="18">
                  <c:v>105</c:v>
                </c:pt>
                <c:pt idx="19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A-4EF6-81BE-824B7A895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181304"/>
        <c:axId val="348181696"/>
      </c:barChart>
      <c:catAx>
        <c:axId val="34818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1813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2440"/>
        <c:axId val="425384792"/>
      </c:barChart>
      <c:catAx>
        <c:axId val="425382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4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4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2440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76620370370375E-2"/>
          <c:y val="7.5301204819277434E-2"/>
          <c:w val="0.88826388888888885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53</c:v>
                </c:pt>
                <c:pt idx="1">
                  <c:v>64</c:v>
                </c:pt>
                <c:pt idx="2">
                  <c:v>61</c:v>
                </c:pt>
                <c:pt idx="3">
                  <c:v>48</c:v>
                </c:pt>
                <c:pt idx="4">
                  <c:v>48</c:v>
                </c:pt>
                <c:pt idx="5">
                  <c:v>48</c:v>
                </c:pt>
                <c:pt idx="6">
                  <c:v>48</c:v>
                </c:pt>
                <c:pt idx="7">
                  <c:v>57</c:v>
                </c:pt>
                <c:pt idx="8">
                  <c:v>71</c:v>
                </c:pt>
                <c:pt idx="9">
                  <c:v>114</c:v>
                </c:pt>
                <c:pt idx="10">
                  <c:v>124</c:v>
                </c:pt>
                <c:pt idx="11">
                  <c:v>206</c:v>
                </c:pt>
                <c:pt idx="12">
                  <c:v>229</c:v>
                </c:pt>
                <c:pt idx="13">
                  <c:v>133</c:v>
                </c:pt>
                <c:pt idx="14">
                  <c:v>176</c:v>
                </c:pt>
                <c:pt idx="15">
                  <c:v>176</c:v>
                </c:pt>
                <c:pt idx="16">
                  <c:v>112</c:v>
                </c:pt>
                <c:pt idx="17">
                  <c:v>116</c:v>
                </c:pt>
                <c:pt idx="18">
                  <c:v>135</c:v>
                </c:pt>
                <c:pt idx="19">
                  <c:v>156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1D22-440D-9389-E963691F5C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12">
                  <c:v>7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25</c:v>
                </c:pt>
                <c:pt idx="17">
                  <c:v>17</c:v>
                </c:pt>
                <c:pt idx="18">
                  <c:v>15</c:v>
                </c:pt>
                <c:pt idx="19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1D22-440D-9389-E963691F5C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348184832"/>
        <c:axId val="348182480"/>
      </c:lineChart>
      <c:catAx>
        <c:axId val="3481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1848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320748155701E-2"/>
          <c:y val="2.660744854785203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D-438E-97FC-596E425C3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74536"/>
        <c:axId val="348184048"/>
      </c:barChart>
      <c:catAx>
        <c:axId val="429274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4048"/>
        <c:crosses val="autoZero"/>
        <c:auto val="1"/>
        <c:lblAlgn val="ctr"/>
        <c:lblOffset val="100"/>
        <c:tickMarkSkip val="1"/>
        <c:noMultiLvlLbl val="0"/>
      </c:catAx>
      <c:valAx>
        <c:axId val="348184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7453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31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675925925926E-2"/>
          <c:y val="7.9365079365079361E-2"/>
          <c:w val="0.88846180555555554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1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103</c:v>
                </c:pt>
                <c:pt idx="1">
                  <c:v>147</c:v>
                </c:pt>
                <c:pt idx="2">
                  <c:v>175</c:v>
                </c:pt>
                <c:pt idx="3">
                  <c:v>184</c:v>
                </c:pt>
                <c:pt idx="4">
                  <c:v>222</c:v>
                </c:pt>
                <c:pt idx="5">
                  <c:v>152</c:v>
                </c:pt>
                <c:pt idx="6">
                  <c:v>207</c:v>
                </c:pt>
                <c:pt idx="7">
                  <c:v>205</c:v>
                </c:pt>
                <c:pt idx="8">
                  <c:v>176</c:v>
                </c:pt>
                <c:pt idx="9">
                  <c:v>198</c:v>
                </c:pt>
                <c:pt idx="10">
                  <c:v>194</c:v>
                </c:pt>
                <c:pt idx="11">
                  <c:v>229</c:v>
                </c:pt>
                <c:pt idx="12">
                  <c:v>172</c:v>
                </c:pt>
                <c:pt idx="13">
                  <c:v>112</c:v>
                </c:pt>
                <c:pt idx="14">
                  <c:v>103</c:v>
                </c:pt>
                <c:pt idx="15">
                  <c:v>75</c:v>
                </c:pt>
                <c:pt idx="16">
                  <c:v>38</c:v>
                </c:pt>
                <c:pt idx="17">
                  <c:v>0</c:v>
                </c:pt>
                <c:pt idx="18">
                  <c:v>13</c:v>
                </c:pt>
                <c:pt idx="1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F-4F22-9614-0477111F6A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8181304"/>
        <c:axId val="348181696"/>
      </c:barChart>
      <c:catAx>
        <c:axId val="348181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18130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34259259259264E-2"/>
          <c:y val="7.5301204819277434E-2"/>
          <c:w val="0.88834861111111108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2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38</c:v>
                </c:pt>
                <c:pt idx="1">
                  <c:v>46</c:v>
                </c:pt>
                <c:pt idx="2">
                  <c:v>41</c:v>
                </c:pt>
                <c:pt idx="3">
                  <c:v>32</c:v>
                </c:pt>
                <c:pt idx="4">
                  <c:v>40</c:v>
                </c:pt>
                <c:pt idx="5">
                  <c:v>31</c:v>
                </c:pt>
                <c:pt idx="6">
                  <c:v>39</c:v>
                </c:pt>
                <c:pt idx="7">
                  <c:v>47</c:v>
                </c:pt>
                <c:pt idx="8">
                  <c:v>33</c:v>
                </c:pt>
                <c:pt idx="9">
                  <c:v>32</c:v>
                </c:pt>
                <c:pt idx="10">
                  <c:v>37</c:v>
                </c:pt>
                <c:pt idx="11">
                  <c:v>33</c:v>
                </c:pt>
                <c:pt idx="12">
                  <c:v>23</c:v>
                </c:pt>
                <c:pt idx="13">
                  <c:v>25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0</c:v>
                </c:pt>
                <c:pt idx="18">
                  <c:v>7</c:v>
                </c:pt>
                <c:pt idx="19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6180-422B-BA33-E487631F96D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2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0</c:v>
                </c:pt>
                <c:pt idx="18">
                  <c:v>9</c:v>
                </c:pt>
                <c:pt idx="19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6180-422B-BA33-E487631F96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5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60">
                <a:noFill/>
              </a:ln>
            </c:spPr>
          </c:downBars>
        </c:upDownBars>
        <c:marker val="1"/>
        <c:smooth val="0"/>
        <c:axId val="348184832"/>
        <c:axId val="348182480"/>
      </c:lineChart>
      <c:catAx>
        <c:axId val="34818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2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8182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818483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3.4129692832764506E-2"/>
          <c:y val="2.6607538802660816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</c:v>
                </c:pt>
                <c:pt idx="1">
                  <c:v>30</c:v>
                </c:pt>
                <c:pt idx="2">
                  <c:v>8</c:v>
                </c:pt>
                <c:pt idx="3">
                  <c:v>10</c:v>
                </c:pt>
                <c:pt idx="4">
                  <c:v>5</c:v>
                </c:pt>
                <c:pt idx="5">
                  <c:v>0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2-49CE-B658-984D586A1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180912"/>
        <c:axId val="431818120"/>
      </c:barChart>
      <c:catAx>
        <c:axId val="34818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120"/>
        <c:crosses val="autoZero"/>
        <c:auto val="1"/>
        <c:lblAlgn val="ctr"/>
        <c:lblOffset val="100"/>
        <c:tickMarkSkip val="1"/>
        <c:noMultiLvlLbl val="0"/>
      </c:catAx>
      <c:valAx>
        <c:axId val="431818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8180912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9074074074076E-2"/>
          <c:y val="4.1945011501099971E-2"/>
          <c:w val="0.88845717592592588"/>
          <c:h val="0.75388006368916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5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24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300</c:v>
                </c:pt>
                <c:pt idx="1">
                  <c:v>306</c:v>
                </c:pt>
                <c:pt idx="2">
                  <c:v>258</c:v>
                </c:pt>
                <c:pt idx="3">
                  <c:v>258</c:v>
                </c:pt>
                <c:pt idx="4">
                  <c:v>303</c:v>
                </c:pt>
                <c:pt idx="5">
                  <c:v>380</c:v>
                </c:pt>
                <c:pt idx="6">
                  <c:v>433</c:v>
                </c:pt>
                <c:pt idx="7">
                  <c:v>453</c:v>
                </c:pt>
                <c:pt idx="8">
                  <c:v>461</c:v>
                </c:pt>
                <c:pt idx="9">
                  <c:v>456</c:v>
                </c:pt>
                <c:pt idx="10">
                  <c:v>400</c:v>
                </c:pt>
                <c:pt idx="11">
                  <c:v>366</c:v>
                </c:pt>
                <c:pt idx="12">
                  <c:v>325</c:v>
                </c:pt>
                <c:pt idx="13">
                  <c:v>220</c:v>
                </c:pt>
                <c:pt idx="14">
                  <c:v>222</c:v>
                </c:pt>
                <c:pt idx="15">
                  <c:v>234</c:v>
                </c:pt>
                <c:pt idx="16">
                  <c:v>85</c:v>
                </c:pt>
                <c:pt idx="17">
                  <c:v>89</c:v>
                </c:pt>
                <c:pt idx="18">
                  <c:v>103</c:v>
                </c:pt>
                <c:pt idx="19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8-4B48-81D4-EF33D81D23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31828704"/>
        <c:axId val="431824392"/>
      </c:barChart>
      <c:catAx>
        <c:axId val="43182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5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4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4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1828704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168749999999995E-2"/>
          <c:y val="7.5301204819277434E-2"/>
          <c:w val="0.8882796296296295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218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95</c:v>
                </c:pt>
                <c:pt idx="1">
                  <c:v>60</c:v>
                </c:pt>
                <c:pt idx="2">
                  <c:v>45</c:v>
                </c:pt>
                <c:pt idx="3">
                  <c:v>64</c:v>
                </c:pt>
                <c:pt idx="4">
                  <c:v>50</c:v>
                </c:pt>
                <c:pt idx="5">
                  <c:v>58</c:v>
                </c:pt>
                <c:pt idx="6">
                  <c:v>75</c:v>
                </c:pt>
                <c:pt idx="7">
                  <c:v>80</c:v>
                </c:pt>
                <c:pt idx="8">
                  <c:v>89</c:v>
                </c:pt>
                <c:pt idx="9">
                  <c:v>84</c:v>
                </c:pt>
                <c:pt idx="10">
                  <c:v>82</c:v>
                </c:pt>
                <c:pt idx="11">
                  <c:v>80</c:v>
                </c:pt>
                <c:pt idx="12">
                  <c:v>86</c:v>
                </c:pt>
                <c:pt idx="13">
                  <c:v>76</c:v>
                </c:pt>
                <c:pt idx="14">
                  <c:v>68</c:v>
                </c:pt>
                <c:pt idx="15">
                  <c:v>64</c:v>
                </c:pt>
                <c:pt idx="16">
                  <c:v>30</c:v>
                </c:pt>
                <c:pt idx="17">
                  <c:v>36</c:v>
                </c:pt>
                <c:pt idx="18">
                  <c:v>40</c:v>
                </c:pt>
                <c:pt idx="19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EF51-4FA1-86ED-2815EF2DF3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218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10</c:v>
                </c:pt>
                <c:pt idx="12">
                  <c:v>12</c:v>
                </c:pt>
                <c:pt idx="13">
                  <c:v>14</c:v>
                </c:pt>
                <c:pt idx="14">
                  <c:v>11</c:v>
                </c:pt>
                <c:pt idx="15">
                  <c:v>10</c:v>
                </c:pt>
                <c:pt idx="16">
                  <c:v>5</c:v>
                </c:pt>
                <c:pt idx="17">
                  <c:v>6</c:v>
                </c:pt>
                <c:pt idx="18">
                  <c:v>8</c:v>
                </c:pt>
                <c:pt idx="19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EF51-4FA1-86ED-2815EF2DF3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51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56">
                <a:noFill/>
              </a:ln>
            </c:spPr>
          </c:downBars>
        </c:upDownBars>
        <c:marker val="1"/>
        <c:smooth val="0"/>
        <c:axId val="431820472"/>
        <c:axId val="431818904"/>
      </c:lineChart>
      <c:catAx>
        <c:axId val="43182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18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18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0472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2093287827076928E-2"/>
          <c:y val="2.6607538802660816E-2"/>
          <c:w val="0.95449374288964728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0-4EF2-BE80-0185C76FC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23216"/>
        <c:axId val="431821648"/>
      </c:barChart>
      <c:catAx>
        <c:axId val="43182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1648"/>
        <c:crosses val="autoZero"/>
        <c:auto val="1"/>
        <c:lblAlgn val="ctr"/>
        <c:lblOffset val="100"/>
        <c:tickMarkSkip val="1"/>
        <c:noMultiLvlLbl val="0"/>
      </c:catAx>
      <c:valAx>
        <c:axId val="431821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3216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5770615882306E-2"/>
          <c:y val="0.15296803787377125"/>
          <c:w val="0.92641261498028848"/>
          <c:h val="0.598173515981731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b.d.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86-4EB7-81C1-E2ACE1A71DEF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b.d.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86-4EB7-81C1-E2ACE1A71DEF}"/>
                </c:ext>
              </c:extLst>
            </c:dLbl>
            <c:spPr>
              <a:noFill/>
              <a:ln w="29320">
                <a:noFill/>
              </a:ln>
            </c:spPr>
            <c:txPr>
              <a:bodyPr/>
              <a:lstStyle/>
              <a:p>
                <a:pPr>
                  <a:defRPr sz="92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Sheet1!$A$1:$A$29</c:f>
              <c:strCache>
                <c:ptCount val="29"/>
                <c:pt idx="0">
                  <c:v>Opole</c:v>
                </c:pt>
                <c:pt idx="1">
                  <c:v>Warszawa (UW)</c:v>
                </c:pt>
                <c:pt idx="2">
                  <c:v>Kraków (UJ)</c:v>
                </c:pt>
                <c:pt idx="3">
                  <c:v>Lublin (KUL)</c:v>
                </c:pt>
                <c:pt idx="4">
                  <c:v>Radom</c:v>
                </c:pt>
                <c:pt idx="5">
                  <c:v>Wrocław</c:v>
                </c:pt>
                <c:pt idx="6">
                  <c:v>Toruń</c:v>
                </c:pt>
                <c:pt idx="7">
                  <c:v>Białystok</c:v>
                </c:pt>
                <c:pt idx="8">
                  <c:v>Warszawa (AI)</c:v>
                </c:pt>
                <c:pt idx="9">
                  <c:v>Łódź</c:v>
                </c:pt>
                <c:pt idx="10">
                  <c:v>Warszawa (UKSW)</c:v>
                </c:pt>
                <c:pt idx="11">
                  <c:v>Warszawa (ALK)</c:v>
                </c:pt>
                <c:pt idx="12">
                  <c:v>Gdańsk (UG)</c:v>
                </c:pt>
                <c:pt idx="13">
                  <c:v>Lublin (UMCS)</c:v>
                </c:pt>
                <c:pt idx="14">
                  <c:v>Rzeszów (WSPiA)</c:v>
                </c:pt>
                <c:pt idx="15">
                  <c:v>Katowice</c:v>
                </c:pt>
                <c:pt idx="16">
                  <c:v>Warszawa (Łazarskiego)</c:v>
                </c:pt>
                <c:pt idx="17">
                  <c:v>Szczecin</c:v>
                </c:pt>
                <c:pt idx="18">
                  <c:v>Kraków (KA im.AFM)</c:v>
                </c:pt>
                <c:pt idx="19">
                  <c:v>Słubice</c:v>
                </c:pt>
                <c:pt idx="20">
                  <c:v>Poznań</c:v>
                </c:pt>
                <c:pt idx="21">
                  <c:v>Warszawa (SWPS)</c:v>
                </c:pt>
                <c:pt idx="22">
                  <c:v>Rzeszów (URz)</c:v>
                </c:pt>
                <c:pt idx="23">
                  <c:v>Warszawa (UKSW WPK)</c:v>
                </c:pt>
                <c:pt idx="24">
                  <c:v>Olsztyn (UW-M)</c:v>
                </c:pt>
                <c:pt idx="25">
                  <c:v>Gdańsk (UWSB)</c:v>
                </c:pt>
                <c:pt idx="26">
                  <c:v>Koszalin</c:v>
                </c:pt>
                <c:pt idx="27">
                  <c:v>Warszawa (AEH)</c:v>
                </c:pt>
                <c:pt idx="28">
                  <c:v>Gdynia (WSAiB)</c:v>
                </c:pt>
              </c:strCache>
            </c:strRef>
          </c:cat>
          <c:val>
            <c:numRef>
              <c:f>Sheet1!$B$1:$B$29</c:f>
              <c:numCache>
                <c:formatCode>General</c:formatCode>
                <c:ptCount val="29"/>
                <c:pt idx="0">
                  <c:v>39</c:v>
                </c:pt>
                <c:pt idx="1">
                  <c:v>26</c:v>
                </c:pt>
                <c:pt idx="2">
                  <c:v>20</c:v>
                </c:pt>
                <c:pt idx="3">
                  <c:v>17</c:v>
                </c:pt>
                <c:pt idx="4">
                  <c:v>16</c:v>
                </c:pt>
                <c:pt idx="5">
                  <c:v>15</c:v>
                </c:pt>
                <c:pt idx="6">
                  <c:v>15</c:v>
                </c:pt>
                <c:pt idx="7">
                  <c:v>13</c:v>
                </c:pt>
                <c:pt idx="8">
                  <c:v>11</c:v>
                </c:pt>
                <c:pt idx="9">
                  <c:v>10</c:v>
                </c:pt>
                <c:pt idx="10">
                  <c:v>10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5</c:v>
                </c:pt>
                <c:pt idx="21">
                  <c:v>4</c:v>
                </c:pt>
                <c:pt idx="22">
                  <c:v>4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B-44A3-8F36-CDF233C0C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383616"/>
        <c:axId val="425385184"/>
      </c:barChart>
      <c:catAx>
        <c:axId val="4253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6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538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5385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5383616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14814814814821E-2"/>
          <c:y val="7.9365079365079361E-2"/>
          <c:w val="0.89092569444444447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6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238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306</c:v>
                </c:pt>
                <c:pt idx="1">
                  <c:v>245</c:v>
                </c:pt>
                <c:pt idx="2">
                  <c:v>127</c:v>
                </c:pt>
                <c:pt idx="3">
                  <c:v>320</c:v>
                </c:pt>
                <c:pt idx="4">
                  <c:v>335</c:v>
                </c:pt>
                <c:pt idx="5">
                  <c:v>525</c:v>
                </c:pt>
                <c:pt idx="6">
                  <c:v>214</c:v>
                </c:pt>
                <c:pt idx="7">
                  <c:v>212</c:v>
                </c:pt>
                <c:pt idx="8">
                  <c:v>219</c:v>
                </c:pt>
                <c:pt idx="9">
                  <c:v>407</c:v>
                </c:pt>
                <c:pt idx="10">
                  <c:v>233</c:v>
                </c:pt>
                <c:pt idx="11">
                  <c:v>348</c:v>
                </c:pt>
                <c:pt idx="12">
                  <c:v>374</c:v>
                </c:pt>
                <c:pt idx="13">
                  <c:v>334</c:v>
                </c:pt>
                <c:pt idx="14">
                  <c:v>242</c:v>
                </c:pt>
                <c:pt idx="15">
                  <c:v>54</c:v>
                </c:pt>
                <c:pt idx="16">
                  <c:v>12</c:v>
                </c:pt>
                <c:pt idx="17">
                  <c:v>10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5-47A5-96A8-C31C75E257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26744"/>
        <c:axId val="431827136"/>
      </c:barChart>
      <c:catAx>
        <c:axId val="431826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7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7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6744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474074074074069E-2"/>
          <c:y val="9.0452755905511759E-2"/>
          <c:w val="0.8913268518518519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62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Sheet1!$B$2:$T$2</c:f>
              <c:numCache>
                <c:formatCode>General</c:formatCode>
                <c:ptCount val="19"/>
                <c:pt idx="0">
                  <c:v>23</c:v>
                </c:pt>
                <c:pt idx="1">
                  <c:v>26</c:v>
                </c:pt>
                <c:pt idx="2">
                  <c:v>32</c:v>
                </c:pt>
                <c:pt idx="3">
                  <c:v>34</c:v>
                </c:pt>
                <c:pt idx="4">
                  <c:v>50</c:v>
                </c:pt>
                <c:pt idx="5">
                  <c:v>40</c:v>
                </c:pt>
                <c:pt idx="6">
                  <c:v>35</c:v>
                </c:pt>
                <c:pt idx="7">
                  <c:v>80</c:v>
                </c:pt>
                <c:pt idx="8">
                  <c:v>90</c:v>
                </c:pt>
                <c:pt idx="9">
                  <c:v>85</c:v>
                </c:pt>
                <c:pt idx="10">
                  <c:v>80</c:v>
                </c:pt>
                <c:pt idx="11">
                  <c:v>130</c:v>
                </c:pt>
                <c:pt idx="12">
                  <c:v>126</c:v>
                </c:pt>
                <c:pt idx="13">
                  <c:v>119</c:v>
                </c:pt>
                <c:pt idx="14">
                  <c:v>100</c:v>
                </c:pt>
                <c:pt idx="15">
                  <c:v>54</c:v>
                </c:pt>
                <c:pt idx="16">
                  <c:v>49</c:v>
                </c:pt>
                <c:pt idx="17">
                  <c:v>67</c:v>
                </c:pt>
                <c:pt idx="18">
                  <c:v>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3350-47B7-B455-B4A07BD6973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62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Sheet1!$B$1:$T$1</c:f>
              <c:strCache>
                <c:ptCount val="19"/>
                <c:pt idx="0">
                  <c:v>2004/2005</c:v>
                </c:pt>
                <c:pt idx="1">
                  <c:v>2005/2006</c:v>
                </c:pt>
                <c:pt idx="2">
                  <c:v>2006/2007</c:v>
                </c:pt>
                <c:pt idx="3">
                  <c:v>2007/2008</c:v>
                </c:pt>
                <c:pt idx="4">
                  <c:v>2008/2009</c:v>
                </c:pt>
                <c:pt idx="5">
                  <c:v>2009/2010</c:v>
                </c:pt>
                <c:pt idx="6">
                  <c:v>2010/2011</c:v>
                </c:pt>
                <c:pt idx="7">
                  <c:v>2011/2012</c:v>
                </c:pt>
                <c:pt idx="8">
                  <c:v>2012/2013</c:v>
                </c:pt>
                <c:pt idx="9">
                  <c:v>2013/2014</c:v>
                </c:pt>
                <c:pt idx="10">
                  <c:v>2014/2015</c:v>
                </c:pt>
                <c:pt idx="11">
                  <c:v>2015/2016</c:v>
                </c:pt>
                <c:pt idx="12">
                  <c:v>2016/2017</c:v>
                </c:pt>
                <c:pt idx="13">
                  <c:v>2017/2018</c:v>
                </c:pt>
                <c:pt idx="14">
                  <c:v>2018/2019</c:v>
                </c:pt>
                <c:pt idx="15">
                  <c:v>2019/2020</c:v>
                </c:pt>
                <c:pt idx="16">
                  <c:v>2020/2021</c:v>
                </c:pt>
                <c:pt idx="17">
                  <c:v>2021/2022</c:v>
                </c:pt>
                <c:pt idx="18">
                  <c:v>2022/2023</c:v>
                </c:pt>
              </c:strCache>
            </c:strRef>
          </c:cat>
          <c:val>
            <c:numRef>
              <c:f>Sheet1!$B$3:$T$3</c:f>
              <c:numCache>
                <c:formatCode>General</c:formatCode>
                <c:ptCount val="1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2-3350-47B7-B455-B4A07BD697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36">
                <a:noFill/>
              </a:ln>
            </c:spPr>
          </c:downBars>
        </c:upDownBars>
        <c:marker val="1"/>
        <c:smooth val="0"/>
        <c:axId val="431829488"/>
        <c:axId val="431829880"/>
      </c:lineChart>
      <c:catAx>
        <c:axId val="43182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29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1829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29488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1096152413125017E-2"/>
          <c:y val="2.3496034913764608E-2"/>
          <c:w val="0.96245733788395849"/>
          <c:h val="0.8026607538802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Sheet1!$A$2:$A$16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Spadko-we</c:v>
                </c:pt>
                <c:pt idx="4">
                  <c:v>Praca i bezro-bocie</c:v>
                </c:pt>
                <c:pt idx="5">
                  <c:v>Świadcze-nia społeczne</c:v>
                </c:pt>
                <c:pt idx="6">
                  <c:v>Administra-cyjne</c:v>
                </c:pt>
                <c:pt idx="7">
                  <c:v>Lokalowe i spół-dzielcze</c:v>
                </c:pt>
                <c:pt idx="8">
                  <c:v>Finan-sowe</c:v>
                </c:pt>
                <c:pt idx="9">
                  <c:v>Przemoc wobec kobiet</c:v>
                </c:pt>
                <c:pt idx="10">
                  <c:v>Uchodźcy i cudzo-ziemcy</c:v>
                </c:pt>
                <c:pt idx="11">
                  <c:v>Niepełno-sprawni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55</c:v>
                </c:pt>
                <c:pt idx="1">
                  <c:v>33</c:v>
                </c:pt>
                <c:pt idx="2">
                  <c:v>43</c:v>
                </c:pt>
                <c:pt idx="3">
                  <c:v>16</c:v>
                </c:pt>
                <c:pt idx="4">
                  <c:v>19</c:v>
                </c:pt>
                <c:pt idx="5">
                  <c:v>0</c:v>
                </c:pt>
                <c:pt idx="6">
                  <c:v>6</c:v>
                </c:pt>
                <c:pt idx="7">
                  <c:v>8</c:v>
                </c:pt>
                <c:pt idx="8">
                  <c:v>7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8-4799-BBC8-CBF313BBD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830664"/>
        <c:axId val="431832232"/>
      </c:barChart>
      <c:catAx>
        <c:axId val="431830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2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32232"/>
        <c:crosses val="autoZero"/>
        <c:auto val="1"/>
        <c:lblAlgn val="ctr"/>
        <c:lblOffset val="100"/>
        <c:tickMarkSkip val="1"/>
        <c:noMultiLvlLbl val="0"/>
      </c:catAx>
      <c:valAx>
        <c:axId val="431832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31830664"/>
        <c:crosses val="autoZero"/>
        <c:crossBetween val="between"/>
      </c:valAx>
      <c:dTable>
        <c:showHorzBorder val="0"/>
        <c:showVertBorder val="1"/>
        <c:showOutline val="0"/>
        <c:showKeys val="0"/>
        <c:spPr>
          <a:ln w="3162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79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</c:dTable>
      <c:spPr>
        <a:solidFill>
          <a:schemeClr val="bg1"/>
        </a:solidFill>
        <a:ln w="25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Arkusz1!$F$6:$F$20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0-65EB-47F6-911E-318B26FC4B3A}"/>
            </c:ext>
          </c:extLst>
        </c:ser>
        <c:ser>
          <c:idx val="1"/>
          <c:order val="1"/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Arkusz1!$E$6:$E$20</c:f>
              <c:strCache>
                <c:ptCount val="15"/>
                <c:pt idx="0">
                  <c:v>Karne</c:v>
                </c:pt>
                <c:pt idx="1">
                  <c:v>Cywilne</c:v>
                </c:pt>
                <c:pt idx="2">
                  <c:v>Rodzinne</c:v>
                </c:pt>
                <c:pt idx="3">
                  <c:v>Spadkowe</c:v>
                </c:pt>
                <c:pt idx="4">
                  <c:v>Praca i bezrobocie</c:v>
                </c:pt>
                <c:pt idx="5">
                  <c:v>Świadczenia społeczne</c:v>
                </c:pt>
                <c:pt idx="6">
                  <c:v>Administracyjne</c:v>
                </c:pt>
                <c:pt idx="7">
                  <c:v>Lokalowe i spółdzielcze</c:v>
                </c:pt>
                <c:pt idx="8">
                  <c:v>Finansowe</c:v>
                </c:pt>
                <c:pt idx="9">
                  <c:v>Przemoc wobec kobiet</c:v>
                </c:pt>
                <c:pt idx="10">
                  <c:v>Uchodźcy i cudzoziemcy</c:v>
                </c:pt>
                <c:pt idx="11">
                  <c:v>Niepełnosprawność</c:v>
                </c:pt>
                <c:pt idx="12">
                  <c:v>Służba zdrowia</c:v>
                </c:pt>
                <c:pt idx="13">
                  <c:v>NGO</c:v>
                </c:pt>
                <c:pt idx="14">
                  <c:v>Inne</c:v>
                </c:pt>
              </c:strCache>
            </c:strRef>
          </c:cat>
          <c:val>
            <c:numRef>
              <c:f>Arkusz1!$G$6:$G$20</c:f>
              <c:numCache>
                <c:formatCode>General</c:formatCode>
                <c:ptCount val="15"/>
                <c:pt idx="0">
                  <c:v>37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12</c:v>
                </c:pt>
                <c:pt idx="5">
                  <c:v>7</c:v>
                </c:pt>
                <c:pt idx="6">
                  <c:v>16</c:v>
                </c:pt>
                <c:pt idx="7">
                  <c:v>12</c:v>
                </c:pt>
                <c:pt idx="8">
                  <c:v>7</c:v>
                </c:pt>
                <c:pt idx="9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B-47F6-911E-318B26FC4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9012400"/>
        <c:axId val="89015312"/>
        <c:axId val="0"/>
      </c:bar3DChart>
      <c:catAx>
        <c:axId val="8901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9015312"/>
        <c:crosses val="autoZero"/>
        <c:auto val="1"/>
        <c:lblAlgn val="ctr"/>
        <c:lblOffset val="100"/>
        <c:noMultiLvlLbl val="0"/>
      </c:catAx>
      <c:valAx>
        <c:axId val="89015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901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Arkusz2!$B$4:$B$22</c:f>
              <c:strCache>
                <c:ptCount val="19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</c:strCache>
            </c:strRef>
          </c:cat>
          <c:val>
            <c:numRef>
              <c:f>Arkusz2!$C$4:$C$22</c:f>
              <c:numCache>
                <c:formatCode>General</c:formatCode>
                <c:ptCount val="19"/>
                <c:pt idx="0">
                  <c:v>533</c:v>
                </c:pt>
                <c:pt idx="1">
                  <c:v>475</c:v>
                </c:pt>
                <c:pt idx="2">
                  <c:v>452</c:v>
                </c:pt>
                <c:pt idx="3">
                  <c:v>249</c:v>
                </c:pt>
                <c:pt idx="4">
                  <c:v>379</c:v>
                </c:pt>
                <c:pt idx="5">
                  <c:v>467</c:v>
                </c:pt>
                <c:pt idx="6">
                  <c:v>599</c:v>
                </c:pt>
                <c:pt idx="7">
                  <c:v>620</c:v>
                </c:pt>
                <c:pt idx="8">
                  <c:v>663</c:v>
                </c:pt>
                <c:pt idx="9">
                  <c:v>603</c:v>
                </c:pt>
                <c:pt idx="10">
                  <c:v>519</c:v>
                </c:pt>
                <c:pt idx="11">
                  <c:v>572</c:v>
                </c:pt>
                <c:pt idx="12">
                  <c:v>447</c:v>
                </c:pt>
                <c:pt idx="13">
                  <c:v>402</c:v>
                </c:pt>
                <c:pt idx="14">
                  <c:v>308</c:v>
                </c:pt>
                <c:pt idx="15">
                  <c:v>229</c:v>
                </c:pt>
                <c:pt idx="16">
                  <c:v>141</c:v>
                </c:pt>
                <c:pt idx="17">
                  <c:v>177</c:v>
                </c:pt>
                <c:pt idx="18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7-4051-B640-AC6F368B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83408"/>
        <c:axId val="75579248"/>
        <c:axId val="0"/>
      </c:bar3DChart>
      <c:catAx>
        <c:axId val="755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5579248"/>
        <c:crosses val="autoZero"/>
        <c:auto val="1"/>
        <c:lblAlgn val="ctr"/>
        <c:lblOffset val="100"/>
        <c:noMultiLvlLbl val="0"/>
      </c:catAx>
      <c:valAx>
        <c:axId val="7557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58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861111111111E-2"/>
          <c:y val="7.9365079365079361E-2"/>
          <c:w val="0.88845810185185181"/>
          <c:h val="0.6761904761904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liczba spraw</c:v>
                </c:pt>
              </c:strCache>
            </c:strRef>
          </c:tx>
          <c:spPr>
            <a:solidFill>
              <a:srgbClr val="6699FF"/>
            </a:solidFill>
            <a:ln w="3173">
              <a:solidFill>
                <a:srgbClr val="003366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170">
                <a:noFill/>
              </a:ln>
            </c:spPr>
            <c:txPr>
              <a:bodyPr/>
              <a:lstStyle/>
              <a:p>
                <a:pPr>
                  <a:defRPr sz="89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64</c:v>
                </c:pt>
                <c:pt idx="1">
                  <c:v>65</c:v>
                </c:pt>
                <c:pt idx="2">
                  <c:v>120</c:v>
                </c:pt>
                <c:pt idx="3">
                  <c:v>121</c:v>
                </c:pt>
                <c:pt idx="4">
                  <c:v>176</c:v>
                </c:pt>
                <c:pt idx="5">
                  <c:v>191</c:v>
                </c:pt>
                <c:pt idx="6">
                  <c:v>167</c:v>
                </c:pt>
                <c:pt idx="7">
                  <c:v>307</c:v>
                </c:pt>
                <c:pt idx="8">
                  <c:v>392</c:v>
                </c:pt>
                <c:pt idx="9">
                  <c:v>428</c:v>
                </c:pt>
                <c:pt idx="10">
                  <c:v>407</c:v>
                </c:pt>
                <c:pt idx="11">
                  <c:v>364</c:v>
                </c:pt>
                <c:pt idx="12">
                  <c:v>321</c:v>
                </c:pt>
                <c:pt idx="13">
                  <c:v>251</c:v>
                </c:pt>
                <c:pt idx="14">
                  <c:v>237</c:v>
                </c:pt>
                <c:pt idx="15">
                  <c:v>174</c:v>
                </c:pt>
                <c:pt idx="16">
                  <c:v>130</c:v>
                </c:pt>
                <c:pt idx="17">
                  <c:v>142</c:v>
                </c:pt>
                <c:pt idx="18">
                  <c:v>185</c:v>
                </c:pt>
                <c:pt idx="19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B-4F38-9845-68282B31D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1831840"/>
        <c:axId val="429266304"/>
      </c:barChart>
      <c:catAx>
        <c:axId val="4318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4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831840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682870370370374E-2"/>
          <c:y val="7.2289156626506021E-2"/>
          <c:w val="0.88890925925925923"/>
          <c:h val="0.692771084337349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studenci</c:v>
                </c:pt>
              </c:strCache>
            </c:strRef>
          </c:tx>
          <c:spPr>
            <a:ln w="25170">
              <a:solidFill>
                <a:srgbClr val="3366FF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6699FF"/>
              </a:solidFill>
              <a:ln>
                <a:solidFill>
                  <a:srgbClr val="0066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17</c:v>
                </c:pt>
                <c:pt idx="4">
                  <c:v>20</c:v>
                </c:pt>
                <c:pt idx="5">
                  <c:v>265</c:v>
                </c:pt>
                <c:pt idx="6">
                  <c:v>167</c:v>
                </c:pt>
                <c:pt idx="7">
                  <c:v>188</c:v>
                </c:pt>
                <c:pt idx="8">
                  <c:v>149</c:v>
                </c:pt>
                <c:pt idx="9">
                  <c:v>111</c:v>
                </c:pt>
                <c:pt idx="10">
                  <c:v>167</c:v>
                </c:pt>
                <c:pt idx="11">
                  <c:v>214</c:v>
                </c:pt>
                <c:pt idx="12">
                  <c:v>137</c:v>
                </c:pt>
                <c:pt idx="13">
                  <c:v>174</c:v>
                </c:pt>
                <c:pt idx="14">
                  <c:v>230</c:v>
                </c:pt>
                <c:pt idx="15">
                  <c:v>101</c:v>
                </c:pt>
                <c:pt idx="16">
                  <c:v>111</c:v>
                </c:pt>
                <c:pt idx="17">
                  <c:v>92</c:v>
                </c:pt>
                <c:pt idx="18">
                  <c:v>69</c:v>
                </c:pt>
                <c:pt idx="19">
                  <c:v>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E809-4B40-8615-AEF38511F3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opiekunowie</c:v>
                </c:pt>
              </c:strCache>
            </c:strRef>
          </c:tx>
          <c:spPr>
            <a:ln w="25170">
              <a:solidFill>
                <a:schemeClr val="tx1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3366CC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aseline="0"/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Sheet1!$B$1:$U$1</c:f>
              <c:strCache>
                <c:ptCount val="20"/>
                <c:pt idx="0">
                  <c:v>2003/2004</c:v>
                </c:pt>
                <c:pt idx="1">
                  <c:v>2004/2005</c:v>
                </c:pt>
                <c:pt idx="2">
                  <c:v>2005/2006</c:v>
                </c:pt>
                <c:pt idx="3">
                  <c:v>2006/2007</c:v>
                </c:pt>
                <c:pt idx="4">
                  <c:v>2007/2008</c:v>
                </c:pt>
                <c:pt idx="5">
                  <c:v>2008/2009</c:v>
                </c:pt>
                <c:pt idx="6">
                  <c:v>2009/2010</c:v>
                </c:pt>
                <c:pt idx="7">
                  <c:v>2010/2011</c:v>
                </c:pt>
                <c:pt idx="8">
                  <c:v>2011/2012</c:v>
                </c:pt>
                <c:pt idx="9">
                  <c:v>2012/2013</c:v>
                </c:pt>
                <c:pt idx="10">
                  <c:v>2013/2014</c:v>
                </c:pt>
                <c:pt idx="11">
                  <c:v>2014/2015</c:v>
                </c:pt>
                <c:pt idx="12">
                  <c:v>2015/2016</c:v>
                </c:pt>
                <c:pt idx="13">
                  <c:v>2016/2017</c:v>
                </c:pt>
                <c:pt idx="14">
                  <c:v>2017/2018</c:v>
                </c:pt>
                <c:pt idx="15">
                  <c:v>2018/2019</c:v>
                </c:pt>
                <c:pt idx="16">
                  <c:v>2019/2020</c:v>
                </c:pt>
                <c:pt idx="17">
                  <c:v>2020/2021</c:v>
                </c:pt>
                <c:pt idx="18">
                  <c:v>2021/2022</c:v>
                </c:pt>
                <c:pt idx="19">
                  <c:v>2022/2023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10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8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16</c:v>
                </c:pt>
                <c:pt idx="15">
                  <c:v>38</c:v>
                </c:pt>
                <c:pt idx="16">
                  <c:v>35</c:v>
                </c:pt>
                <c:pt idx="17">
                  <c:v>35</c:v>
                </c:pt>
                <c:pt idx="18">
                  <c:v>29</c:v>
                </c:pt>
                <c:pt idx="19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E809-4B40-8615-AEF38511F3B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bg1"/>
              </a:solidFill>
              <a:ln w="3147">
                <a:solidFill>
                  <a:schemeClr val="tx1"/>
                </a:solidFill>
                <a:prstDash val="solid"/>
              </a:ln>
            </c:spPr>
          </c:upBars>
          <c:downBars>
            <c:spPr>
              <a:noFill/>
              <a:ln w="9440">
                <a:noFill/>
              </a:ln>
            </c:spPr>
          </c:downBars>
        </c:upDownBars>
        <c:marker val="1"/>
        <c:smooth val="0"/>
        <c:axId val="429267872"/>
        <c:axId val="429269832"/>
      </c:lineChart>
      <c:catAx>
        <c:axId val="429267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4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29269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926983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29267872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Arkusz1!$B$5:$B$31</cx:f>
        <cx:lvl ptCount="27"/>
      </cx:strDim>
      <cx:numDim type="val">
        <cx:f>Arkusz1!$D$5:$D$31</cx:f>
        <cx:lvl ptCount="27" formatCode="Standardowy"/>
      </cx:numDim>
    </cx:data>
  </cx:chartData>
  <cx:chart>
    <cx:title pos="t" align="ctr" overlay="0">
      <cx:tx>
        <cx:txData>
          <cx:v>Tytuł wykresu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00" b="0" i="0" u="none" strike="noStrike" kern="1200" cap="none" spc="5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kumimoji="0" lang="pl-PL" sz="1800" b="0" i="0" u="none" strike="noStrike" kern="1200" cap="none" spc="5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</a:rPr>
            <a:t>Tytuł wykresu</a:t>
          </a:r>
        </a:p>
      </cx:txPr>
    </cx:title>
    <cx:plotArea>
      <cx:plotAreaRegion>
        <cx:series layoutId="clusteredColumn" uniqueId="{F9AB1CF0-3819-4E79-99FF-14AC453BC3AB}" formatIdx="1">
          <cx:dataId val="0"/>
          <cx:layoutPr>
            <cx:binning intervalClosed="r"/>
          </cx:layoutPr>
        </cx:series>
      </cx:plotAreaRegion>
      <cx:axis id="0">
        <cx:catScaling gapWidth="1.63999999"/>
        <cx:tickLabels/>
      </cx:axis>
      <cx:axis id="1">
        <cx:valScaling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0.30428</cdr:x>
      <cdr:y>0.20975</cdr:y>
    </cdr:from>
    <cdr:to>
      <cdr:x>0.71697</cdr:x>
      <cdr:y>0.348</cdr:y>
    </cdr:to>
    <cdr:sp macro="" textlink="">
      <cdr:nvSpPr>
        <cdr:cNvPr id="2" name="Text Box 6">
          <a:extLst xmlns:a="http://schemas.openxmlformats.org/drawingml/2006/main">
            <a:ext uri="{FF2B5EF4-FFF2-40B4-BE49-F238E27FC236}">
              <a16:creationId xmlns:a16="http://schemas.microsoft.com/office/drawing/2014/main" id="{1BD4FEC3-A7F3-F982-254F-AE3589E87ED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48120" y="1073966"/>
          <a:ext cx="3455974" cy="707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pl-PL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1pPr>
          <a:lvl2pPr marL="4556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2pPr>
          <a:lvl3pPr marL="9128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3pPr>
          <a:lvl4pPr marL="13700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4pPr>
          <a:lvl5pPr marL="1827213" indent="1588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 defTabSz="912813">
            <a:spcBef>
              <a:spcPct val="50000"/>
            </a:spcBef>
          </a:pPr>
          <a:r>
            <a:rPr lang="pl-PL" sz="1600" b="1" dirty="0">
              <a:solidFill>
                <a:schemeClr val="tx1">
                  <a:lumMod val="20000"/>
                  <a:lumOff val="80000"/>
                </a:schemeClr>
              </a:solidFill>
              <a:latin typeface="Arial" charset="0"/>
            </a:rPr>
            <a:t>Łącznie 2020/2021: 2 001</a:t>
          </a:r>
        </a:p>
        <a:p xmlns:a="http://schemas.openxmlformats.org/drawingml/2006/main">
          <a:pPr algn="ctr" defTabSz="912813">
            <a:spcBef>
              <a:spcPct val="50000"/>
            </a:spcBef>
          </a:pPr>
          <a:r>
            <a:rPr lang="pl-PL" sz="1600" b="1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rPr>
            <a:t>Łącznie 2022/2023: 2 379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0.32775</cdr:x>
      <cdr:y>0.18296</cdr:y>
    </cdr:from>
    <cdr:to>
      <cdr:x>0.83358</cdr:x>
      <cdr:y>0.59948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06067" y="786829"/>
          <a:ext cx="4176464" cy="18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744625-3BA4-4B7A-9B1D-FEB1008D68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2819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1B454C28-16CA-4B0B-A92F-32C189181AFD}" type="datetimeFigureOut">
              <a:rPr lang="en-US"/>
              <a:pPr>
                <a:defRPr/>
              </a:pPr>
              <a:t>3/4/2024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US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1FED7C5B-96BF-4E87-8E24-C4524F67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ED7C5B-96BF-4E87-8E24-C4524F674B67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780F7F-3B3D-4D94-A4EC-2E4C3D28F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C169-5CBE-4D88-A8EC-2BF0B867F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B36B9-C45A-4811-B31F-3AA1A4DC48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80010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13C7-A0B7-49F1-9D47-1A80917878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991100" y="23622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991100" y="4305300"/>
            <a:ext cx="3924300" cy="1790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11667-59FC-4D05-BB7D-A484AEF5B6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058A-664E-4B11-8D08-CF3E5842C9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20C1-7F25-4002-8085-FE126CA91B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8EE25-7BBF-4E3A-99D4-E6313AEFB4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58DE-4271-4470-B32E-76E0B7FDC4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C00-5B0F-4C84-9133-4C8EED0850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51C-84DF-48DB-956F-637BD35132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A5B8-F668-4730-AA6F-81A015DE54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931B-1CAC-4219-9A7C-07E0F90E74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912813">
              <a:defRPr/>
            </a:pPr>
            <a:endParaRPr kumimoji="1" lang="en-US"/>
          </a:p>
        </p:txBody>
      </p:sp>
      <p:sp>
        <p:nvSpPr>
          <p:cNvPr id="778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778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1CCD116-FF67-46DE-99A3-81E817BA8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778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2813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3.xml"/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7.xml"/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0.xml"/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8.xml"/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2.xml"/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0.xml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4.xml"/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beck.pl/" TargetMode="Externa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21" Type="http://schemas.openxmlformats.org/officeDocument/2006/relationships/hyperlink" Target="http://bakernet.com/" TargetMode="External"/><Relationship Id="rId34" Type="http://schemas.openxmlformats.org/officeDocument/2006/relationships/image" Target="../media/image31.png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17" Type="http://schemas.openxmlformats.org/officeDocument/2006/relationships/hyperlink" Target="http://www.pwp.pl/" TargetMode="External"/><Relationship Id="rId25" Type="http://schemas.openxmlformats.org/officeDocument/2006/relationships/hyperlink" Target="http://www.nlembassy.pl/" TargetMode="External"/><Relationship Id="rId33" Type="http://schemas.openxmlformats.org/officeDocument/2006/relationships/hyperlink" Target="http://www.weil.com/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1.png"/><Relationship Id="rId20" Type="http://schemas.openxmlformats.org/officeDocument/2006/relationships/image" Target="../media/image23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hyperlink" Target="http://www.pozytek.gov.pl/" TargetMode="External"/><Relationship Id="rId24" Type="http://schemas.openxmlformats.org/officeDocument/2006/relationships/image" Target="../media/image25.jpeg"/><Relationship Id="rId32" Type="http://schemas.openxmlformats.org/officeDocument/2006/relationships/image" Target="../media/image30.jpeg"/><Relationship Id="rId37" Type="http://schemas.openxmlformats.org/officeDocument/2006/relationships/image" Target="../media/image33.png"/><Relationship Id="rId5" Type="http://schemas.openxmlformats.org/officeDocument/2006/relationships/hyperlink" Target="http://www.batory.org.pl/" TargetMode="External"/><Relationship Id="rId15" Type="http://schemas.openxmlformats.org/officeDocument/2006/relationships/hyperlink" Target="http://www.kbn.gov.pl/" TargetMode="External"/><Relationship Id="rId23" Type="http://schemas.openxmlformats.org/officeDocument/2006/relationships/hyperlink" Target="http://www.linleaters.pl/" TargetMode="External"/><Relationship Id="rId28" Type="http://schemas.openxmlformats.org/officeDocument/2006/relationships/hyperlink" Target="http://www.cliffordchance.com/home.html" TargetMode="External"/><Relationship Id="rId36" Type="http://schemas.openxmlformats.org/officeDocument/2006/relationships/hyperlink" Target="http://www.ceetrust.org/" TargetMode="External"/><Relationship Id="rId10" Type="http://schemas.openxmlformats.org/officeDocument/2006/relationships/image" Target="../media/image18.jpeg"/><Relationship Id="rId19" Type="http://schemas.openxmlformats.org/officeDocument/2006/relationships/hyperlink" Target="http://www.ms.gov.pl/" TargetMode="External"/><Relationship Id="rId31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hyperlink" Target="http://www.cofund.org.pl/" TargetMode="External"/><Relationship Id="rId14" Type="http://schemas.openxmlformats.org/officeDocument/2006/relationships/image" Target="../media/image20.jpeg"/><Relationship Id="rId22" Type="http://schemas.openxmlformats.org/officeDocument/2006/relationships/image" Target="../media/image24.jpeg"/><Relationship Id="rId27" Type="http://schemas.openxmlformats.org/officeDocument/2006/relationships/image" Target="../media/image27.jpeg"/><Relationship Id="rId30" Type="http://schemas.openxmlformats.org/officeDocument/2006/relationships/hyperlink" Target="http://www.chadbourne.com/locations/sub_warsaw.html" TargetMode="External"/><Relationship Id="rId35" Type="http://schemas.openxmlformats.org/officeDocument/2006/relationships/image" Target="../media/image32.png"/><Relationship Id="rId8" Type="http://schemas.openxmlformats.org/officeDocument/2006/relationships/image" Target="../media/image17.jpeg"/><Relationship Id="rId3" Type="http://schemas.openxmlformats.org/officeDocument/2006/relationships/hyperlink" Target="http://www.pafw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12.xml"/><Relationship Id="rId4" Type="http://schemas.openxmlformats.org/officeDocument/2006/relationships/chart" Target="../charts/chart11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Studenckie Poradnie Prawne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i="1" dirty="0"/>
              <a:t>Podsumowanie działalności 	     za rok akademicki 2022/2023</a:t>
            </a:r>
          </a:p>
        </p:txBody>
      </p:sp>
      <p:pic>
        <p:nvPicPr>
          <p:cNvPr id="79876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2012/2013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3130980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2" y="1933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0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27594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FCF84297-694A-8A0B-308D-A29A0E626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03743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790606FF-F109-778B-968E-6E42BFA53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705542"/>
              </p:ext>
            </p:extLst>
          </p:nvPr>
        </p:nvGraphicFramePr>
        <p:xfrm>
          <a:off x="4860512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BBF2A5CE-CD90-2142-8594-871147CF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A89B730D-E6A4-147C-256D-57C2C14D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106" y="4088823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6A2722D9-A620-380B-70EC-2B3433A7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CB11BB8-71EA-5A82-EDB9-743008AE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4015036031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3E8E39EF-32F0-1F9A-3213-0A5B30B433D7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59484417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97352" y="2276872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113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Studentów: 167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 8 </a:t>
            </a:r>
          </a:p>
        </p:txBody>
      </p:sp>
    </p:spTree>
    <p:extLst>
      <p:ext uri="{BB962C8B-B14F-4D97-AF65-F5344CB8AC3E}">
        <p14:creationId xmlns:p14="http://schemas.microsoft.com/office/powerpoint/2010/main" val="113954608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439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effectLst/>
                <a:latin typeface="+mn-lt"/>
                <a:ea typeface="Times New Roman" panose="02020603050405020304" pitchFamily="18" charset="0"/>
              </a:rPr>
              <a:t>Z</a:t>
            </a:r>
            <a:r>
              <a:rPr lang="en-US" sz="1300" dirty="0" err="1">
                <a:effectLst/>
                <a:latin typeface="+mn-lt"/>
                <a:ea typeface="Times New Roman" panose="02020603050405020304" pitchFamily="18" charset="0"/>
              </a:rPr>
              <a:t>organizowan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</a:rPr>
              <a:t>ie</a:t>
            </a:r>
            <a:r>
              <a:rPr lang="en-US" sz="1300" dirty="0">
                <a:effectLst/>
                <a:latin typeface="+mn-lt"/>
                <a:ea typeface="Times New Roman" panose="02020603050405020304" pitchFamily="18" charset="0"/>
              </a:rPr>
              <a:t> International Conference of Legal Clinics in Poland: “If not legal opinion, then what? 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</a:rPr>
              <a:t>A modern model of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</a:rPr>
              <a:t>legal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</a:rPr>
              <a:t>clinics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</a:rPr>
              <a:t>”, połączonej z XXXII Ogólnopolską Konferencją Uniwersyteckich Poradni Prawnych oraz Jubileuszem XX-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</a:rPr>
              <a:t>lecia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</a:rPr>
              <a:t> Fundacji Uniwersyteckich Poradni Prawnych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Lokalnej Sesji Naukowej „Operacja się udała pacjent zmarł. Czyli prawo medyczne w praktyce”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Zorganizowanie II Ogólnopolskiej Konferencji Naukowej „Prawo w medycynie, medycyna w prawie”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webinaru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„Bezpieczna praca podstawowym prawe pracownika” - wspólnie z Państwową Inspekcją Pracy, Wydziałem Prawa i Administracji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USz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 Związkiem Pracodawców Pomorza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Organizacja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webinaru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na temat praw uchodźców z Ukrainy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Wprowadzenie stałych dyżurów w języku ukraińskim i rosyjskim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Pol’and’Rock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Festival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– spotkania i symulacje, promowanie działalności Kliniki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Zorganizowanie seminarium „The role of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mediation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in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resolving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legal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disputes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” – wspólnie ze School of Law – University of Rwanda, Instytutem Przedsiębiorczości i Służb Publicznych – Stowarzyszenie oraz UNESCO Chair for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Social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Sustainability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Inauguracja projektu „Akademia Umiejętności Prawniczych” – poznanie praktyki zawodów prawniczych przez studentów Kliniki</a:t>
            </a:r>
          </a:p>
        </p:txBody>
      </p:sp>
    </p:spTree>
    <p:extLst>
      <p:ext uri="{BB962C8B-B14F-4D97-AF65-F5344CB8AC3E}">
        <p14:creationId xmlns:p14="http://schemas.microsoft.com/office/powerpoint/2010/main" val="3374677429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CD22-7DCF-7593-ADE8-A0A42CB7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8B17DE61-F14A-A51F-BC04-A6F944C06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07E0A50-91AA-4C4E-66F0-A8F47B88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76872"/>
            <a:ext cx="8388424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z Uniwersyteckim Centrum Wiedzy o Dostępności w organizacji warsztatów dobrych praktyk i wymiany doświadczeń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Nawiązanie współpracy z kosowskimi uniwersytetami w Prisztinie i Prizren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Inauguracja certyfikowanych warsztatów online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Taxcelerate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Boot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Camp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z zakresu doradztwa podatkowego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Stała współpraca ze Stowarzyszeniem Widzących Więcej, PIP, Związkiem Ukraińców w Polsce, Stowarzyszeniem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Amicus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Facultatis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Iuris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Stetinensis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Staże naukowe osób z Poradni w Białymstoku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Nawiązanie współpracy z CMS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Warsaw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, EY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Careers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, Instytutem Przedsiębiorczości i Służb Publicznych, rozmowy o współpracy z ZUS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Inauguracja projektu „Spotkania z Paragrafem” w szkołach podstawowych (Łobez, Police, Sarbinowo, Szczecin), liceach (Kołobrzeg, Resko, Szczecin) i placówkach oświatowych (przedszkola w Łobzie, OHP, wyjazdowe symulacje w warszawskiej SP nr 175 i III LO w Warszawie a także placówkach dla seniorów (Kulice, Police, Resko, Dobra), specjalna edycja w Mikołajki w Urzędzie Marszałkowskim w Szczecinie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w ramach Street Law ze: SP nr 10, 16 i 51 w Szczecinie, I oraz II LO w Szczecinie i Technikum Gastronomicznym w Zespole Szkół nr 6 w Szczecinie.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Uzyskanie grantów na organizację konferencji międzynarodowej w łącznej wysokości blisko 55 tys. zł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Działalność medialna: uruchomienie kanałów na YouTube i LinkedIn, poza tym działająca strona internetowa oraz profil na Facebooku, stała współpraca z Radiem Szczecin w ramach audycji „Czas na prawo”</a:t>
            </a:r>
          </a:p>
        </p:txBody>
      </p:sp>
    </p:spTree>
    <p:extLst>
      <p:ext uri="{BB962C8B-B14F-4D97-AF65-F5344CB8AC3E}">
        <p14:creationId xmlns:p14="http://schemas.microsoft.com/office/powerpoint/2010/main" val="98649483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Wydziału Prawa i Administracji Uniwersytetu Szczecińskiego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66D7FED9-A0B2-5DE7-B5B3-E03BFFEB5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547706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8ED2DC18-6F76-CCAE-B527-C6D35DD947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006266"/>
              </p:ext>
            </p:extLst>
          </p:nvPr>
        </p:nvGraphicFramePr>
        <p:xfrm>
          <a:off x="4788024" y="2564904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34576CFF-789F-2E10-A6BE-FDB5F3A4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63988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807C6B7-4CFF-8BE5-1BBB-F2BFFFDF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948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7FAABA4-9F07-8648-15E4-D5C3C80A4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DE97967-AFB7-DEED-B247-EFB21C2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11930203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8741DE0D-C3ED-EDD2-F3A1-3FBB4ABFF70E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2162042"/>
              </p:ext>
            </p:extLst>
          </p:nvPr>
        </p:nvGraphicFramePr>
        <p:xfrm>
          <a:off x="887413" y="2552700"/>
          <a:ext cx="817880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69360" y="2276872"/>
            <a:ext cx="2039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36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18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15 </a:t>
            </a:r>
          </a:p>
        </p:txBody>
      </p:sp>
    </p:spTree>
    <p:extLst>
      <p:ext uri="{BB962C8B-B14F-4D97-AF65-F5344CB8AC3E}">
        <p14:creationId xmlns:p14="http://schemas.microsoft.com/office/powerpoint/2010/main" val="238996365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14400" y="2996952"/>
            <a:ext cx="8001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Zaangażowanie w pomoc obywatelom Ukrainy m.in. poprzez uruchomienie specjalnych dyżurów w celu udzielanie poradnictwa prawnego z zakresu legalizacji pobytu, ochrony zdrowia, edukacji oraz współpraca w tym zakresie z lokalnymi praktykami</a:t>
            </a:r>
          </a:p>
        </p:txBody>
      </p:sp>
    </p:spTree>
    <p:extLst>
      <p:ext uri="{BB962C8B-B14F-4D97-AF65-F5344CB8AC3E}">
        <p14:creationId xmlns:p14="http://schemas.microsoft.com/office/powerpoint/2010/main" val="1935196352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Mikołaja Kopernika w Toruniu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6F5B8E48-6BE8-A08D-E266-88F8D0782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642871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03B83D0C-4C9B-4067-1DCF-98E65DEE5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160434"/>
              </p:ext>
            </p:extLst>
          </p:nvPr>
        </p:nvGraphicFramePr>
        <p:xfrm>
          <a:off x="4860512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B11D5050-E5A7-0A48-9325-C9DEE094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44592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8425C147-A0A0-DF8E-C042-6D3E89F1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14900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6BD4B31-D48A-FE5E-C20E-F7E513822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7C62DE4-8405-0A9D-D2C4-081E32108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2552014235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F2E26-3BB7-FCE9-0BE4-2082C1F49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F98921B5-FFE4-C4F7-87E1-3008E559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Klinika Prawa – Klinika Praw Dziecka przy AEH w Warszawie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F1ADD62F-2AC0-50C8-D76C-8DB29CB7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471" y="3789040"/>
            <a:ext cx="295232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Nie przedłożono sprawozdania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55255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9804650E-B1A3-3DCE-877C-3B88400CA040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886139239"/>
              </p:ext>
            </p:extLst>
          </p:nvPr>
        </p:nvGraphicFramePr>
        <p:xfrm>
          <a:off x="836613" y="2501900"/>
          <a:ext cx="8154987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Uniwersytecka Studencka Poradnia Prawna </a:t>
            </a:r>
            <a:r>
              <a:rPr lang="pl-PL" sz="3400" dirty="0" err="1"/>
              <a:t>WPiA</a:t>
            </a:r>
            <a:r>
              <a:rPr lang="pl-PL" sz="3400" dirty="0"/>
              <a:t> UKSW w Warszawie 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7164288" y="2276872"/>
            <a:ext cx="1944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85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23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10</a:t>
            </a:r>
          </a:p>
        </p:txBody>
      </p:sp>
    </p:spTree>
    <p:extLst>
      <p:ext uri="{BB962C8B-B14F-4D97-AF65-F5344CB8AC3E}">
        <p14:creationId xmlns:p14="http://schemas.microsoft.com/office/powerpoint/2010/main" val="2905092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2013/2014 - 2015/2016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7383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1864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Uniwersytecka Studencka Poradnia Prawna </a:t>
            </a:r>
            <a:r>
              <a:rPr lang="pl-PL" sz="3400" dirty="0" err="1"/>
              <a:t>WPiA</a:t>
            </a:r>
            <a:r>
              <a:rPr lang="pl-PL" sz="3400" dirty="0"/>
              <a:t> UKSW w Warszawie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FC97C8-0763-E915-C035-D0CC0E765B00}"/>
              </a:ext>
            </a:extLst>
          </p:cNvPr>
          <p:cNvSpPr txBox="1"/>
          <p:nvPr/>
        </p:nvSpPr>
        <p:spPr>
          <a:xfrm>
            <a:off x="755576" y="2276872"/>
            <a:ext cx="838842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Promocja działalności Poradni przez materiały promocyjne dystrybuowane w OPS Łomianki, Białołęka, Wola oraz wybranych zakładach karnych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Promowanie działalności Poradni na Uczelni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z kołami naukowymi: Prawa Konstytucyjnego, Prawa Procesowego Cywilnego, Prawa Międzynarodowego i Praw Człowieka (organizacja wydarzeń)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Stoisko podczas Dnia Otwartego UKSW – rozmowy z kandydatami i ich rodzinami o działalności Poradni </a:t>
            </a:r>
          </a:p>
        </p:txBody>
      </p:sp>
    </p:spTree>
    <p:extLst>
      <p:ext uri="{BB962C8B-B14F-4D97-AF65-F5344CB8AC3E}">
        <p14:creationId xmlns:p14="http://schemas.microsoft.com/office/powerpoint/2010/main" val="428427810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6D5E76E0-8915-4FED-21F7-35CD3B52D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75769"/>
              </p:ext>
            </p:extLst>
          </p:nvPr>
        </p:nvGraphicFramePr>
        <p:xfrm>
          <a:off x="874712" y="2633663"/>
          <a:ext cx="31932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324F1C0-EE47-06BA-CF06-EE2A03DB3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945815"/>
              </p:ext>
            </p:extLst>
          </p:nvPr>
        </p:nvGraphicFramePr>
        <p:xfrm>
          <a:off x="4932040" y="2650432"/>
          <a:ext cx="3600400" cy="301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46935703-2BAF-9FD6-0E0F-92A0DBBA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771" y="32916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A1A7F08-1768-6338-FC17-83B283B6F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3" y="457364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CEDE9AC-EF98-108B-8B4C-C8FEEE408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2012-2023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75BA1B2-E90B-F02D-DE53-55C5B88E8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2012-2023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57300D7-EC39-49EE-4B04-EA00CE867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400" dirty="0"/>
              <a:t>Uniwersytecka Studencka Poradnia Prawna </a:t>
            </a:r>
            <a:r>
              <a:rPr lang="pl-PL" sz="3400" dirty="0" err="1"/>
              <a:t>WPiA</a:t>
            </a:r>
            <a:r>
              <a:rPr lang="pl-PL" sz="3400" dirty="0"/>
              <a:t> UKSW 2012-2023</a:t>
            </a:r>
          </a:p>
        </p:txBody>
      </p:sp>
    </p:spTree>
    <p:extLst>
      <p:ext uri="{BB962C8B-B14F-4D97-AF65-F5344CB8AC3E}">
        <p14:creationId xmlns:p14="http://schemas.microsoft.com/office/powerpoint/2010/main" val="3815317837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212137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WPK UKSW w Warszawie</a:t>
            </a: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948264" y="227687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   Studentów: 4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2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360B98A-5254-BEA6-F6D4-ABB8B101C8E2}"/>
              </a:ext>
            </a:extLst>
          </p:cNvPr>
          <p:cNvSpPr/>
          <p:nvPr/>
        </p:nvSpPr>
        <p:spPr bwMode="auto">
          <a:xfrm>
            <a:off x="1512268" y="3294113"/>
            <a:ext cx="6842768" cy="16561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rgbClr val="003366"/>
                </a:solidFill>
              </a:rPr>
              <a:t>N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rgbClr val="003366"/>
                </a:solidFill>
              </a:rPr>
              <a:t>ż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rgbClr val="003366"/>
                </a:solidFill>
              </a:rPr>
              <a:t>ą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rgbClr val="003366"/>
                </a:solidFill>
              </a:rPr>
              <a:t>ę</a:t>
            </a:r>
            <a:r>
              <a:rPr lang="pl-PL" sz="1300" b="1" dirty="0">
                <a:solidFill>
                  <a:srgbClr val="003366"/>
                </a:solidFill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prowadzenie wykładów dla uczniów Liceum Ogólnokształcącego im. </a:t>
            </a:r>
            <a:br>
              <a:rPr lang="pl-PL" sz="1300" dirty="0">
                <a:solidFill>
                  <a:srgbClr val="003366"/>
                </a:solidFill>
                <a:cs typeface="Times New Roman" pitchFamily="18" charset="0"/>
              </a:rPr>
            </a:b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bł. ks. Romana </a:t>
            </a:r>
            <a:r>
              <a:rPr lang="pl-PL" sz="1300" dirty="0" err="1">
                <a:solidFill>
                  <a:srgbClr val="003366"/>
                </a:solidFill>
                <a:cs typeface="Times New Roman" pitchFamily="18" charset="0"/>
              </a:rPr>
              <a:t>Archutowskiego</a:t>
            </a: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 w Warszawie oraz Katolickiego Liceum </a:t>
            </a:r>
            <a:br>
              <a:rPr lang="pl-PL" sz="1300" dirty="0">
                <a:solidFill>
                  <a:srgbClr val="003366"/>
                </a:solidFill>
                <a:cs typeface="Times New Roman" pitchFamily="18" charset="0"/>
              </a:rPr>
            </a:br>
            <a:r>
              <a:rPr lang="pl-PL" sz="1300" dirty="0">
                <a:solidFill>
                  <a:srgbClr val="003366"/>
                </a:solidFill>
                <a:cs typeface="Times New Roman" pitchFamily="18" charset="0"/>
              </a:rPr>
              <a:t>Ogólnokształcącego im. Bł. Ks. Bronisława Markiewicza w Markach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b="1" dirty="0">
              <a:solidFill>
                <a:srgbClr val="003366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229600" cy="1140296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Studencka Poradnia Prawna WPK UKSW w Warszawie 2006 – 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73DF009D-D5E0-E16C-3C91-2629FCBD4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171576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9D23EBC3-1667-33C3-A9A7-27BA8091E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763602"/>
              </p:ext>
            </p:extLst>
          </p:nvPr>
        </p:nvGraphicFramePr>
        <p:xfrm>
          <a:off x="4886320" y="2192954"/>
          <a:ext cx="4320000" cy="36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84CF44E4-91FC-1B88-CC07-669A97325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314" y="2996952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D9ED4B4-33DF-5F58-AC7E-7FD4725E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601" y="458112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124DFA48-1740-89A6-84A9-46380F05F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2006-2023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68EFBF7-0B15-8B84-2906-88BEA580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2006-2023</a:t>
            </a:r>
          </a:p>
        </p:txBody>
      </p:sp>
    </p:spTree>
    <p:extLst>
      <p:ext uri="{BB962C8B-B14F-4D97-AF65-F5344CB8AC3E}">
        <p14:creationId xmlns:p14="http://schemas.microsoft.com/office/powerpoint/2010/main" val="4291458658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6E684E4A-1557-C781-8EA1-8B472C1CC8C5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34587199"/>
              </p:ext>
            </p:extLst>
          </p:nvPr>
        </p:nvGraphicFramePr>
        <p:xfrm>
          <a:off x="806450" y="2543175"/>
          <a:ext cx="8053388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7051104" y="2279774"/>
            <a:ext cx="205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250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108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26</a:t>
            </a:r>
          </a:p>
        </p:txBody>
      </p:sp>
    </p:spTree>
    <p:extLst>
      <p:ext uri="{BB962C8B-B14F-4D97-AF65-F5344CB8AC3E}">
        <p14:creationId xmlns:p14="http://schemas.microsoft.com/office/powerpoint/2010/main" val="2390531080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5173B6-C0D0-0CBC-E919-FA0A64B94F32}"/>
              </a:ext>
            </a:extLst>
          </p:cNvPr>
          <p:cNvSpPr txBox="1"/>
          <p:nvPr/>
        </p:nvSpPr>
        <p:spPr>
          <a:xfrm>
            <a:off x="755576" y="2276872"/>
            <a:ext cx="838842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003366"/>
                </a:solidFill>
                <a:latin typeface="+mn-lt"/>
              </a:rPr>
              <a:t>N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ż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ą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rgbClr val="003366"/>
                </a:solidFill>
                <a:latin typeface="+mn-lt"/>
              </a:rPr>
              <a:t>ę</a:t>
            </a:r>
            <a:r>
              <a:rPr lang="pl-PL" sz="12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Współorganizacja ogólnopolskiej konferencji „Nauka psychodeliczna” – we współpracy z Polską Siecią Polityki Narkotykowej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Prezentacja na temat Szkoły Prawa Uchodźczego na 11th Asia Pro Bono Conference 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Wygłoszenie referatów w trakcie: VII Ogólnopolskiej Konferencji Prawa Medycznego, Ogólnopolskiego Forum Prawa Medycznego i Etyki Lekarskiej im. doktora Pawła Wójcika organizowanego na Warszawskim Uniwersytecie Medycznym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Referaty na III Forum Dobrych Praktyk skupiającym dydaktyków akademickich UW, konferencjach „Uzależnienia XXI wieku” (organizatorem Polska Sieć Polityki Narkotykowej), „Przestępczość narkotykowa” (organizatorem Stowarzyszenie Temida w Inowrocławiu)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Wyjazd do Europejskiego Trybunału Praw Człowieka i udział w rozprawie przed Trybunałem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Wizyty studyjne dla studentów ze Szwecji i Białorusi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Uruchomienie dodatkowej sekcji w Klinice: Klinika Prawa - pomoc dla studentów, doktorantów i pracowników UW z Ukrainy – warsztaty z różnych dziedzin prawa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Warsztaty z Prezesem SN kierującym pracą Izby Karnej Michałem Laskowskim, sędzią Trybunału Konstytucyjnego w stanie spoczynku Mirosławem Wyrzykowskim, sędzią WSA w Warszawie Ewą Fiedorowicz, dziekanem ORA w Warszawie Mikołajem Pietrzakiem a także adwokatami 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09BD-A087-37AC-E7FF-121AE1936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>
            <a:extLst>
              <a:ext uri="{FF2B5EF4-FFF2-40B4-BE49-F238E27FC236}">
                <a16:creationId xmlns:a16="http://schemas.microsoft.com/office/drawing/2014/main" id="{DC82940C-6EEE-3711-4FC4-282C64A93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5E15F5D-3F1D-827C-9AD9-594F029D9F9A}"/>
              </a:ext>
            </a:extLst>
          </p:cNvPr>
          <p:cNvSpPr txBox="1"/>
          <p:nvPr/>
        </p:nvSpPr>
        <p:spPr>
          <a:xfrm>
            <a:off x="755576" y="2401718"/>
            <a:ext cx="838842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Wizyta studyjna w Sądzie Najwyższym, kontynuacja współpracy z Sądem Rejonowym Warszawa-Mokotów (wizyty studyjne, uczestniczenie w rozprawach karnych)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Kontynuacja współpracy z Helsińską Fundacją Praw Człowieka, Polskim Towarzystwem Prawa Antydyskryminacyjnego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Udzielanie porad osadzonym w Areszcie Śledczym Warszawa-Białołęka (także w trybie zdalnym)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Współpraca z organizacjami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Jump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93 i Polską Siecią Polityki Narkotykowej (udzielanie porad klientom)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Obserwacja procesów w Słupsku i Warszawie, w których może dojść do niewinnych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skazań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Symulacje rozpraw: karnych dyskryminacyjnych oraz przed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ETPCz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Działania w ramach Street Law w trakcie Festiwalu Nauki a także szkolenia dla pracowników dzielnic warszawskich 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Opublikowanie cyklu sześciu podcastów na temat jednej ze spraw prowadzonych przez Klinikę, współudział w opracowaniu części poradnika dla UW na temat nierównego traktowania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Opracowanie kolejnej skargi do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ETPCz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w sprawie osoby umieszczonej w Krajowym Ośrodku Zapobiegania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Zachowaniom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Dyssocjalnym</a:t>
            </a: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Prowadzenie działań mających na celu utworzenie sekcji ochrony praw zwierząt</a:t>
            </a:r>
          </a:p>
          <a:p>
            <a:pPr marL="171450" indent="-171450" algn="just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744840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46363" y="5922992"/>
            <a:ext cx="357411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6B0C0BD-394E-1B93-1F9A-C2AC8D53B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247686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BA27F5C-76A8-BF37-AE6E-B1B1173A4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565863"/>
              </p:ext>
            </p:extLst>
          </p:nvPr>
        </p:nvGraphicFramePr>
        <p:xfrm>
          <a:off x="4818000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80531EA9-1527-6FD6-856F-B6DF9FA6B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576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865C4BCB-F8C7-0ECC-F584-6F362B4DC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044" y="430529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A75A9D-858E-1AA6-BFA1-A1A584A55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424936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Klinika Prawa, Studencki Ośrodek Pomocy Prawnej </a:t>
            </a:r>
            <a:r>
              <a:rPr lang="pl-PL" dirty="0" err="1"/>
              <a:t>WPiA</a:t>
            </a:r>
            <a:r>
              <a:rPr lang="pl-PL" dirty="0"/>
              <a:t> UW 2003-2023</a:t>
            </a:r>
          </a:p>
        </p:txBody>
      </p:sp>
    </p:spTree>
    <p:extLst>
      <p:ext uri="{BB962C8B-B14F-4D97-AF65-F5344CB8AC3E}">
        <p14:creationId xmlns:p14="http://schemas.microsoft.com/office/powerpoint/2010/main" val="4133798389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im. Macieja Bednarkiewicza w Warszawie</a:t>
            </a:r>
          </a:p>
        </p:txBody>
      </p:sp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5E6F031D-C349-F1B2-D8F6-1A426D623D4D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10483909"/>
              </p:ext>
            </p:extLst>
          </p:nvPr>
        </p:nvGraphicFramePr>
        <p:xfrm>
          <a:off x="879476" y="2506261"/>
          <a:ext cx="8053387" cy="397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732240" y="2276872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315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Studentów: 45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11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22255"/>
            <a:ext cx="8159823" cy="1094577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Fundacja </a:t>
            </a:r>
            <a:r>
              <a:rPr lang="pl-PL" sz="3200" dirty="0" err="1"/>
              <a:t>Academia</a:t>
            </a:r>
            <a:r>
              <a:rPr lang="pl-PL" sz="3200" dirty="0"/>
              <a:t> Iuris </a:t>
            </a:r>
            <a:br>
              <a:rPr lang="pl-PL" sz="3200" dirty="0"/>
            </a:br>
            <a:r>
              <a:rPr lang="pl-PL" sz="3200" dirty="0"/>
              <a:t>im. Macieja Bednarkiewicza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ED70B4E3-DAEA-6130-4F22-9CD380C97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990994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9755A07C-56A9-99A6-26FB-3E5B6469E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931859"/>
              </p:ext>
            </p:extLst>
          </p:nvPr>
        </p:nvGraphicFramePr>
        <p:xfrm>
          <a:off x="4860512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FB0FA5E2-BCCA-F7FD-8027-EC87F073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46" y="2924944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9A8B561D-BBCD-69CE-BAA6-6005032D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043" y="410356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7DB0DF7-C61D-A621-EF59-74CAB6058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EDCE267-983D-BE83-03B3-A9F1B6D76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31966990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2016/2017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26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42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1942BA69-BCDB-0565-BD38-66EFABB2E31F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5804501"/>
              </p:ext>
            </p:extLst>
          </p:nvPr>
        </p:nvGraphicFramePr>
        <p:xfrm>
          <a:off x="806450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7020272" y="2276872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91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        Studentów: 40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9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w Warszawie</a:t>
            </a: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N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ajwa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ż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niejsze osi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ą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gni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ę</a:t>
            </a:r>
            <a:r>
              <a:rPr lang="pl-PL" sz="1200" b="1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Udział w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study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visit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z klinikami ze Szwecji i Białorusi 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Współpraca z kołem naukowym prawa medycznego i farmaceutycznego Lex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Medicinae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– współorganizacja seminarium na temat odpowiedzialności karnej lekarzy i pielęgniarek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Współorganizacja XV Konferencji „Bezpieczeństwo w Internecie. Solidarność cyfrowa”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Udział w organizacji konferencji symulacji obrad ONZ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Udział w organizacji konferencji BOOTCAMP Obywatelski 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Nawiązanie współpracy z Warszawskim Rzecznikiem Praw Uczniowskich oraz Fundacją Leny Grochowskiej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Współpraca z Niepublicznym Liceum Językowym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Academy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of the </a:t>
            </a: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Future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w Legionowie (m.in. Zajęcia dla uczniów na temat prawnej ochrony środowiska i odpowiedzialności karnej za mowę nienawiści)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Symulacja karna dla uczniów szkoły podstawowej, udział w organizacji symulacji rozprawy z zakresu prawa pracy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Udział w VI Ogólnopolskim Konkursie Wiedzy o Postępowaniu Cywilnym – studentka poradni laureatką etapu krajowego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 err="1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Coponiedziałkowe</a:t>
            </a: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 publikacje popularyzacji i informacji prawnej na profilu poradni na Facebooku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Cykl 6 warsztatów Street Law (w formie hybrydowej)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Spotkania dla seniorów z lokalnego klubu „Groszek”</a:t>
            </a:r>
          </a:p>
          <a:p>
            <a:pPr marL="171450" indent="-171450" defTabSz="912813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pl-PL" sz="1200" dirty="0">
                <a:solidFill>
                  <a:schemeClr val="accent5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Zgoda od Dziekana Kolegium Prawa na otwarcie sekcji prawa oświatowego w Poradni</a:t>
            </a:r>
          </a:p>
        </p:txBody>
      </p:sp>
    </p:spTree>
    <p:extLst>
      <p:ext uri="{BB962C8B-B14F-4D97-AF65-F5344CB8AC3E}">
        <p14:creationId xmlns:p14="http://schemas.microsoft.com/office/powerpoint/2010/main" val="3819034736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Akademii </a:t>
            </a:r>
            <a:br>
              <a:rPr lang="pl-PL" sz="3000" dirty="0"/>
            </a:br>
            <a:r>
              <a:rPr lang="pl-PL" sz="3000" dirty="0"/>
              <a:t>Leona Koźmińskiego 2004-2023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2004-2023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19353" y="5877272"/>
            <a:ext cx="3385095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4611975F-9B8C-CEBB-B901-41181D0F8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029620"/>
              </p:ext>
            </p:extLst>
          </p:nvPr>
        </p:nvGraphicFramePr>
        <p:xfrm>
          <a:off x="4860512" y="2564904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DD1D7508-43FB-EB8D-6755-3B8538E91C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960469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0060F303-FB11-1400-5EEB-ED0101FA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817" y="327278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3BA9D2B4-2F47-CE9E-8B12-2AB8BF57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414900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</p:spTree>
    <p:extLst>
      <p:ext uri="{BB962C8B-B14F-4D97-AF65-F5344CB8AC3E}">
        <p14:creationId xmlns:p14="http://schemas.microsoft.com/office/powerpoint/2010/main" val="2287376603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0AF17A1-A1B6-D3BC-22DE-CC97DA5CB3B2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67001307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</a:t>
            </a:r>
            <a:br>
              <a:rPr lang="pl-PL" sz="3000" dirty="0"/>
            </a:br>
            <a:r>
              <a:rPr lang="pl-PL" sz="3000" dirty="0"/>
              <a:t>Uczelni Łazarskiego w Warszawie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20272" y="2276872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76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30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8 </a:t>
            </a:r>
          </a:p>
        </p:txBody>
      </p:sp>
    </p:spTree>
    <p:extLst>
      <p:ext uri="{BB962C8B-B14F-4D97-AF65-F5344CB8AC3E}">
        <p14:creationId xmlns:p14="http://schemas.microsoft.com/office/powerpoint/2010/main" val="4057858860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33C9899-510F-D113-4512-A62F0139B7A6}"/>
              </a:ext>
            </a:extLst>
          </p:cNvPr>
          <p:cNvSpPr txBox="1"/>
          <p:nvPr/>
        </p:nvSpPr>
        <p:spPr>
          <a:xfrm>
            <a:off x="755576" y="2276872"/>
            <a:ext cx="8388424" cy="43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Konferencji GAJE 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Stellenbosch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(RPA) – prowadzenie warsztatów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Udział w Letniej Szkole Praworządności organizowanej w Mediolanie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Organizacja ogólnopolskiej konferencji studenckiej „Prawa słabszych”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Współpraca ze Stowarzyszeniem Klinik Prawa w Ukrainie oraz Uniwersytetem w Ostrogu (w tym współorganizacja konkursu dla studentów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Spotkania z: Prezesem Naczelnej Rady Adwokackiej i przedstawicielką Stowarzyszenia Lex Super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Omnia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Warsztaty: umowa z deweloperem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Współpraca z Młodzieżową Radą Dzielnicy Mokotów, Fundacją Prekursor (prawa człowieka, zdrowie publiczne) i Fundacją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Sunflowers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(badającą zbrodnie wojenne w Ukrainie)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Poradnia jest głównym organizatorem corocznego konkursu – eliminacji do konkursu Światowego Brown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Mosten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International Client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Consultation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Competition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(symulacja przyjęcia klienta w kancelarii)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Wicemistrzostwo Polski w konkursie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National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Client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Consultation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Competition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</a:endParaRP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 ramach Street Law – współpraca z Młodzieżową Radą Dzielnicy Mokotów, Fundacją Prekursor oraz w Liceum Bema w Warszawie</a:t>
            </a:r>
          </a:p>
          <a:p>
            <a:pPr marL="171450" indent="-171450" algn="just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Wizyty studyjne w Czarnogórze i Kosowie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1ABF99E-E90A-89E8-AA7B-1DD503108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</a:t>
            </a:r>
            <a:br>
              <a:rPr lang="pl-PL" sz="3000" dirty="0"/>
            </a:br>
            <a:r>
              <a:rPr lang="pl-PL" sz="3000" dirty="0"/>
              <a:t>Uczelni Łazarskiego w Warszawie</a:t>
            </a:r>
          </a:p>
        </p:txBody>
      </p:sp>
    </p:spTree>
    <p:extLst>
      <p:ext uri="{BB962C8B-B14F-4D97-AF65-F5344CB8AC3E}">
        <p14:creationId xmlns:p14="http://schemas.microsoft.com/office/powerpoint/2010/main" val="2645080135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87624" y="6095999"/>
            <a:ext cx="302361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2004-2023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220072" y="5949280"/>
            <a:ext cx="369532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4698442-C069-611F-B415-557B292E3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14593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66358239-AA1D-5758-AFF0-CD3A477FF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67832"/>
              </p:ext>
            </p:extLst>
          </p:nvPr>
        </p:nvGraphicFramePr>
        <p:xfrm>
          <a:off x="4860512" y="2473325"/>
          <a:ext cx="43200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DAB3D060-2E7B-0C27-34FE-EBC1EEA62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06896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29F6EC0-27CE-14EF-1DBB-8576F772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4240373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EC280B2-3D17-F30A-60A2-9EC5DB52A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208912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Studencka Poradnia Prawna przy </a:t>
            </a:r>
            <a:br>
              <a:rPr lang="pl-PL" sz="3000" dirty="0"/>
            </a:br>
            <a:r>
              <a:rPr lang="pl-PL" sz="3000" dirty="0"/>
              <a:t>Uczelni Łazarskiego w Warszawie 2004-2023</a:t>
            </a:r>
          </a:p>
        </p:txBody>
      </p:sp>
    </p:spTree>
    <p:extLst>
      <p:ext uri="{BB962C8B-B14F-4D97-AF65-F5344CB8AC3E}">
        <p14:creationId xmlns:p14="http://schemas.microsoft.com/office/powerpoint/2010/main" val="3816719213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C1B5B95-C861-3D27-5D25-93C5C54EDA9A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38510077"/>
              </p:ext>
            </p:extLst>
          </p:nvPr>
        </p:nvGraphicFramePr>
        <p:xfrm>
          <a:off x="755576" y="2543175"/>
          <a:ext cx="8337624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Centrum Dydaktyczne Studencka Poradnia Prawna Uniwersytet SWPS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948264" y="2276872"/>
            <a:ext cx="21810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44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24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4</a:t>
            </a:r>
          </a:p>
        </p:txBody>
      </p:sp>
    </p:spTree>
    <p:extLst>
      <p:ext uri="{BB962C8B-B14F-4D97-AF65-F5344CB8AC3E}">
        <p14:creationId xmlns:p14="http://schemas.microsoft.com/office/powerpoint/2010/main" val="2927659623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z zagranicznymi poradniami prawnymi z Czarnogóry, Kosowa (w ramach projektu LEPP oraz ENEMLOS) oraz Ukrainy – organizowanie wizyt studyjnych delegacji zagranicznych, podjęcie działań mających na celu utworzenie międzynarodowej internetowej platformy pomiędzy poradniami, wyjazdy studyjne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Wizyta studyjna studentów z Białorusi i Szwecji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międzynarodowych warsztatach w Gruzji, wizyty akademików z Włoch i Niemiec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Instytutem Prawa i Społeczeństwa – testowanie innowacji społecznych – asystowanie seniorom podczas ich wizyt w sądach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Rozpoczęcie współpracy ze Stowarzyszeniem Interwencja Prawna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Przygotowanie publikacji pokonferencyjnej z wystąpień na temat „Blaski i cienie działalności Studenckiej Poradni Prawnej w systemie stacjonarnym oraz online”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ramach Street Law – prowadzenie zajęć dla uczniów szkół średnich (problematyka prawa pracy, przedsiębiorczości,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mobbingu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newsów, dezinformacji i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trollingu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Przygotowanie opracowania folderów informacyjnych dla obywateli Ukrainy na temat systemu uznawania dyplomów, obowiązków podatkowych i praw pracowników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Aktywizacja sekcji Biznes Startup w kierunku poszukiwania klientów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Wprowadzenie nowej metody dydaktycznej –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tutoringu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D04D2B-1722-F03C-0764-B480F0216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3000" dirty="0"/>
              <a:t>Centrum Dydaktyczne Studencka Poradnia Prawna Uniwersytet SWPS</a:t>
            </a:r>
          </a:p>
        </p:txBody>
      </p:sp>
    </p:spTree>
    <p:extLst>
      <p:ext uri="{BB962C8B-B14F-4D97-AF65-F5344CB8AC3E}">
        <p14:creationId xmlns:p14="http://schemas.microsoft.com/office/powerpoint/2010/main" val="1769080862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015808" cy="99628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Centrum Dydaktyczne Studencka Poradnia Prawna Uniwersytet SWPS 2014-2023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4B25315-887A-6F99-1C0A-743205529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07852"/>
              </p:ext>
            </p:extLst>
          </p:nvPr>
        </p:nvGraphicFramePr>
        <p:xfrm>
          <a:off x="874713" y="2633663"/>
          <a:ext cx="3409255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5F3FCC4-8FA9-A4EC-C92C-B4B91C51B3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77517"/>
              </p:ext>
            </p:extLst>
          </p:nvPr>
        </p:nvGraphicFramePr>
        <p:xfrm>
          <a:off x="5076056" y="2564904"/>
          <a:ext cx="3671069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3B7A966F-9935-3F6E-7D44-1F8856C79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063358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BC51B44-33D8-B61A-5701-7E063AEC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417858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CF2C18B-1709-63B4-83ED-4B239FB43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2014-2023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A42AFB8-CBCC-4AE4-6B85-C4BCAF10A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2014-2023</a:t>
            </a:r>
          </a:p>
        </p:txBody>
      </p:sp>
    </p:spTree>
    <p:extLst>
      <p:ext uri="{BB962C8B-B14F-4D97-AF65-F5344CB8AC3E}">
        <p14:creationId xmlns:p14="http://schemas.microsoft.com/office/powerpoint/2010/main" val="3156189789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E7A29ED6-D4B4-8DC7-2D38-FB1B07175B3F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429950345"/>
              </p:ext>
            </p:extLst>
          </p:nvPr>
        </p:nvGraphicFramePr>
        <p:xfrm>
          <a:off x="1041400" y="2616200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Uniwersytecka Poradnia Prawna na </a:t>
            </a:r>
            <a:r>
              <a:rPr lang="pl-PL" sz="3200" dirty="0" err="1"/>
              <a:t>WPAiE</a:t>
            </a:r>
            <a:r>
              <a:rPr lang="pl-PL" sz="3200" dirty="0"/>
              <a:t> Uniwersytetu Wrocławskiego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7086600" y="2279774"/>
            <a:ext cx="2057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61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37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15</a:t>
            </a:r>
          </a:p>
        </p:txBody>
      </p:sp>
    </p:spTree>
    <p:extLst>
      <p:ext uri="{BB962C8B-B14F-4D97-AF65-F5344CB8AC3E}">
        <p14:creationId xmlns:p14="http://schemas.microsoft.com/office/powerpoint/2010/main" val="8122847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2017/2018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23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200" dirty="0"/>
              <a:t>Uniwersytecka Poradnia Prawna na </a:t>
            </a:r>
            <a:r>
              <a:rPr lang="pl-PL" sz="3200" dirty="0" err="1"/>
              <a:t>WPAiE</a:t>
            </a:r>
            <a:r>
              <a:rPr lang="pl-PL" sz="3200" dirty="0"/>
              <a:t> Uniwersytetu Wrocławskiego</a:t>
            </a:r>
          </a:p>
        </p:txBody>
      </p:sp>
      <p:sp>
        <p:nvSpPr>
          <p:cNvPr id="6656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delegacji eksperckiej polskich klinik prawa do Kosowa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Warsztaty z zakresu kompetencji językowych w pracy prawnika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z Biurem Powiatowego Rzecznika Konsumentów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ramach Street Law wykład dla uczniów LO w Brzegu Dolnym dotyczący prawa autorskiego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endParaRPr lang="pl-PL" sz="1300" dirty="0">
              <a:solidFill>
                <a:srgbClr val="003366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24984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3000" dirty="0"/>
              <a:t>Uniwersytecka Poradnia Prawna na </a:t>
            </a:r>
            <a:r>
              <a:rPr lang="pl-PL" sz="3000" dirty="0" err="1"/>
              <a:t>WPAiE</a:t>
            </a:r>
            <a:r>
              <a:rPr lang="pl-PL" sz="3000" dirty="0"/>
              <a:t> Uniwersytetu Wrocławskiego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318FD892-0B2F-8F18-B437-B4FC45028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55159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F0EDD5F9-BD56-B0AB-6839-8D6E5B1D7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326239"/>
              </p:ext>
            </p:extLst>
          </p:nvPr>
        </p:nvGraphicFramePr>
        <p:xfrm>
          <a:off x="4788024" y="2964896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1167307A-C8EE-7918-4AF0-D4E249D3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159" y="346066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27A06C3-8AA0-2C44-A248-D37E0C25D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31" y="4468394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77704C8B-B04C-954A-3792-653012E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66D04ECD-AD41-5DC4-9969-502F950BB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271082741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1/2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543399"/>
            <a:ext cx="8001000" cy="422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+mn-lt"/>
                <a:ea typeface="Calibri" panose="020F0502020204030204" pitchFamily="34" charset="0"/>
              </a:rPr>
              <a:t>Problematyka doręczeń za pośrednictwem komornika – klient poradni został zobowiązany do doręczenia pozwu za pośrednictwem komornika. W toku swoich czynności komornik ustalił adresy pozwanego, jednak pozwu nie doręczył, ale przekazał informację w tym zakresie do sądu bez sprawdzania czy pod wskazanymi adresami może znajdować się pozwany. </a:t>
            </a:r>
            <a:endParaRPr lang="pl-PL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Zgodnie z ustawą o świadczeniach rodzinnych przesłanki ustawowej do otrzymania świadczenia pielęgnacyjnego nie spełniają osoby próbujące uzyskać to świadczenie z tytułu rezygnacji z zatrudnienia lub innej pracy zarobkowej w związku z koniecznością sprawowania opieki nad niepełnosprawnym członkiem rodziny, u którego niepełnosprawność pojawiła się po 18. roku życia. Ustawa wymaga ujawnienia się niepełnosprawności przed 18. rokiem życia. Decyzje organu pierwszej instancji w sprawie przyznania omawianego świadczenia są odmowne. Jednakże, Trybunał Konstytucyjny w wyroku z dnia 21 października 2014 r. sygn. akt K 38/13, uznał art. 17 pkt 2 ww. ustawy za niekonstytucyjny – dyskryminujący ze względu na wiek. Wnioskodawcy, którzy opiekują się osobami, u których niepełnosprawność pojawiła się po 18. roku życia, muszą zatem odwołać się od decyzji organu I instancji do SKO i w razie kolejnej decyzji odmownej – zaskarżyć decyzję do WSA, by móc uzyskać świadczenie, do którego mają prawo. Problem jest sygnalizowany już kolejny raz.</a:t>
            </a:r>
            <a:endParaRPr lang="pl-PL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032956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Problemy i „luki” prawne zaobserwowane przez poradnie 2/2 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914400" y="2276872"/>
            <a:ext cx="776205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l-PL" sz="1400" dirty="0">
              <a:latin typeface="+mn-lt"/>
              <a:ea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400" dirty="0">
                <a:latin typeface="+mn-lt"/>
                <a:ea typeface="Calibri" panose="020F0502020204030204" pitchFamily="34" charset="0"/>
              </a:rPr>
              <a:t>Po przeprowadzeniu postępowania upadłościowego, w tym zatwierdzeniu planu podziału majątku spółki, kontakt z syndykiem był utrudniony. Syndyk nie skontaktował się w ogóle z wierzycielem znajdującym się na liście wierzytelności a przy próbach kontaktu nie było możliwości ustalenia czegokolwiek. Problem wiążę się z brakiem możliwości odzyskania należnych wierzytelności od dłużnika w momencie, w którym pieniądze zostały już wypłacone wierzycielom, którzy znajdowali się wyżej na liście wierzycieli. Wobec czego wierzytelności, wynikających ze stosunku pracy, które zostały stwierdzone wyrokiem w praktyce nie da się odzyskać.</a:t>
            </a: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906129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sz="3200" dirty="0"/>
              <a:t>Czego najbardziej poradnia potrzebuje w najbliższym czasie, aby się rozwijać?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755576" y="2276872"/>
            <a:ext cx="8388424" cy="41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Dofinansowania</a:t>
            </a:r>
            <a:r>
              <a:rPr lang="pl-PL" sz="1400" dirty="0">
                <a:latin typeface="Arial" charset="0"/>
              </a:rPr>
              <a:t> organizacji projektów (konferencji, szkoleń, krajowych i zagranicznych wizyt studyjnych, publikacji </a:t>
            </a:r>
            <a:r>
              <a:rPr lang="pl-PL" sz="1400" dirty="0" err="1">
                <a:latin typeface="Arial" charset="0"/>
              </a:rPr>
              <a:t>pokonferencyjncych</a:t>
            </a:r>
            <a:r>
              <a:rPr lang="pl-PL" sz="1400" dirty="0">
                <a:latin typeface="Arial" charset="0"/>
              </a:rPr>
              <a:t>), popularyzację działalności (druk plakatów i ulotek informacyjnych), wydawanie publikacji i poradników skierowanych do potencjalnych </a:t>
            </a:r>
            <a:br>
              <a:rPr lang="pl-PL" sz="1400" dirty="0">
                <a:latin typeface="Arial" charset="0"/>
              </a:rPr>
            </a:br>
            <a:r>
              <a:rPr lang="pl-PL" sz="1400" dirty="0">
                <a:latin typeface="Arial" charset="0"/>
              </a:rPr>
              <a:t>klientów – </a:t>
            </a:r>
            <a:r>
              <a:rPr lang="pl-PL" sz="1400" b="1" dirty="0">
                <a:latin typeface="Arial" charset="0"/>
              </a:rPr>
              <a:t>12 wskazań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Środków finansowych </a:t>
            </a:r>
            <a:r>
              <a:rPr lang="pl-PL" sz="1400" dirty="0">
                <a:latin typeface="Arial" charset="0"/>
              </a:rPr>
              <a:t>służących ułatwieniom studentom pracy (w tym nowe lokale lub remont istniejących, bądź zapewnienia nowej siedziby), zakup sprzętu technicznego (w postaci komputerów, drukarek, kserokopiarek, niszczarek) a także oprogramowania (np. aplikacja do zarządzania kliniką) – </a:t>
            </a:r>
            <a:r>
              <a:rPr lang="pl-PL" sz="1400" b="1" dirty="0">
                <a:latin typeface="Arial" charset="0"/>
              </a:rPr>
              <a:t>10 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Literatury fachowej</a:t>
            </a:r>
            <a:r>
              <a:rPr lang="pl-PL" sz="1400" dirty="0">
                <a:latin typeface="Arial" charset="0"/>
              </a:rPr>
              <a:t>, a w tym w szczególności: zbiorów ustaw, komentarzy, wzorów pism, podręczników, elektronicznych zbiorów przepisów oraz ich aktualizacja – </a:t>
            </a:r>
            <a:r>
              <a:rPr lang="pl-PL" sz="1400" b="1" dirty="0">
                <a:latin typeface="Arial" charset="0"/>
              </a:rPr>
              <a:t>7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Szkoleń i praktyk </a:t>
            </a:r>
            <a:r>
              <a:rPr lang="pl-PL" sz="1400" dirty="0">
                <a:latin typeface="Arial" charset="0"/>
              </a:rPr>
              <a:t>dla studentów, dotyczących pracy z klientem, w tym personalnych, miękkich, psychologicznych, szkoleń z języka migowego, języka ukraińskiego – </a:t>
            </a:r>
            <a:r>
              <a:rPr lang="pl-PL" sz="1400" b="1" dirty="0">
                <a:latin typeface="Arial" charset="0"/>
              </a:rPr>
              <a:t>6</a:t>
            </a:r>
          </a:p>
          <a:p>
            <a:pPr marL="455613" indent="-455613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400" b="1" dirty="0">
                <a:latin typeface="Arial" charset="0"/>
              </a:rPr>
              <a:t>Rozgłosu</a:t>
            </a:r>
            <a:r>
              <a:rPr lang="pl-PL" sz="1400" dirty="0">
                <a:latin typeface="Arial" charset="0"/>
              </a:rPr>
              <a:t>, materiałów promujących, reklamujących funkcjonowanie poradni, wsparcia w rekrutacji nowych członków poradni – </a:t>
            </a:r>
            <a:r>
              <a:rPr lang="pl-PL" sz="1400" b="1" dirty="0">
                <a:latin typeface="Arial" charset="0"/>
              </a:rPr>
              <a:t>3</a:t>
            </a:r>
            <a:endParaRPr lang="pl-PL" sz="1400" dirty="0">
              <a:latin typeface="Arial" charset="0"/>
            </a:endParaRPr>
          </a:p>
          <a:p>
            <a:pPr marL="455613" indent="-455613" algn="r" defTabSz="912813">
              <a:spcBef>
                <a:spcPct val="25000"/>
              </a:spcBef>
            </a:pPr>
            <a:r>
              <a:rPr lang="pl-PL" sz="1400" i="1" dirty="0">
                <a:latin typeface="Arial" charset="0"/>
              </a:rPr>
              <a:t>(Poradnie udzielały kilku odpowiedzi)</a:t>
            </a:r>
          </a:p>
        </p:txBody>
      </p:sp>
    </p:spTree>
    <p:extLst>
      <p:ext uri="{BB962C8B-B14F-4D97-AF65-F5344CB8AC3E}">
        <p14:creationId xmlns:p14="http://schemas.microsoft.com/office/powerpoint/2010/main" val="501516992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4704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Por</a:t>
            </a:r>
            <a:r>
              <a:rPr lang="pl-PL" dirty="0"/>
              <a:t>adni Prawnych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088" y="2276475"/>
            <a:ext cx="5905500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Fundacja otrzymała w 2004 roku </a:t>
            </a:r>
            <a:r>
              <a:rPr lang="pl-PL" sz="1200" b="1" dirty="0">
                <a:latin typeface="Arial" charset="0"/>
              </a:rPr>
              <a:t>wyróżnienie w Konkursie </a:t>
            </a:r>
            <a:r>
              <a:rPr lang="pl-PL" sz="1200" dirty="0">
                <a:latin typeface="Arial" charset="0"/>
              </a:rPr>
              <a:t>Na Najlepszą Inicjatywę Obywatelską Pro Publico Bono.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Od 2005 roku posiada </a:t>
            </a:r>
            <a:r>
              <a:rPr lang="pl-PL" sz="1200" b="1" dirty="0">
                <a:latin typeface="Arial" charset="0"/>
              </a:rPr>
              <a:t>statusu organizacji pożytku publicznego</a:t>
            </a:r>
            <a:r>
              <a:rPr lang="pl-PL" sz="1200" dirty="0">
                <a:latin typeface="Arial" charset="0"/>
              </a:rPr>
              <a:t>.</a:t>
            </a:r>
          </a:p>
          <a:p>
            <a:pPr marL="455613" indent="-455613" algn="just" defTabSz="912813">
              <a:lnSpc>
                <a:spcPct val="120000"/>
              </a:lnSpc>
            </a:pPr>
            <a:r>
              <a:rPr lang="pl-PL" sz="1200" dirty="0">
                <a:latin typeface="Arial" charset="0"/>
              </a:rPr>
              <a:t>Otrzymała od ELSA Poland tytuł „</a:t>
            </a:r>
            <a:r>
              <a:rPr lang="pl-PL" sz="1200" b="1" dirty="0">
                <a:latin typeface="Arial" charset="0"/>
              </a:rPr>
              <a:t>Mecenas Edukacji Prawniczej roku 2006 i 2007</a:t>
            </a:r>
            <a:r>
              <a:rPr lang="pl-PL" sz="1200" dirty="0">
                <a:latin typeface="Arial" charset="0"/>
              </a:rPr>
              <a:t>”.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Przekazała dotychczas studenckim poradniom </a:t>
            </a:r>
            <a:r>
              <a:rPr lang="pl-PL" sz="1200" b="1" dirty="0">
                <a:latin typeface="Arial" charset="0"/>
              </a:rPr>
              <a:t>środki finansowe</a:t>
            </a:r>
            <a:r>
              <a:rPr lang="pl-PL" sz="1200" dirty="0">
                <a:latin typeface="Arial" charset="0"/>
              </a:rPr>
              <a:t> o łącznej wartości około 590 000 zł. oraz </a:t>
            </a:r>
            <a:r>
              <a:rPr lang="pl-PL" sz="1200" b="1" dirty="0">
                <a:latin typeface="Arial" charset="0"/>
              </a:rPr>
              <a:t>środki rzeczowe</a:t>
            </a:r>
            <a:r>
              <a:rPr lang="pl-PL" sz="1200" dirty="0">
                <a:latin typeface="Arial" charset="0"/>
              </a:rPr>
              <a:t> o wartości 3.923.739  zł.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Wydała pierwszy w Polsce i regionie </a:t>
            </a:r>
            <a:r>
              <a:rPr lang="pl-PL" sz="1200" b="1" dirty="0">
                <a:latin typeface="Arial" charset="0"/>
              </a:rPr>
              <a:t>podręcznik </a:t>
            </a:r>
            <a:r>
              <a:rPr lang="pl-PL" sz="1200" dirty="0">
                <a:latin typeface="Arial" charset="0"/>
              </a:rPr>
              <a:t>„Studencka Poradnia Prawna. Idea, organizacja, metodologia”, (przetłumaczony także na język angielski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i chiński) oraz wydała serię 17 podręczników i książek adresowanych do studentów i personelu dydaktycznego w Studenckich Poradniach Prawnych.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Zorganizowała dotychczas 32</a:t>
            </a:r>
            <a:r>
              <a:rPr lang="pl-PL" sz="1200" b="1" dirty="0">
                <a:latin typeface="Arial" charset="0"/>
              </a:rPr>
              <a:t> Ogólnopolskich Konferencji Uniwersyteckich Poradni Prawnych </a:t>
            </a:r>
            <a:r>
              <a:rPr lang="pl-PL" sz="1200" dirty="0">
                <a:latin typeface="Arial" charset="0"/>
              </a:rPr>
              <a:t>oraz kilkanaście szkoleń specjalistycznych;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Aktywnie uczestniczy w budowaniu silnego ruchu klinicznego w Europie Środkowo-Wschodniej i w krajach transformacji ustrojowej m.in. na </a:t>
            </a:r>
            <a:r>
              <a:rPr lang="pl-PL" sz="1200" b="1" dirty="0">
                <a:latin typeface="Arial" charset="0"/>
              </a:rPr>
              <a:t>Ukrainie, Białorusi, Uzbekistanie, Chinach, Rosji, Serbii i Gruzji.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stycznia 2008 uruchomiła </a:t>
            </a:r>
            <a:r>
              <a:rPr lang="pl-PL" sz="1200" b="1" dirty="0">
                <a:latin typeface="Arial" charset="0"/>
              </a:rPr>
              <a:t>Centrum Pro Bono</a:t>
            </a:r>
            <a:r>
              <a:rPr lang="pl-PL" sz="1200" dirty="0">
                <a:latin typeface="Arial" charset="0"/>
              </a:rPr>
              <a:t>, program mający na celu łączenie  pomocy prawnej oferowanej pro bono przez kancelarie prawne potrzebującym organizacjom pozarządowym.</a:t>
            </a:r>
            <a:r>
              <a:rPr lang="pl-PL" sz="1200" b="1" dirty="0">
                <a:latin typeface="Arial" charset="0"/>
              </a:rPr>
              <a:t> </a:t>
            </a:r>
          </a:p>
          <a:p>
            <a:pPr marL="455613" indent="-455613" algn="just" defTabSz="912813">
              <a:lnSpc>
                <a:spcPct val="120000"/>
              </a:lnSpc>
              <a:spcBef>
                <a:spcPct val="25000"/>
              </a:spcBef>
            </a:pPr>
            <a:r>
              <a:rPr lang="pl-PL" sz="1200" dirty="0">
                <a:latin typeface="Arial" charset="0"/>
              </a:rPr>
              <a:t>Od 19 lat jest organizatorem prestiżowego </a:t>
            </a:r>
            <a:r>
              <a:rPr lang="pl-PL" sz="1200" b="1" dirty="0">
                <a:latin typeface="Arial" charset="0"/>
              </a:rPr>
              <a:t>Konkursu Prawnik Pro Bono</a:t>
            </a:r>
            <a:r>
              <a:rPr lang="pl-PL" sz="1200" dirty="0">
                <a:latin typeface="Arial" charset="0"/>
              </a:rPr>
              <a:t>.</a:t>
            </a:r>
          </a:p>
        </p:txBody>
      </p:sp>
      <p:pic>
        <p:nvPicPr>
          <p:cNvPr id="88068" name="Picture 4" descr="Logo Organizacji Pożytku Publiczne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 t="3989" b="7535"/>
          <a:stretch>
            <a:fillRect/>
          </a:stretch>
        </p:blipFill>
        <p:spPr>
          <a:xfrm>
            <a:off x="6732588" y="2344919"/>
            <a:ext cx="2411411" cy="2081857"/>
          </a:xfrm>
          <a:noFill/>
        </p:spPr>
      </p:pic>
      <p:pic>
        <p:nvPicPr>
          <p:cNvPr id="88069" name="Picture 5" descr="Medal Pro Bono dla Fundac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09120"/>
            <a:ext cx="23399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928603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8064896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październiku 2015 roku Fundacja podpisała porozumienie z </a:t>
            </a:r>
            <a:r>
              <a:rPr lang="pl-PL" sz="1200" b="1" dirty="0">
                <a:latin typeface="Arial" charset="0"/>
              </a:rPr>
              <a:t>Kancelarią Prezydenta Rzeczpospolitej Polskiej. </a:t>
            </a:r>
            <a:r>
              <a:rPr lang="pl-PL" sz="1200" dirty="0">
                <a:latin typeface="Arial" charset="0"/>
              </a:rPr>
              <a:t>Na podstawie Porozumienia - Biuro Interwencyjnej Pomocy Prawnej Kancelarii Prezydenta Rzeczypospolitej Polskiej deklaruje poparcie dla rozwoju studenckich poradni prawnych, jako formy kształcenia oraz pomocy osobom najuboższym.</a:t>
            </a:r>
          </a:p>
          <a:p>
            <a:pPr algn="just" defTabSz="912813">
              <a:lnSpc>
                <a:spcPct val="120000"/>
              </a:lnSpc>
              <a:defRPr/>
            </a:pPr>
            <a:endParaRPr lang="pl-PL" sz="800" dirty="0">
              <a:latin typeface="Arial" charset="0"/>
            </a:endParaRPr>
          </a:p>
          <a:p>
            <a:pPr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W maju 2016 roku Fundacja odnowiła porozumienie o współpracy z </a:t>
            </a:r>
            <a:r>
              <a:rPr lang="pl-PL" sz="1200" b="1" dirty="0">
                <a:latin typeface="Arial" charset="0"/>
              </a:rPr>
              <a:t>Rzecznikiem Praw Obywatelskich. </a:t>
            </a:r>
            <a:r>
              <a:rPr lang="pl-PL" sz="1200" dirty="0">
                <a:latin typeface="Arial" charset="0"/>
              </a:rPr>
              <a:t>Porozumienie ma na celu zwiększenie dostępu każdej osoby do informacji o jej prawach, możliwości uzyskania niezbędnej pomocy w ich dochodzeniu oraz przysługujących środkach ochrony.</a:t>
            </a:r>
          </a:p>
        </p:txBody>
      </p:sp>
      <p:pic>
        <p:nvPicPr>
          <p:cNvPr id="30722" name="Picture 2" descr="http://www.fupp.org.pl/images/photo/KPRP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82" y="4123033"/>
            <a:ext cx="3929958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fupp.org.pl/images/foto/fupp_rp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366" y="4123033"/>
            <a:ext cx="3491114" cy="26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82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W 2013 roku Fundacja oraz prowadzone przez nią Centrum Pro Bono otrzymało nagrodę za </a:t>
            </a:r>
            <a:r>
              <a:rPr lang="pl-PL" sz="1200" b="1" dirty="0">
                <a:latin typeface="Arial" charset="0"/>
              </a:rPr>
              <a:t>najlepsze partnerstwo społeczne roku</a:t>
            </a:r>
            <a:r>
              <a:rPr lang="pl-PL" sz="1200" dirty="0">
                <a:latin typeface="Arial" charset="0"/>
              </a:rPr>
              <a:t>.</a:t>
            </a:r>
            <a:r>
              <a:rPr lang="pl-PL" sz="1200" dirty="0"/>
              <a:t> </a:t>
            </a:r>
            <a:r>
              <a:rPr lang="pl-PL" sz="1200" dirty="0">
                <a:latin typeface="+mj-lt"/>
              </a:rPr>
              <a:t>Organizatorem Konkursu jest Program Narodów Zjednoczonych ds. Rozwoju, Biuro Projektowe w Polsce, partnerem konkursu jest Krajowy Ośrodek Europejskiego Funduszu Społecznego (KOEFS). Konkurs jest finansowany ze środków Europejskiego Funduszu Społecznego w ramach Programu Operacyjnego Kapitał Ludzki 2007-2013.</a:t>
            </a:r>
            <a:endParaRPr lang="pl-PL" sz="1200" b="1" dirty="0">
              <a:latin typeface="+mj-lt"/>
            </a:endParaRPr>
          </a:p>
        </p:txBody>
      </p:sp>
      <p:pic>
        <p:nvPicPr>
          <p:cNvPr id="89092" name="Obraz 7" descr="1395213_597419730323140_924827861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933824"/>
            <a:ext cx="3775925" cy="251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fupp.org.pl/foto/partnerstwo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64" y="3933056"/>
            <a:ext cx="3746168" cy="2509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41064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Osiągnięcia Fundacji Uniwersyteckich Poradni Prawnych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827584" y="2348880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algn="just" defTabSz="912813">
              <a:lnSpc>
                <a:spcPct val="120000"/>
              </a:lnSpc>
              <a:defRPr/>
            </a:pPr>
            <a:r>
              <a:rPr lang="pl-PL" sz="1200" dirty="0">
                <a:latin typeface="Arial" charset="0"/>
              </a:rPr>
              <a:t>	</a:t>
            </a:r>
            <a:r>
              <a:rPr lang="pl-PL" sz="1200" dirty="0">
                <a:latin typeface="+mj-lt"/>
              </a:rPr>
              <a:t>Z dumą informujemy, że na jesieni 2014 roku </a:t>
            </a:r>
            <a:r>
              <a:rPr lang="pl-PL" sz="1200" b="1" dirty="0">
                <a:latin typeface="+mj-lt"/>
              </a:rPr>
              <a:t>Prezydent Rzeczpospolitej Polskiej za zasługi dla rozwoju i budowy ruchu klinik prawa w Polsce odznaczył </a:t>
            </a:r>
            <a:br>
              <a:rPr lang="pl-PL" sz="1200" b="1" dirty="0">
                <a:latin typeface="+mj-lt"/>
              </a:rPr>
            </a:br>
            <a:r>
              <a:rPr lang="pl-PL" sz="1200" dirty="0">
                <a:latin typeface="+mj-lt"/>
              </a:rPr>
              <a:t>Filipa Czernickiego oraz Łukasza Bojarskiego </a:t>
            </a:r>
            <a:r>
              <a:rPr lang="pl-PL" sz="1200" b="1" dirty="0">
                <a:latin typeface="+mj-lt"/>
              </a:rPr>
              <a:t>Złotymi Krzyżami Zasługi</a:t>
            </a:r>
            <a:r>
              <a:rPr lang="pl-PL" sz="1200" dirty="0">
                <a:latin typeface="+mj-lt"/>
              </a:rPr>
              <a:t>, zaś dr Izabelę Kraśnicką, adw. Filipa Wejmana, Prof. Pawła Wilińskiego oraz Grzegorza Wiaderka - </a:t>
            </a:r>
            <a:r>
              <a:rPr lang="pl-PL" sz="1200" b="1" dirty="0">
                <a:latin typeface="+mj-lt"/>
              </a:rPr>
              <a:t>Brązowymi Krzyżami Zasługi</a:t>
            </a:r>
            <a:r>
              <a:rPr lang="pl-PL" sz="1200" dirty="0">
                <a:latin typeface="+mj-lt"/>
              </a:rPr>
              <a:t>.</a:t>
            </a:r>
          </a:p>
        </p:txBody>
      </p:sp>
      <p:pic>
        <p:nvPicPr>
          <p:cNvPr id="20511" name="Picture 31" descr="http://www.fupp.org.pl/images/foto/krzyz_zaslug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10102" r="5389" b="5853"/>
          <a:stretch/>
        </p:blipFill>
        <p:spPr bwMode="auto">
          <a:xfrm>
            <a:off x="1979712" y="3494638"/>
            <a:ext cx="5030713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70012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 descr="C:\Users\FUPP\Desktop\Centrum PB\raport roczny\2013\loga\Dentons_Logo_Purple_RGB_1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551" y="4337050"/>
            <a:ext cx="1839353" cy="67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42" name="Picture 2" descr="l_pa">
            <a:hlinkClick r:id="rId3" tooltip="Polsko-Amerykańska Fundacja Wolności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3363" y="2636838"/>
            <a:ext cx="47513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6" descr="fsb_logo">
            <a:hlinkClick r:id="rId5" tooltip="Fundacja Batore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8" y="2492375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22" descr="Evershe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420625"/>
            <a:ext cx="4392487" cy="61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3" y="4756150"/>
            <a:ext cx="10922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Sponsorzy Fundacji Uniwersyteckich Poradni Prawnych</a:t>
            </a:r>
            <a:endParaRPr lang="en-US" dirty="0"/>
          </a:p>
        </p:txBody>
      </p:sp>
      <p:sp>
        <p:nvSpPr>
          <p:cNvPr id="87047" name="Rectangle 5"/>
          <p:cNvSpPr>
            <a:spLocks noChangeArrowheads="1"/>
          </p:cNvSpPr>
          <p:nvPr/>
        </p:nvSpPr>
        <p:spPr bwMode="auto">
          <a:xfrm>
            <a:off x="900113" y="2276475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1600" b="1" u="sng">
                <a:solidFill>
                  <a:schemeClr val="tx2"/>
                </a:solidFill>
                <a:latin typeface="Arial" charset="0"/>
              </a:rPr>
              <a:t>SPONSORZY INSTYTUCJONALNI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endParaRPr lang="pl-PL" sz="1600" b="1">
              <a:solidFill>
                <a:schemeClr val="tx2"/>
              </a:solidFill>
              <a:latin typeface="Arial" charset="0"/>
            </a:endParaRPr>
          </a:p>
          <a:p>
            <a:pPr marL="341313" indent="-341313" algn="ctr"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1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7048" name="Rectangle 7"/>
          <p:cNvSpPr>
            <a:spLocks noChangeArrowheads="1"/>
          </p:cNvSpPr>
          <p:nvPr/>
        </p:nvSpPr>
        <p:spPr bwMode="auto">
          <a:xfrm>
            <a:off x="4284663" y="4005263"/>
            <a:ext cx="13303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anchor="ctr">
            <a:spAutoFit/>
          </a:bodyPr>
          <a:lstStyle/>
          <a:p>
            <a:pPr algn="ctr" defTabSz="912813"/>
            <a:r>
              <a:rPr lang="pl-PL" sz="1600" b="1" u="sng">
                <a:solidFill>
                  <a:schemeClr val="tx2"/>
                </a:solidFill>
                <a:latin typeface="Arial" charset="0"/>
              </a:rPr>
              <a:t>SPONSORZY</a:t>
            </a:r>
            <a:r>
              <a:rPr lang="pl-PL" sz="16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87049" name="Picture 8" descr="u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6013" y="4941888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9" descr="fio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0200" y="4884738"/>
            <a:ext cx="16192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10" descr="chb">
            <a:hlinkClick r:id="rId13" tooltip="C.H.Beck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39075" y="2492375"/>
            <a:ext cx="11969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1" descr="kbn_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875" y="5046663"/>
            <a:ext cx="1362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Picture 12" descr="pwp">
            <a:hlinkClick r:id="rId17" tooltip="Polskie Wydawnictwa Profesjonalne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32475" y="5849938"/>
            <a:ext cx="32766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Picture 14" descr="ms">
            <a:hlinkClick r:id="rId19" tooltip="Ministerstwo Sprawiedliwości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7088" y="5876925"/>
            <a:ext cx="3914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Picture 15" descr="baker">
            <a:hlinkClick r:id="rId21" tooltip="Baker &amp; McKenzie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7088" y="6381750"/>
            <a:ext cx="2095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6" name="Picture 16" descr="link">
            <a:hlinkClick r:id="rId23" tooltip="Linkleaters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5650" y="4337050"/>
            <a:ext cx="13081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7" name="Picture 17" descr="amb_red">
            <a:hlinkClick r:id="rId25" tooltip="Ambasada Holenderska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11863" y="6413500"/>
            <a:ext cx="287972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8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5463" y="4994275"/>
            <a:ext cx="2089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0" name="Picture 26" descr="Clifford Chance">
            <a:hlinkClick r:id="rId28" tooltip="CliffordChance.com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83797" y="4523912"/>
            <a:ext cx="1224707" cy="3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1" name="Picture 13" descr="chadbourne">
            <a:hlinkClick r:id="rId30" tooltip="Chadbourne &amp; Parke LLP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59113" y="6308725"/>
            <a:ext cx="16033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2" name="Picture 28" descr="http://www.eurasia.org/sites/default/files/EU_Vert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787900" y="5805488"/>
            <a:ext cx="11525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3" name="Picture 30" descr="http://www.weil.com/files/ImageControl/6fa7fd2a-4aac-407b-b7f7-18912d54be2d/7483b893-e478-44a4-8fed-f49aa917d8cf/Presentation/Image/weil.gif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235825" y="5532438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4" name="Picture 19" descr="JI logo_brown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3429000"/>
            <a:ext cx="20891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65" name="Picture 32" descr="http://www.ceetrust.org/media/img/elems/logo.gif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627313" y="3284538"/>
            <a:ext cx="30972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8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2018/2019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0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2813" eaLnBrk="1" hangingPunct="1"/>
            <a:r>
              <a:rPr lang="pl-PL" dirty="0">
                <a:solidFill>
                  <a:schemeClr val="tx2"/>
                </a:solidFill>
              </a:rPr>
              <a:t>Zapraszamy do współpracy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2813" eaLnBrk="1" hangingPunct="1"/>
            <a:r>
              <a:rPr lang="pl-PL" b="1"/>
              <a:t>Fundacja Uniwersyteckich Poradni </a:t>
            </a:r>
            <a:br>
              <a:rPr lang="pl-PL" b="1"/>
            </a:br>
            <a:r>
              <a:rPr lang="pl-PL" b="1"/>
              <a:t>Prawnych</a:t>
            </a:r>
          </a:p>
        </p:txBody>
      </p:sp>
      <p:pic>
        <p:nvPicPr>
          <p:cNvPr id="91140" name="Picture 4" descr="fupp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970338"/>
            <a:ext cx="2205038" cy="212566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689475" y="5062538"/>
            <a:ext cx="44196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ul. Szpitalna 5 lok. 5 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00-031 Warszawa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t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el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.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: (22) 828 91 28 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w.143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; </a:t>
            </a:r>
            <a:r>
              <a:rPr lang="pl-PL" sz="1300" b="1">
                <a:solidFill>
                  <a:schemeClr val="tx2"/>
                </a:solidFill>
                <a:latin typeface="Arial" charset="0"/>
              </a:rPr>
              <a:t>f</a:t>
            </a:r>
            <a:r>
              <a:rPr lang="de-DE" sz="1300" b="1">
                <a:solidFill>
                  <a:schemeClr val="tx2"/>
                </a:solidFill>
                <a:latin typeface="Arial" charset="0"/>
                <a:cs typeface="Arial" charset="0"/>
              </a:rPr>
              <a:t>ax: (22) 828 91 2</a:t>
            </a:r>
            <a:r>
              <a:rPr lang="pl-PL" sz="1300" b="1">
                <a:solidFill>
                  <a:schemeClr val="tx2"/>
                </a:solidFill>
                <a:latin typeface="Arial" charset="0"/>
                <a:cs typeface="Arial" charset="0"/>
              </a:rPr>
              <a:t>9</a:t>
            </a: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www.fupp.org.pl, zarzad@fupp.org.pl</a:t>
            </a: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l-PL" sz="1300" b="1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l-PL" sz="1300" b="1">
                <a:solidFill>
                  <a:schemeClr val="tx2"/>
                </a:solidFill>
                <a:latin typeface="Arial" charset="0"/>
              </a:rPr>
              <a:t>Bank PEKAO S.A. II o/Warszawa </a:t>
            </a:r>
            <a:br>
              <a:rPr lang="pl-PL" sz="1300" b="1">
                <a:solidFill>
                  <a:schemeClr val="tx2"/>
                </a:solidFill>
                <a:latin typeface="Arial" charset="0"/>
              </a:rPr>
            </a:br>
            <a:r>
              <a:rPr lang="pl-PL" sz="1300" b="1">
                <a:solidFill>
                  <a:schemeClr val="tx2"/>
                </a:solidFill>
                <a:latin typeface="Arial" charset="0"/>
              </a:rPr>
              <a:t>nr: 87 1240 1024 1111 0000 0269 4777 </a:t>
            </a:r>
          </a:p>
        </p:txBody>
      </p:sp>
    </p:spTree>
    <p:extLst>
      <p:ext uri="{BB962C8B-B14F-4D97-AF65-F5344CB8AC3E}">
        <p14:creationId xmlns:p14="http://schemas.microsoft.com/office/powerpoint/2010/main" val="22291736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2019/2020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8205617"/>
                </p:ext>
              </p:extLst>
            </p:nvPr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2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2020/2021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0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/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2021/2022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27 poradni w 16 miastach</a:t>
              </a:r>
            </a:p>
          </p:txBody>
        </p:sp>
        <p:graphicFrame>
          <p:nvGraphicFramePr>
            <p:cNvPr id="4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/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/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10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475C1-AE62-6A24-D855-1B3E621FB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>
            <a:extLst>
              <a:ext uri="{FF2B5EF4-FFF2-40B4-BE49-F238E27FC236}">
                <a16:creationId xmlns:a16="http://schemas.microsoft.com/office/drawing/2014/main" id="{D50F653A-9EBC-E70A-4A49-9B88ACF66EBA}"/>
              </a:ext>
            </a:extLst>
          </p:cNvPr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>
              <a:extLst>
                <a:ext uri="{FF2B5EF4-FFF2-40B4-BE49-F238E27FC236}">
                  <a16:creationId xmlns:a16="http://schemas.microsoft.com/office/drawing/2014/main" id="{D22C9766-AF43-7A0A-32E5-7AD0772C8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2022/2023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29 poradni w 18 miastach</a:t>
              </a:r>
            </a:p>
          </p:txBody>
        </p:sp>
        <p:graphicFrame>
          <p:nvGraphicFramePr>
            <p:cNvPr id="4" name="Object 518">
              <a:extLst>
                <a:ext uri="{FF2B5EF4-FFF2-40B4-BE49-F238E27FC236}">
                  <a16:creationId xmlns:a16="http://schemas.microsoft.com/office/drawing/2014/main" id="{40DD6595-9F93-B9DB-3DC1-5F6D7495BE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>
                          <a:extLst>
                            <a:ext uri="{FF2B5EF4-FFF2-40B4-BE49-F238E27FC236}">
                              <a16:creationId xmlns:a16="http://schemas.microsoft.com/office/drawing/2014/main" id="{40DD6595-9F93-B9DB-3DC1-5F6D7495BE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>
              <a:extLst>
                <a:ext uri="{FF2B5EF4-FFF2-40B4-BE49-F238E27FC236}">
                  <a16:creationId xmlns:a16="http://schemas.microsoft.com/office/drawing/2014/main" id="{FBC139B4-D7F1-7477-6CEC-C8E8793FC4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>
              <a:extLst>
                <a:ext uri="{FF2B5EF4-FFF2-40B4-BE49-F238E27FC236}">
                  <a16:creationId xmlns:a16="http://schemas.microsoft.com/office/drawing/2014/main" id="{9FD6D32A-B3BA-6A9F-C1D8-0F364C566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>
              <a:extLst>
                <a:ext uri="{FF2B5EF4-FFF2-40B4-BE49-F238E27FC236}">
                  <a16:creationId xmlns:a16="http://schemas.microsoft.com/office/drawing/2014/main" id="{96401030-BAC4-AA9D-EA00-B5AB9E056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>
              <a:extLst>
                <a:ext uri="{FF2B5EF4-FFF2-40B4-BE49-F238E27FC236}">
                  <a16:creationId xmlns:a16="http://schemas.microsoft.com/office/drawing/2014/main" id="{538D85D7-5188-4E28-D99A-0078BABB0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>
              <a:extLst>
                <a:ext uri="{FF2B5EF4-FFF2-40B4-BE49-F238E27FC236}">
                  <a16:creationId xmlns:a16="http://schemas.microsoft.com/office/drawing/2014/main" id="{1CA5DFCB-685B-368C-D0A4-998F5B55C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>
              <a:extLst>
                <a:ext uri="{FF2B5EF4-FFF2-40B4-BE49-F238E27FC236}">
                  <a16:creationId xmlns:a16="http://schemas.microsoft.com/office/drawing/2014/main" id="{EAA7B1C0-30FD-3A24-5A35-D150E1144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>
              <a:extLst>
                <a:ext uri="{FF2B5EF4-FFF2-40B4-BE49-F238E27FC236}">
                  <a16:creationId xmlns:a16="http://schemas.microsoft.com/office/drawing/2014/main" id="{F8C902E7-8AC0-A788-1194-7D91A9F04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>
              <a:extLst>
                <a:ext uri="{FF2B5EF4-FFF2-40B4-BE49-F238E27FC236}">
                  <a16:creationId xmlns:a16="http://schemas.microsoft.com/office/drawing/2014/main" id="{B90BFE8B-DF39-9079-66C2-26D9FBFEC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>
              <a:extLst>
                <a:ext uri="{FF2B5EF4-FFF2-40B4-BE49-F238E27FC236}">
                  <a16:creationId xmlns:a16="http://schemas.microsoft.com/office/drawing/2014/main" id="{17308CFE-06A2-5459-0F06-59CD17BA2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>
              <a:extLst>
                <a:ext uri="{FF2B5EF4-FFF2-40B4-BE49-F238E27FC236}">
                  <a16:creationId xmlns:a16="http://schemas.microsoft.com/office/drawing/2014/main" id="{9DBD47A7-71B4-8C04-0D52-4D45D08EB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>
              <a:extLst>
                <a:ext uri="{FF2B5EF4-FFF2-40B4-BE49-F238E27FC236}">
                  <a16:creationId xmlns:a16="http://schemas.microsoft.com/office/drawing/2014/main" id="{CF5E66B5-7E63-4F71-78E8-73D15F1B1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>
              <a:extLst>
                <a:ext uri="{FF2B5EF4-FFF2-40B4-BE49-F238E27FC236}">
                  <a16:creationId xmlns:a16="http://schemas.microsoft.com/office/drawing/2014/main" id="{88F4A360-4AE9-CDC9-CB0E-A46C0398F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>
              <a:extLst>
                <a:ext uri="{FF2B5EF4-FFF2-40B4-BE49-F238E27FC236}">
                  <a16:creationId xmlns:a16="http://schemas.microsoft.com/office/drawing/2014/main" id="{80C7F2CC-3717-26A0-03D7-DFE2FC6B0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>
              <a:extLst>
                <a:ext uri="{FF2B5EF4-FFF2-40B4-BE49-F238E27FC236}">
                  <a16:creationId xmlns:a16="http://schemas.microsoft.com/office/drawing/2014/main" id="{46F049F6-9101-1BE8-5E03-70B255F98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>
              <a:extLst>
                <a:ext uri="{FF2B5EF4-FFF2-40B4-BE49-F238E27FC236}">
                  <a16:creationId xmlns:a16="http://schemas.microsoft.com/office/drawing/2014/main" id="{1228D12C-0C20-F9E7-C586-9EB3ACCB5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>
              <a:extLst>
                <a:ext uri="{FF2B5EF4-FFF2-40B4-BE49-F238E27FC236}">
                  <a16:creationId xmlns:a16="http://schemas.microsoft.com/office/drawing/2014/main" id="{40BC2D6B-3D6F-5C22-E5F4-2A177C4CD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>
              <a:extLst>
                <a:ext uri="{FF2B5EF4-FFF2-40B4-BE49-F238E27FC236}">
                  <a16:creationId xmlns:a16="http://schemas.microsoft.com/office/drawing/2014/main" id="{6109623C-46EB-9F7F-CE43-57022184C1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>
              <a:extLst>
                <a:ext uri="{FF2B5EF4-FFF2-40B4-BE49-F238E27FC236}">
                  <a16:creationId xmlns:a16="http://schemas.microsoft.com/office/drawing/2014/main" id="{B1B8B545-0604-5F20-A9A2-3D3D55318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>
              <a:extLst>
                <a:ext uri="{FF2B5EF4-FFF2-40B4-BE49-F238E27FC236}">
                  <a16:creationId xmlns:a16="http://schemas.microsoft.com/office/drawing/2014/main" id="{334B7121-3C19-57FA-041E-55930F6FB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>
              <a:extLst>
                <a:ext uri="{FF2B5EF4-FFF2-40B4-BE49-F238E27FC236}">
                  <a16:creationId xmlns:a16="http://schemas.microsoft.com/office/drawing/2014/main" id="{D41F0A0B-E842-C7A9-BE32-6A5E28AA5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>
              <a:extLst>
                <a:ext uri="{FF2B5EF4-FFF2-40B4-BE49-F238E27FC236}">
                  <a16:creationId xmlns:a16="http://schemas.microsoft.com/office/drawing/2014/main" id="{30283FB0-FCBE-C3CF-A0EB-4D7B74D0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>
              <a:extLst>
                <a:ext uri="{FF2B5EF4-FFF2-40B4-BE49-F238E27FC236}">
                  <a16:creationId xmlns:a16="http://schemas.microsoft.com/office/drawing/2014/main" id="{F28143C6-82A5-18D5-8F8E-64963DA67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>
              <a:extLst>
                <a:ext uri="{FF2B5EF4-FFF2-40B4-BE49-F238E27FC236}">
                  <a16:creationId xmlns:a16="http://schemas.microsoft.com/office/drawing/2014/main" id="{B169F51E-1AF6-95EB-1FC5-442E5D75E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>
              <a:extLst>
                <a:ext uri="{FF2B5EF4-FFF2-40B4-BE49-F238E27FC236}">
                  <a16:creationId xmlns:a16="http://schemas.microsoft.com/office/drawing/2014/main" id="{08565C4A-8109-1DA8-D990-94DE56BC7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>
              <a:extLst>
                <a:ext uri="{FF2B5EF4-FFF2-40B4-BE49-F238E27FC236}">
                  <a16:creationId xmlns:a16="http://schemas.microsoft.com/office/drawing/2014/main" id="{EBD08C40-02E4-8082-2445-3B10ADA3B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>
              <a:extLst>
                <a:ext uri="{FF2B5EF4-FFF2-40B4-BE49-F238E27FC236}">
                  <a16:creationId xmlns:a16="http://schemas.microsoft.com/office/drawing/2014/main" id="{060252F6-E46D-3C19-5C83-0D86C51E5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>
              <a:extLst>
                <a:ext uri="{FF2B5EF4-FFF2-40B4-BE49-F238E27FC236}">
                  <a16:creationId xmlns:a16="http://schemas.microsoft.com/office/drawing/2014/main" id="{1D81C35C-B1F4-4476-C8B9-6AE99A7E5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>
              <a:extLst>
                <a:ext uri="{FF2B5EF4-FFF2-40B4-BE49-F238E27FC236}">
                  <a16:creationId xmlns:a16="http://schemas.microsoft.com/office/drawing/2014/main" id="{8E629618-FF19-F983-041F-C230F4F22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>
              <a:extLst>
                <a:ext uri="{FF2B5EF4-FFF2-40B4-BE49-F238E27FC236}">
                  <a16:creationId xmlns:a16="http://schemas.microsoft.com/office/drawing/2014/main" id="{CCF78D69-4195-CADA-DFA4-01C545EE0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>
              <a:extLst>
                <a:ext uri="{FF2B5EF4-FFF2-40B4-BE49-F238E27FC236}">
                  <a16:creationId xmlns:a16="http://schemas.microsoft.com/office/drawing/2014/main" id="{3A1A0907-8838-45E9-3143-751FD60D8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>
              <a:extLst>
                <a:ext uri="{FF2B5EF4-FFF2-40B4-BE49-F238E27FC236}">
                  <a16:creationId xmlns:a16="http://schemas.microsoft.com/office/drawing/2014/main" id="{B2C809E2-C624-F4D8-5719-84DA118D7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>
              <a:extLst>
                <a:ext uri="{FF2B5EF4-FFF2-40B4-BE49-F238E27FC236}">
                  <a16:creationId xmlns:a16="http://schemas.microsoft.com/office/drawing/2014/main" id="{AEE2A441-7336-14D5-D205-BAB90D959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>
              <a:extLst>
                <a:ext uri="{FF2B5EF4-FFF2-40B4-BE49-F238E27FC236}">
                  <a16:creationId xmlns:a16="http://schemas.microsoft.com/office/drawing/2014/main" id="{AC4AB728-3930-7735-A45B-D7B716942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>
              <a:extLst>
                <a:ext uri="{FF2B5EF4-FFF2-40B4-BE49-F238E27FC236}">
                  <a16:creationId xmlns:a16="http://schemas.microsoft.com/office/drawing/2014/main" id="{F54DEDE7-ECA4-549B-B84D-E2B08C9F8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>
              <a:extLst>
                <a:ext uri="{FF2B5EF4-FFF2-40B4-BE49-F238E27FC236}">
                  <a16:creationId xmlns:a16="http://schemas.microsoft.com/office/drawing/2014/main" id="{793A00C2-D3FB-5646-92F3-81D9F1ABF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>
              <a:extLst>
                <a:ext uri="{FF2B5EF4-FFF2-40B4-BE49-F238E27FC236}">
                  <a16:creationId xmlns:a16="http://schemas.microsoft.com/office/drawing/2014/main" id="{83217AE0-78C9-3559-2D33-514DDFC03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>
              <a:extLst>
                <a:ext uri="{FF2B5EF4-FFF2-40B4-BE49-F238E27FC236}">
                  <a16:creationId xmlns:a16="http://schemas.microsoft.com/office/drawing/2014/main" id="{CD9753C8-5CCA-7E35-DF42-BAFD48580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>
              <a:extLst>
                <a:ext uri="{FF2B5EF4-FFF2-40B4-BE49-F238E27FC236}">
                  <a16:creationId xmlns:a16="http://schemas.microsoft.com/office/drawing/2014/main" id="{55618DA0-75F1-FF32-4959-AF6270CFC1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>
              <a:extLst>
                <a:ext uri="{FF2B5EF4-FFF2-40B4-BE49-F238E27FC236}">
                  <a16:creationId xmlns:a16="http://schemas.microsoft.com/office/drawing/2014/main" id="{12517FAC-0C53-A20F-1AB2-3057FD77A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>
            <a:extLst>
              <a:ext uri="{FF2B5EF4-FFF2-40B4-BE49-F238E27FC236}">
                <a16:creationId xmlns:a16="http://schemas.microsoft.com/office/drawing/2014/main" id="{2C49ADB9-93FD-7F93-CCCA-39291A44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  <p:sp>
        <p:nvSpPr>
          <p:cNvPr id="48" name="Text Box 545">
            <a:extLst>
              <a:ext uri="{FF2B5EF4-FFF2-40B4-BE49-F238E27FC236}">
                <a16:creationId xmlns:a16="http://schemas.microsoft.com/office/drawing/2014/main" id="{1063BFFB-1B8F-8655-EF12-C6572BE40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>
            <a:extLst>
              <a:ext uri="{FF2B5EF4-FFF2-40B4-BE49-F238E27FC236}">
                <a16:creationId xmlns:a16="http://schemas.microsoft.com/office/drawing/2014/main" id="{3902C9BE-E902-DAEC-5F0B-6539FC65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>
            <a:extLst>
              <a:ext uri="{FF2B5EF4-FFF2-40B4-BE49-F238E27FC236}">
                <a16:creationId xmlns:a16="http://schemas.microsoft.com/office/drawing/2014/main" id="{7593F156-2D57-A144-4FC0-D59E8B598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45">
            <a:extLst>
              <a:ext uri="{FF2B5EF4-FFF2-40B4-BE49-F238E27FC236}">
                <a16:creationId xmlns:a16="http://schemas.microsoft.com/office/drawing/2014/main" id="{CED108F3-A6B8-A238-E08C-71BB404A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28" y="3573016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Koszalin</a:t>
            </a:r>
          </a:p>
        </p:txBody>
      </p:sp>
      <p:pic>
        <p:nvPicPr>
          <p:cNvPr id="43" name="Picture 551" descr="logo-małe">
            <a:extLst>
              <a:ext uri="{FF2B5EF4-FFF2-40B4-BE49-F238E27FC236}">
                <a16:creationId xmlns:a16="http://schemas.microsoft.com/office/drawing/2014/main" id="{5BBF1C05-756F-FDCD-DFB0-B31232C7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194" y="3269617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25" descr="logo-małe">
            <a:extLst>
              <a:ext uri="{FF2B5EF4-FFF2-40B4-BE49-F238E27FC236}">
                <a16:creationId xmlns:a16="http://schemas.microsoft.com/office/drawing/2014/main" id="{585C0AD4-9C77-7F3C-435C-D8E7B8E2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765" y="5249556"/>
            <a:ext cx="22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536">
            <a:extLst>
              <a:ext uri="{FF2B5EF4-FFF2-40B4-BE49-F238E27FC236}">
                <a16:creationId xmlns:a16="http://schemas.microsoft.com/office/drawing/2014/main" id="{28A9B84B-247C-6260-D1C2-1EE1347E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715" y="550914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Radom</a:t>
            </a:r>
          </a:p>
        </p:txBody>
      </p:sp>
      <p:pic>
        <p:nvPicPr>
          <p:cNvPr id="52" name="Picture 552" descr="logo-małe">
            <a:extLst>
              <a:ext uri="{FF2B5EF4-FFF2-40B4-BE49-F238E27FC236}">
                <a16:creationId xmlns:a16="http://schemas.microsoft.com/office/drawing/2014/main" id="{3C00B0A9-212F-044C-9C2C-1E8C2D478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053" y="485122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05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Poradnie w Polsce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0982" y="2420888"/>
            <a:ext cx="3889375" cy="4425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Białystok</a:t>
            </a:r>
            <a:r>
              <a:rPr lang="pl-PL" sz="1100" dirty="0">
                <a:latin typeface="Arial" charset="0"/>
              </a:rPr>
              <a:t> - Uniwersytet w Białymstoku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Gdańsk </a:t>
            </a:r>
            <a:r>
              <a:rPr lang="pl-PL" sz="1100" dirty="0">
                <a:latin typeface="Arial" charset="0"/>
              </a:rPr>
              <a:t>- Uniwersytet Gdański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Gdańsk </a:t>
            </a:r>
            <a:r>
              <a:rPr lang="pl-PL" sz="1100" dirty="0">
                <a:latin typeface="Arial" charset="0"/>
              </a:rPr>
              <a:t>– Uniwersytet WSB </a:t>
            </a:r>
            <a:r>
              <a:rPr lang="pl-PL" sz="1100" dirty="0" err="1">
                <a:latin typeface="Arial" charset="0"/>
              </a:rPr>
              <a:t>Merito</a:t>
            </a:r>
            <a:endParaRPr lang="pl-PL" sz="1100" dirty="0">
              <a:latin typeface="Arial" charset="0"/>
            </a:endParaRP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Gdynia </a:t>
            </a:r>
            <a:r>
              <a:rPr lang="pl-PL" sz="1100" dirty="0">
                <a:latin typeface="Arial" charset="0"/>
              </a:rPr>
              <a:t>- Wyższa Szkoła Administracji i Biznesu </a:t>
            </a:r>
            <a:br>
              <a:rPr lang="pl-PL" sz="1100" dirty="0">
                <a:latin typeface="Arial" charset="0"/>
              </a:rPr>
            </a:br>
            <a:r>
              <a:rPr lang="pl-PL" sz="1100" dirty="0">
                <a:latin typeface="Arial" charset="0"/>
              </a:rPr>
              <a:t>                im. Eugeniusza Kwiatkowskiego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Katowice </a:t>
            </a:r>
            <a:r>
              <a:rPr lang="pl-PL" sz="1100" dirty="0">
                <a:latin typeface="Arial" charset="0"/>
              </a:rPr>
              <a:t>- Uniwersytet Śląski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Koszalin </a:t>
            </a:r>
            <a:r>
              <a:rPr lang="pl-PL" sz="1100" dirty="0">
                <a:latin typeface="Arial" charset="0"/>
              </a:rPr>
              <a:t>– Politechnika Koszalińska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Kraków </a:t>
            </a:r>
            <a:r>
              <a:rPr lang="pl-PL" sz="1100" dirty="0">
                <a:latin typeface="Arial" charset="0"/>
              </a:rPr>
              <a:t>- Krakowska Akademia</a:t>
            </a:r>
            <a:br>
              <a:rPr lang="pl-PL" sz="1100" dirty="0">
                <a:latin typeface="Arial" charset="0"/>
              </a:rPr>
            </a:br>
            <a:r>
              <a:rPr lang="pl-PL" sz="1100" dirty="0">
                <a:latin typeface="Arial" charset="0"/>
              </a:rPr>
              <a:t>                 im. Andrzeja Frycza-Modrzewskiego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Kraków </a:t>
            </a:r>
            <a:r>
              <a:rPr lang="pl-PL" sz="1100" dirty="0">
                <a:latin typeface="Arial" charset="0"/>
              </a:rPr>
              <a:t>- Uniwersytet Jagielloński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Lublin </a:t>
            </a:r>
            <a:r>
              <a:rPr lang="pl-PL" sz="1100" dirty="0">
                <a:latin typeface="Arial" charset="0"/>
              </a:rPr>
              <a:t>- Katolicki Uniwersytet Lubelski Jana Pawła II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Lublin </a:t>
            </a:r>
            <a:r>
              <a:rPr lang="pl-PL" sz="1100" dirty="0">
                <a:latin typeface="Arial" charset="0"/>
              </a:rPr>
              <a:t>- Uniwersytet Marii Skłodowskiej-Curie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Łódź </a:t>
            </a:r>
            <a:r>
              <a:rPr lang="pl-PL" sz="1100" dirty="0">
                <a:latin typeface="Arial" charset="0"/>
              </a:rPr>
              <a:t>- Uniwersytet Łódzki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Olsztyn </a:t>
            </a:r>
            <a:r>
              <a:rPr lang="pl-PL" sz="1100" dirty="0">
                <a:latin typeface="Arial" charset="0"/>
              </a:rPr>
              <a:t>- Uniwersytet Warmińsko-Mazurski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Opole </a:t>
            </a:r>
            <a:r>
              <a:rPr lang="pl-PL" sz="1100" dirty="0">
                <a:latin typeface="Arial" charset="0"/>
              </a:rPr>
              <a:t>- Uniwersytet Opolski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Poznań </a:t>
            </a:r>
            <a:r>
              <a:rPr lang="pl-PL" sz="1100" dirty="0">
                <a:latin typeface="Arial" charset="0"/>
              </a:rPr>
              <a:t>- Uniwersytet im. Adama Mickiewicza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Radom </a:t>
            </a:r>
            <a:r>
              <a:rPr lang="pl-PL" sz="1100" dirty="0">
                <a:latin typeface="Arial" charset="0"/>
              </a:rPr>
              <a:t>– Uniwersytet Technologiczno-Humanistyczny im. Kazimierza Pułaskiego 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4915509" y="2420888"/>
            <a:ext cx="3889375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Rzeszów </a:t>
            </a:r>
            <a:r>
              <a:rPr lang="pl-PL" sz="1100" dirty="0">
                <a:latin typeface="Arial" charset="0"/>
              </a:rPr>
              <a:t>- Uniwersytet Rzeszowski</a:t>
            </a:r>
          </a:p>
          <a:p>
            <a:pPr defTabSz="800100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Rzeszów </a:t>
            </a:r>
            <a:r>
              <a:rPr lang="pl-PL" sz="1100" dirty="0">
                <a:latin typeface="Arial" charset="0"/>
              </a:rPr>
              <a:t>- </a:t>
            </a:r>
            <a:r>
              <a:rPr lang="pl-PL" sz="1100" dirty="0" err="1">
                <a:latin typeface="Arial" charset="0"/>
              </a:rPr>
              <a:t>WSPiA</a:t>
            </a:r>
            <a:r>
              <a:rPr lang="pl-PL" sz="1100" dirty="0">
                <a:latin typeface="Arial" charset="0"/>
              </a:rPr>
              <a:t> Rzeszowska Szkoła Wyższa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Słubice </a:t>
            </a:r>
            <a:r>
              <a:rPr lang="pl-PL" sz="1100" dirty="0">
                <a:latin typeface="Arial" charset="0"/>
              </a:rPr>
              <a:t>- Collegium Polonicum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Szczecin </a:t>
            </a:r>
            <a:r>
              <a:rPr lang="pl-PL" sz="1100" dirty="0">
                <a:latin typeface="Arial" charset="0"/>
              </a:rPr>
              <a:t>- Uniwersytet Szczeciński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Toruń </a:t>
            </a:r>
            <a:r>
              <a:rPr lang="pl-PL" sz="1100" dirty="0">
                <a:latin typeface="Arial" charset="0"/>
              </a:rPr>
              <a:t>- Uniwersytet Mikołaja Kopernika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Akademia Ekonomiczno-Humanistyczna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Akademia Leona Koźmińskiego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Fundacja </a:t>
            </a:r>
            <a:r>
              <a:rPr lang="pl-PL" sz="1100" dirty="0" err="1">
                <a:latin typeface="Arial" charset="0"/>
              </a:rPr>
              <a:t>Academia</a:t>
            </a:r>
            <a:r>
              <a:rPr lang="pl-PL" sz="1100" dirty="0">
                <a:latin typeface="Arial" charset="0"/>
              </a:rPr>
              <a:t> Iuris 		im. Macieja Bednarkiewicza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WPK Uniwersytet Stefana Kardynała 	Wyszyńskiego 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</a:t>
            </a:r>
            <a:r>
              <a:rPr lang="pl-PL" sz="1100" dirty="0" err="1">
                <a:latin typeface="Arial" charset="0"/>
              </a:rPr>
              <a:t>WPiA</a:t>
            </a:r>
            <a:r>
              <a:rPr lang="pl-PL" sz="1100" dirty="0">
                <a:latin typeface="Arial" charset="0"/>
              </a:rPr>
              <a:t> Uniwersytet Stefana Kardynała 	Wyszyńskiego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Uczelnia Łazarskiego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Uniwersytet Warszawski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Warszawa </a:t>
            </a:r>
            <a:r>
              <a:rPr lang="pl-PL" sz="1100" dirty="0">
                <a:latin typeface="Arial" charset="0"/>
              </a:rPr>
              <a:t>- Wydział Prawa Uniwersytet SWPS</a:t>
            </a:r>
          </a:p>
          <a:p>
            <a:pPr defTabSz="912813">
              <a:lnSpc>
                <a:spcPct val="80000"/>
              </a:lnSpc>
              <a:spcBef>
                <a:spcPct val="80000"/>
              </a:spcBef>
            </a:pPr>
            <a:r>
              <a:rPr lang="pl-PL" sz="1100" b="1" dirty="0">
                <a:latin typeface="Arial" charset="0"/>
              </a:rPr>
              <a:t>Wrocław </a:t>
            </a:r>
            <a:r>
              <a:rPr lang="pl-PL" sz="1100" dirty="0">
                <a:latin typeface="Arial" charset="0"/>
              </a:rPr>
              <a:t>- Uniwersytet Wrocławski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1"/>
          <p:cNvGrpSpPr>
            <a:grpSpLocks/>
          </p:cNvGrpSpPr>
          <p:nvPr/>
        </p:nvGrpSpPr>
        <p:grpSpPr bwMode="auto">
          <a:xfrm>
            <a:off x="755650" y="2670175"/>
            <a:ext cx="8566150" cy="4194175"/>
            <a:chOff x="476" y="1138"/>
            <a:chExt cx="5396" cy="2642"/>
          </a:xfrm>
        </p:grpSpPr>
        <p:grpSp>
          <p:nvGrpSpPr>
            <p:cNvPr id="3" name="Group 562"/>
            <p:cNvGrpSpPr>
              <a:grpSpLocks/>
            </p:cNvGrpSpPr>
            <p:nvPr/>
          </p:nvGrpSpPr>
          <p:grpSpPr bwMode="auto">
            <a:xfrm>
              <a:off x="476" y="1138"/>
              <a:ext cx="2832" cy="2642"/>
              <a:chOff x="432" y="1678"/>
              <a:chExt cx="2832" cy="2642"/>
            </a:xfrm>
          </p:grpSpPr>
          <p:graphicFrame>
            <p:nvGraphicFramePr>
              <p:cNvPr id="6" name="Object 564"/>
              <p:cNvGraphicFramePr>
                <a:graphicFrameLocks noChangeAspect="1"/>
              </p:cNvGraphicFramePr>
              <p:nvPr/>
            </p:nvGraphicFramePr>
            <p:xfrm>
              <a:off x="480" y="1678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5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78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56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2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56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1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56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87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56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38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6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6" y="2736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7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48" y="273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57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18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57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5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5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8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5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1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5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18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8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 Box 582"/>
              <p:cNvSpPr txBox="1">
                <a:spLocks noChangeArrowheads="1"/>
              </p:cNvSpPr>
              <p:nvPr/>
            </p:nvSpPr>
            <p:spPr bwMode="auto">
              <a:xfrm>
                <a:off x="2544" y="249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5" name="Text Box 583"/>
              <p:cNvSpPr txBox="1">
                <a:spLocks noChangeArrowheads="1"/>
              </p:cNvSpPr>
              <p:nvPr/>
            </p:nvSpPr>
            <p:spPr bwMode="auto">
              <a:xfrm>
                <a:off x="2112" y="289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6" name="Text Box 584"/>
              <p:cNvSpPr txBox="1">
                <a:spLocks noChangeArrowheads="1"/>
              </p:cNvSpPr>
              <p:nvPr/>
            </p:nvSpPr>
            <p:spPr bwMode="auto">
              <a:xfrm>
                <a:off x="2592" y="340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7" name="Text Box 585"/>
              <p:cNvSpPr txBox="1">
                <a:spLocks noChangeArrowheads="1"/>
              </p:cNvSpPr>
              <p:nvPr/>
            </p:nvSpPr>
            <p:spPr bwMode="auto">
              <a:xfrm>
                <a:off x="230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8" name="Text Box 586"/>
              <p:cNvSpPr txBox="1">
                <a:spLocks noChangeArrowheads="1"/>
              </p:cNvSpPr>
              <p:nvPr/>
            </p:nvSpPr>
            <p:spPr bwMode="auto">
              <a:xfrm>
                <a:off x="1824" y="390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9" name="Text Box 587"/>
              <p:cNvSpPr txBox="1">
                <a:spLocks noChangeArrowheads="1"/>
              </p:cNvSpPr>
              <p:nvPr/>
            </p:nvSpPr>
            <p:spPr bwMode="auto">
              <a:xfrm>
                <a:off x="1488" y="374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30" name="Text Box 588"/>
              <p:cNvSpPr txBox="1">
                <a:spLocks noChangeArrowheads="1"/>
              </p:cNvSpPr>
              <p:nvPr/>
            </p:nvSpPr>
            <p:spPr bwMode="auto">
              <a:xfrm>
                <a:off x="1152" y="355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31" name="Text Box 589"/>
              <p:cNvSpPr txBox="1">
                <a:spLocks noChangeArrowheads="1"/>
              </p:cNvSpPr>
              <p:nvPr/>
            </p:nvSpPr>
            <p:spPr bwMode="auto">
              <a:xfrm>
                <a:off x="816" y="3379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2" name="Text Box 590"/>
              <p:cNvSpPr txBox="1">
                <a:spLocks noChangeArrowheads="1"/>
              </p:cNvSpPr>
              <p:nvPr/>
            </p:nvSpPr>
            <p:spPr bwMode="auto">
              <a:xfrm>
                <a:off x="1584" y="321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3" name="Text Box 591"/>
              <p:cNvSpPr txBox="1">
                <a:spLocks noChangeArrowheads="1"/>
              </p:cNvSpPr>
              <p:nvPr/>
            </p:nvSpPr>
            <p:spPr bwMode="auto">
              <a:xfrm>
                <a:off x="864" y="278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4" name="Text Box 592"/>
              <p:cNvSpPr txBox="1">
                <a:spLocks noChangeArrowheads="1"/>
              </p:cNvSpPr>
              <p:nvPr/>
            </p:nvSpPr>
            <p:spPr bwMode="auto">
              <a:xfrm>
                <a:off x="1392" y="26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5" name="Text Box 593"/>
              <p:cNvSpPr txBox="1">
                <a:spLocks noChangeArrowheads="1"/>
              </p:cNvSpPr>
              <p:nvPr/>
            </p:nvSpPr>
            <p:spPr bwMode="auto">
              <a:xfrm>
                <a:off x="1392" y="2064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6" name="Text Box 594"/>
              <p:cNvSpPr txBox="1">
                <a:spLocks noChangeArrowheads="1"/>
              </p:cNvSpPr>
              <p:nvPr/>
            </p:nvSpPr>
            <p:spPr bwMode="auto">
              <a:xfrm>
                <a:off x="432" y="246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7" name="Text Box 595"/>
              <p:cNvSpPr txBox="1">
                <a:spLocks noChangeArrowheads="1"/>
              </p:cNvSpPr>
              <p:nvPr/>
            </p:nvSpPr>
            <p:spPr bwMode="auto">
              <a:xfrm>
                <a:off x="528" y="2947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</p:grpSp>
        <p:sp>
          <p:nvSpPr>
            <p:cNvPr id="4" name="Text Box 596"/>
            <p:cNvSpPr txBox="1">
              <a:spLocks noChangeArrowheads="1"/>
            </p:cNvSpPr>
            <p:nvPr/>
          </p:nvSpPr>
          <p:spPr bwMode="auto">
            <a:xfrm>
              <a:off x="3740" y="2182"/>
              <a:ext cx="213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2003/2004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17 poradni w 14 miastach</a:t>
              </a:r>
            </a:p>
          </p:txBody>
        </p:sp>
      </p:grpSp>
      <p:sp>
        <p:nvSpPr>
          <p:cNvPr id="38" name="Rectangle 560"/>
          <p:cNvSpPr txBox="1">
            <a:spLocks noChangeArrowheads="1"/>
          </p:cNvSpPr>
          <p:nvPr/>
        </p:nvSpPr>
        <p:spPr bwMode="auto">
          <a:xfrm>
            <a:off x="914400" y="77383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34901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Poradnie spełniające standardy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276872"/>
            <a:ext cx="8001000" cy="3733800"/>
          </a:xfrm>
        </p:spPr>
        <p:txBody>
          <a:bodyPr/>
          <a:lstStyle/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Białymstoku (</a:t>
            </a:r>
            <a:r>
              <a:rPr lang="pl-PL" sz="1200" b="1" dirty="0" err="1"/>
              <a:t>UwB</a:t>
            </a:r>
            <a:r>
              <a:rPr lang="pl-PL" sz="12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Uniwersytecka Poradnia Prawna w </a:t>
            </a:r>
            <a:r>
              <a:rPr lang="pl-PL" sz="1200" b="1" dirty="0"/>
              <a:t>Gdańsku (UG)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Gdańsku (Uniwersytet WSB </a:t>
            </a:r>
            <a:r>
              <a:rPr lang="pl-PL" sz="1200" b="1" dirty="0" err="1"/>
              <a:t>Merito</a:t>
            </a:r>
            <a:r>
              <a:rPr lang="pl-PL" sz="12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Katowicach (UŚ)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UJ w </a:t>
            </a:r>
            <a:r>
              <a:rPr lang="pl-PL" sz="1200" b="1" dirty="0"/>
              <a:t>Krakowie (UJ)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Krakowie (Krakowska Akademia Frycza Modrzewskiego)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Poradnia Prawna w </a:t>
            </a:r>
            <a:r>
              <a:rPr lang="pl-PL" sz="1200" b="1" dirty="0"/>
              <a:t>Lublinie (KUL)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Studencka Poradnia Prawna w </a:t>
            </a:r>
            <a:r>
              <a:rPr lang="pl-PL" sz="1200" b="1" dirty="0"/>
              <a:t>Lublinie (UMCS)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Studencki Punkt Informacji Prawnej „Klinika Prawa” w </a:t>
            </a:r>
            <a:r>
              <a:rPr lang="pl-PL" sz="1200" b="1" dirty="0"/>
              <a:t>Łodzi (UŁ)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Koło Naukowe Studencka Poradnia Prawna w </a:t>
            </a:r>
            <a:r>
              <a:rPr lang="pl-PL" sz="1200" b="1" dirty="0"/>
              <a:t>Olsztynie (UWM)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Studencka Poradnia Prawna „Klinika Prawa” w </a:t>
            </a:r>
            <a:r>
              <a:rPr lang="pl-PL" sz="1200" b="1" dirty="0"/>
              <a:t>Opolu (UO)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Uniwersytecka Poradnia Prawna w </a:t>
            </a:r>
            <a:r>
              <a:rPr lang="pl-PL" sz="1200" b="1" dirty="0"/>
              <a:t>Poznaniu (UAM)</a:t>
            </a:r>
            <a:endParaRPr lang="pl-PL" sz="1200" dirty="0"/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Poradnia Prawna w </a:t>
            </a:r>
            <a:r>
              <a:rPr lang="pl-PL" sz="1200" b="1" dirty="0"/>
              <a:t>Rzeszowie (</a:t>
            </a:r>
            <a:r>
              <a:rPr lang="pl-PL" sz="1200" b="1" dirty="0" err="1"/>
              <a:t>URz</a:t>
            </a:r>
            <a:r>
              <a:rPr lang="pl-PL" sz="12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spc="-50" dirty="0"/>
              <a:t>Studenckie Biuro Porad Prawnych „Klinika Prawa” w </a:t>
            </a:r>
            <a:r>
              <a:rPr lang="pl-PL" sz="1200" b="1" spc="-50" dirty="0"/>
              <a:t>Rzeszowie (</a:t>
            </a:r>
            <a:r>
              <a:rPr lang="pl-PL" sz="1200" b="1" spc="-50" dirty="0" err="1"/>
              <a:t>WSPiA</a:t>
            </a:r>
            <a:r>
              <a:rPr lang="pl-PL" sz="1200" b="1" spc="-50" dirty="0"/>
              <a:t> Rzeszowska Szkoła Wyższa)</a:t>
            </a:r>
            <a:r>
              <a:rPr lang="pl-PL" sz="1200" spc="-50" dirty="0"/>
              <a:t> 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Prawa w Collegium Polonicum w </a:t>
            </a:r>
            <a:r>
              <a:rPr lang="pl-PL" sz="1200" b="1" dirty="0"/>
              <a:t>Słubicach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Klinika Prawa w </a:t>
            </a:r>
            <a:r>
              <a:rPr lang="pl-PL" sz="1200" b="1" dirty="0"/>
              <a:t>Szczecinie (</a:t>
            </a:r>
            <a:r>
              <a:rPr lang="pl-PL" sz="1200" b="1" dirty="0" err="1"/>
              <a:t>USz</a:t>
            </a:r>
            <a:r>
              <a:rPr lang="pl-PL" sz="1200" b="1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Poradnia Prawna w </a:t>
            </a:r>
            <a:r>
              <a:rPr lang="pl-PL" sz="1200" b="1" dirty="0"/>
              <a:t>Toruniu (UMK)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Warszawie (Akademia Leona Koźmińskiego)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Fundacja </a:t>
            </a:r>
            <a:r>
              <a:rPr lang="pl-PL" sz="1200" dirty="0" err="1"/>
              <a:t>Academia</a:t>
            </a:r>
            <a:r>
              <a:rPr lang="pl-PL" sz="1200" dirty="0"/>
              <a:t> Iuris im. Macieja Bednarkiewicza w </a:t>
            </a:r>
            <a:r>
              <a:rPr lang="pl-PL" sz="1200" b="1" dirty="0"/>
              <a:t>Warszawie (FAI)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Centrum Dydaktyczne Studencka Poradnia Prawna </a:t>
            </a:r>
            <a:r>
              <a:rPr lang="pl-PL" sz="1200" spc="-50" dirty="0"/>
              <a:t>w </a:t>
            </a:r>
            <a:r>
              <a:rPr lang="pl-PL" sz="1200" b="1" spc="-50" dirty="0"/>
              <a:t>Warszawie (Uniwersytet SWPS</a:t>
            </a:r>
            <a:r>
              <a:rPr lang="pl-PL" sz="1200" spc="-50" dirty="0"/>
              <a:t>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Klinika Prawa, Studencki Ośrodek Pomocy Prawnej w </a:t>
            </a:r>
            <a:r>
              <a:rPr lang="pl-PL" sz="1200" b="1" dirty="0"/>
              <a:t>Warszawie (UW)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Studencka Poradnia Prawna w </a:t>
            </a:r>
            <a:r>
              <a:rPr lang="pl-PL" sz="1200" b="1" dirty="0"/>
              <a:t>Warszawie (Uczelnia Łazarskiego)</a:t>
            </a:r>
          </a:p>
          <a:p>
            <a:pPr marL="531813" indent="-531813" defTabSz="912813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pl-PL" sz="1200" dirty="0"/>
              <a:t>Uniwersytecka Poradnia Prawna we </a:t>
            </a:r>
            <a:r>
              <a:rPr lang="pl-PL" sz="1200" b="1" dirty="0"/>
              <a:t>Wrocławiu (</a:t>
            </a:r>
            <a:r>
              <a:rPr lang="pl-PL" sz="1200" b="1" dirty="0" err="1"/>
              <a:t>UWr</a:t>
            </a:r>
            <a:r>
              <a:rPr lang="pl-PL" sz="1200" b="1" dirty="0"/>
              <a:t>)</a:t>
            </a:r>
          </a:p>
          <a:p>
            <a:pPr marL="0" indent="0" defTabSz="912813" eaLnBrk="1" hangingPunct="1">
              <a:lnSpc>
                <a:spcPct val="80000"/>
              </a:lnSpc>
              <a:buNone/>
            </a:pPr>
            <a:endParaRPr lang="pl-PL" sz="1200" b="1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Rok akademicki 2022/2023 działalności poradni w liczbach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2622376"/>
            <a:ext cx="784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2 379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tyle spraw przyjęły poradnie w okresie </a:t>
            </a:r>
            <a:b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od października 2022 do czerwca 2023;</a:t>
            </a:r>
            <a:endParaRPr lang="pl-PL" sz="2000" b="1" kern="0" dirty="0">
              <a:solidFill>
                <a:schemeClr val="tx1">
                  <a:lumMod val="75000"/>
                </a:schemeClr>
              </a:solidFill>
            </a:endParaRP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najwięcej –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315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– spraw przyjęła Fundacja </a:t>
            </a:r>
            <a:r>
              <a:rPr lang="pl-PL" sz="2000" kern="0" dirty="0" err="1">
                <a:solidFill>
                  <a:schemeClr val="tx1">
                    <a:lumMod val="75000"/>
                  </a:schemeClr>
                </a:solidFill>
              </a:rPr>
              <a:t>Academia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Iuris im. Macieja Bednarkiewicza w Warszawie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najczęściej – w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27 proc.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przypadków (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635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spraw) klienci zgłaszali się do poradni o pomoc w sprawach karnych;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w poradniach działało łącznie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1175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studentów i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283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 pracowników dydaktycznych;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jeden pracownik dydaktyczny miał pieczę </a:t>
            </a:r>
            <a:b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przeciętnie nad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4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studentami;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na jednego studenta przypadało średnio ok. </a:t>
            </a: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sprawy;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pl-PL" sz="2000" b="1" kern="0" dirty="0">
                <a:solidFill>
                  <a:schemeClr val="tx1">
                    <a:lumMod val="75000"/>
                  </a:schemeClr>
                </a:solidFill>
              </a:rPr>
              <a:t>2 </a:t>
            </a:r>
            <a:r>
              <a:rPr lang="pl-PL" sz="2000" kern="0" dirty="0">
                <a:solidFill>
                  <a:schemeClr val="tx1">
                    <a:lumMod val="75000"/>
                  </a:schemeClr>
                </a:solidFill>
              </a:rPr>
              <a:t>poradnie nie przedłożyły sprawozdania.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W porównaniu z poprzednim rokiem akademickim…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55576" y="2852936"/>
            <a:ext cx="8159824" cy="26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spraw</a:t>
            </a:r>
            <a:r>
              <a:rPr lang="pl-PL" sz="2350" kern="0" dirty="0"/>
              <a:t> </a:t>
            </a:r>
            <a:r>
              <a:rPr lang="pl-PL" sz="2350" b="1" kern="0" dirty="0"/>
              <a:t>wzrosła</a:t>
            </a:r>
            <a:r>
              <a:rPr lang="pl-PL" sz="2350" kern="0" dirty="0"/>
              <a:t> o 378 (ok. 19 proc.)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</a:t>
            </a:r>
            <a:r>
              <a:rPr lang="pl-PL" sz="2350" b="1" kern="0" dirty="0"/>
              <a:t>liczba studentów spadła o 44 </a:t>
            </a:r>
            <a:r>
              <a:rPr lang="pl-PL" sz="2350" kern="0" dirty="0"/>
              <a:t>(ok.</a:t>
            </a:r>
            <a:r>
              <a:rPr lang="pl-PL" sz="2350" b="1" kern="0" dirty="0"/>
              <a:t> </a:t>
            </a:r>
            <a:r>
              <a:rPr lang="pl-PL" sz="2350" kern="0" dirty="0"/>
              <a:t>4 proc.)</a:t>
            </a:r>
          </a:p>
          <a:p>
            <a:pPr defTabSz="912813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sz="2350" kern="0" dirty="0"/>
              <a:t>… liczebność </a:t>
            </a:r>
            <a:r>
              <a:rPr lang="pl-PL" sz="2350" b="1" kern="0" dirty="0"/>
              <a:t>personelu dydaktycznego</a:t>
            </a:r>
            <a:r>
              <a:rPr lang="pl-PL" sz="2350" kern="0" dirty="0"/>
              <a:t> </a:t>
            </a:r>
            <a:r>
              <a:rPr lang="pl-PL" sz="2350" b="1" kern="0" dirty="0"/>
              <a:t>spadła </a:t>
            </a:r>
            <a:r>
              <a:rPr lang="pl-PL" sz="2350" kern="0" dirty="0"/>
              <a:t>o 35 (ok. 11 proc.)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9975"/>
              </p:ext>
            </p:extLst>
          </p:nvPr>
        </p:nvGraphicFramePr>
        <p:xfrm flipH="1">
          <a:off x="4715035" y="6079202"/>
          <a:ext cx="5670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367087" y="6124921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6CE4DDFC-0A21-53F1-1272-AE50DC41C4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898783"/>
              </p:ext>
            </p:extLst>
          </p:nvPr>
        </p:nvGraphicFramePr>
        <p:xfrm>
          <a:off x="971600" y="2654049"/>
          <a:ext cx="7704856" cy="378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2171F-824C-C835-ECD2-F287B496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C180208E-F485-D6E8-71E5-385596E5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W porównaniu z poprzednimi latami…</a:t>
            </a: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0E0BD589-3B9E-EAFE-8B48-0B75D73C8EFF}"/>
              </a:ext>
            </a:extLst>
          </p:cNvPr>
          <p:cNvGraphicFramePr>
            <a:graphicFrameLocks noChangeAspect="1"/>
          </p:cNvGraphicFramePr>
          <p:nvPr/>
        </p:nvGraphicFramePr>
        <p:xfrm flipH="1">
          <a:off x="4715035" y="6079202"/>
          <a:ext cx="5670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 Box 8">
            <a:extLst>
              <a:ext uri="{FF2B5EF4-FFF2-40B4-BE49-F238E27FC236}">
                <a16:creationId xmlns:a16="http://schemas.microsoft.com/office/drawing/2014/main" id="{588FB9FF-581C-42FB-263D-FBEDC9F7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7" y="6202304"/>
            <a:ext cx="3095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Liczba studentów i </a:t>
            </a:r>
            <a:r>
              <a:rPr lang="pl-PL" sz="1200" b="1" dirty="0">
                <a:solidFill>
                  <a:schemeClr val="bg2"/>
                </a:solidFill>
                <a:latin typeface="Arial" charset="0"/>
              </a:rPr>
              <a:t>personelu dydaktycznego</a:t>
            </a:r>
            <a:r>
              <a:rPr lang="pl-PL" sz="1200" b="1" dirty="0">
                <a:latin typeface="Arial" charset="0"/>
              </a:rPr>
              <a:t> w latach 2003-2023</a:t>
            </a: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358CDBFF-2787-EE79-F197-97185C49E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738377"/>
              </p:ext>
            </p:extLst>
          </p:nvPr>
        </p:nvGraphicFramePr>
        <p:xfrm>
          <a:off x="827583" y="2501112"/>
          <a:ext cx="7776865" cy="369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11">
            <a:extLst>
              <a:ext uri="{FF2B5EF4-FFF2-40B4-BE49-F238E27FC236}">
                <a16:creationId xmlns:a16="http://schemas.microsoft.com/office/drawing/2014/main" id="{151D1AC9-4D25-5FE7-E2AA-0AB5C5895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32916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FE40EC0D-83B1-F61B-B911-34E25BD50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124" y="4463328"/>
            <a:ext cx="21759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personel dydaktyczny</a:t>
            </a:r>
          </a:p>
        </p:txBody>
      </p:sp>
    </p:spTree>
    <p:extLst>
      <p:ext uri="{BB962C8B-B14F-4D97-AF65-F5344CB8AC3E}">
        <p14:creationId xmlns:p14="http://schemas.microsoft.com/office/powerpoint/2010/main" val="2202412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Ile spraw </a:t>
            </a:r>
            <a:br>
              <a:rPr lang="pl-PL" dirty="0"/>
            </a:br>
            <a:r>
              <a:rPr lang="pl-PL" dirty="0"/>
              <a:t>zostało przyjętych przez poradnie?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941745"/>
              </p:ext>
            </p:extLst>
          </p:nvPr>
        </p:nvGraphicFramePr>
        <p:xfrm>
          <a:off x="683568" y="1628775"/>
          <a:ext cx="8460431" cy="54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077CB802-89F9-1290-2235-BB16A3076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72662"/>
              </p:ext>
            </p:extLst>
          </p:nvPr>
        </p:nvGraphicFramePr>
        <p:xfrm>
          <a:off x="755576" y="2121780"/>
          <a:ext cx="8388423" cy="476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5CD1FF67-0152-3707-9F35-38859985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4669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2 379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studentów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47F6C4DF-CDA2-896E-263B-2531296FD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083022"/>
              </p:ext>
            </p:extLst>
          </p:nvPr>
        </p:nvGraphicFramePr>
        <p:xfrm>
          <a:off x="710467" y="1876620"/>
          <a:ext cx="8460432" cy="497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6">
            <a:extLst>
              <a:ext uri="{FF2B5EF4-FFF2-40B4-BE49-F238E27FC236}">
                <a16:creationId xmlns:a16="http://schemas.microsoft.com/office/drawing/2014/main" id="{3EC2E829-9CB9-0CA5-3198-D6EB94AD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4669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1 175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>
              <a:tabLst>
                <a:tab pos="6196013" algn="l"/>
              </a:tabLst>
            </a:pPr>
            <a:r>
              <a:rPr lang="pl-PL" dirty="0"/>
              <a:t>Ilu pracowników dydaktycznych </a:t>
            </a:r>
            <a:br>
              <a:rPr lang="pl-PL" dirty="0"/>
            </a:br>
            <a:r>
              <a:rPr lang="pl-PL" dirty="0"/>
              <a:t>działało w poradniach?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1896"/>
              </p:ext>
            </p:extLst>
          </p:nvPr>
        </p:nvGraphicFramePr>
        <p:xfrm>
          <a:off x="755576" y="1636713"/>
          <a:ext cx="8388423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A6EA3CBB-1893-B1A0-0DC1-2EAE76ACC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69618"/>
              </p:ext>
            </p:extLst>
          </p:nvPr>
        </p:nvGraphicFramePr>
        <p:xfrm>
          <a:off x="513683" y="1865610"/>
          <a:ext cx="8388423" cy="499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6">
            <a:extLst>
              <a:ext uri="{FF2B5EF4-FFF2-40B4-BE49-F238E27FC236}">
                <a16:creationId xmlns:a16="http://schemas.microsoft.com/office/drawing/2014/main" id="{01A52073-B223-614A-FDBF-78EB9FA00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2466975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/>
                </a:solidFill>
                <a:latin typeface="Arial" charset="0"/>
              </a:rPr>
              <a:t>Łącznie: 283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Rodzaje spraw rozpatrywanych przez poradnie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353" y="2420888"/>
            <a:ext cx="8243887" cy="4230688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Karne (tymczasowo aresztowani, wykroczenia, wyrok łączny)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Ogólne z zakresu prawa cywilnego (w tym prawa zobowiązań i rzeczowego)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Rodzinne (rozwody, alimenty, opieka nad dzieckiem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Spadkowe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pracą, ubezpieczeniami społecznymi i bezrobociem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ze świadczeniami z pomocy społecznej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prawa i postępowania administracyjnego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prawa lokalowego i spółdzielczego (w tym: eksmisje, sprawy bezdomnych)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prawa finansowego (podatki, zadłużenia, kredyty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przemocą wobec kobiet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dziedziny praw uchodźców i cudzoziemców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Związane z prawami osób z niepełnosprawnościami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Dotyczące kontaktów ze służbą zdrowia (w tym błędy w sztuce itp.)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Z zakresu pomocy organizacjom pozarządowym (NGO – szeroko rozumiana pomoc ekspercka i poradnicza)</a:t>
            </a:r>
          </a:p>
          <a:p>
            <a:pPr defTabSz="912813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pl-PL" sz="1600" dirty="0"/>
              <a:t>Inne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Podział spraw ze względu na rodzaje</a:t>
            </a:r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C3EFB9E5-0682-29DE-9882-C7ED03A98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966691"/>
              </p:ext>
            </p:extLst>
          </p:nvPr>
        </p:nvGraphicFramePr>
        <p:xfrm>
          <a:off x="727769" y="2132856"/>
          <a:ext cx="8374261" cy="512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747713" y="2670175"/>
            <a:ext cx="8577262" cy="4194175"/>
            <a:chOff x="471" y="1026"/>
            <a:chExt cx="5403" cy="2642"/>
          </a:xfrm>
        </p:grpSpPr>
        <p:sp useBgFill="1">
          <p:nvSpPr>
            <p:cNvPr id="3" name="Text Box 598"/>
            <p:cNvSpPr txBox="1">
              <a:spLocks noChangeArrowheads="1"/>
            </p:cNvSpPr>
            <p:nvPr/>
          </p:nvSpPr>
          <p:spPr bwMode="auto">
            <a:xfrm>
              <a:off x="3742" y="2058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>
                  <a:latin typeface="Arial" charset="0"/>
                </a:rPr>
                <a:t>Rok akademicki 2004/2005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>
                  <a:latin typeface="Arial" charset="0"/>
                </a:rPr>
                <a:t>21 poradni w 15 miastach</a:t>
              </a:r>
            </a:p>
          </p:txBody>
        </p:sp>
        <p:grpSp>
          <p:nvGrpSpPr>
            <p:cNvPr id="4" name="Group 599"/>
            <p:cNvGrpSpPr>
              <a:grpSpLocks/>
            </p:cNvGrpSpPr>
            <p:nvPr/>
          </p:nvGrpSpPr>
          <p:grpSpPr bwMode="auto">
            <a:xfrm>
              <a:off x="471" y="1026"/>
              <a:ext cx="2832" cy="2642"/>
              <a:chOff x="432" y="1682"/>
              <a:chExt cx="2832" cy="2642"/>
            </a:xfrm>
          </p:grpSpPr>
          <p:graphicFrame>
            <p:nvGraphicFramePr>
              <p:cNvPr id="6" name="Object 601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0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0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0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0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0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0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0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0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1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1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1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1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1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1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1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17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18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19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20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21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22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23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24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25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26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27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28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29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30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3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3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33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3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3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45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3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3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14" y="271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3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187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836613"/>
            <a:ext cx="8001000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Sprawy karne</a:t>
            </a:r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4932040" y="2340000"/>
            <a:ext cx="4211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znamiona czynów zabronionych: m.in. kradzież, zniesławienie, groźby, pobicie funkcjonariusza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pomoc prawna z urzędu (warunki ustanowienia, wypowiedzenie i ustanowienie nowego pełnomocnika)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pisma w toku postępowania: wnioski dowodowe, wznowienie postępowania, kasacja, skarga nadzwyczajna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wyrok łączny, kara łączna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dozór elektroniczny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mediacja karna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wykonywanie kar: wstrzymanie i przerwa w wykonaniu kary, warunkowe zwolnienie, kontakty osadzonego z rodziną, funkcjonowanie kuratorów, skarga na Służbę Więzienną, rozłożenie kary pieniężnej na raty, wykonywanie kar w innym państwie UE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prawo łaski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pomoc postpenitencjarna</a:t>
            </a:r>
          </a:p>
        </p:txBody>
      </p:sp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ED18AFCA-BCD3-E690-531E-98BF936ED5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958423"/>
              </p:ext>
            </p:extLst>
          </p:nvPr>
        </p:nvGraphicFramePr>
        <p:xfrm>
          <a:off x="756016" y="2210090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10">
            <a:extLst>
              <a:ext uri="{FF2B5EF4-FFF2-40B4-BE49-F238E27FC236}">
                <a16:creationId xmlns:a16="http://schemas.microsoft.com/office/drawing/2014/main" id="{A8C34D81-A24B-FF95-7E4E-02E16ABEF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98577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ogólnej problematyki prawa cywilnego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932000" y="2348880"/>
            <a:ext cx="41044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umowy cywilnoprawne - analizy umów zawieranych przez klientów poradni, sporządzanie umów, prawa i obowiązki stron, wady oświadczenia woli, niewykonanie i nienależyte wykonanie umów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wezwania do wykonania umowy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problematyka konsumencka (wady ukryte, odstąpienie, rękojmia, gwarancja, klauzule abuzywne)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odpowiedzialność za szkodę (np. zniszczenie pojazdu przez mechanika) 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odpowiedzialność deliktowa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postępowania i pisma w toku postępowania: wezwania i pozwy o zapłatę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sprawy wekslowe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61B851A9-EE81-B840-D36A-DF6ED311D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128280"/>
              </p:ext>
            </p:extLst>
          </p:nvPr>
        </p:nvGraphicFramePr>
        <p:xfrm>
          <a:off x="756016" y="2221982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5D3D4C2D-F15B-05E8-19E6-2408DBEC3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395615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BEC61CA6-D18F-5AF3-6922-0354F11C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rodzinne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932000" y="2276872"/>
            <a:ext cx="410449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</a:t>
            </a:r>
            <a:r>
              <a:rPr lang="pl-PL" sz="1200" dirty="0">
                <a:latin typeface="Arial" charset="0"/>
                <a:cs typeface="Times New Roman" pitchFamily="18" charset="0"/>
              </a:rPr>
              <a:t>ozwodowe</a:t>
            </a:r>
            <a:r>
              <a:rPr lang="pl-PL" sz="1200" dirty="0">
                <a:latin typeface="Arial" charset="0"/>
              </a:rPr>
              <a:t> i dotyczące separacji (przede wszystkim pozwy w tym zakresie oraz małżeńskie zagadnienia majątkowe po ustaniu małżeństwa)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ubezwłasnowolnienia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ustanowienie, ograniczenie, pozbawianie i przywracanie władzy rodzicielskiej, kontakty z dzieckiem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ustalenie, zaprzeczanie ojcostwa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tematyka przysposobienia, opieki i kurateli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tym także w odniesieniu do cudzoziemców)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alimentacja (przesłanki, osoby zobowiązane, ustalanie, podwyższanie, obniżanie, dokumentowanie świadczeń, egzekucja od zobowiązanego przebywającego poza Polską, wstrzymanie świadczeń na okres aresztowania)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przed sądami rodzinnymi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237814"/>
              </p:ext>
            </p:extLst>
          </p:nvPr>
        </p:nvGraphicFramePr>
        <p:xfrm>
          <a:off x="858838" y="4869159"/>
          <a:ext cx="3352800" cy="147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6E388F9E-4888-D7DC-BDA0-F7DBB15BF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416140"/>
              </p:ext>
            </p:extLst>
          </p:nvPr>
        </p:nvGraphicFramePr>
        <p:xfrm>
          <a:off x="756016" y="2238326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A92B364-E22A-98D3-AD74-38676B355F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484465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946398BB-89DF-B9E3-9E26-E83A3A17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2813" eaLnBrk="1" hangingPunct="1"/>
            <a:r>
              <a:rPr lang="pl-PL" dirty="0"/>
              <a:t>Sprawy spadkowe</a:t>
            </a:r>
          </a:p>
        </p:txBody>
      </p:sp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4932000" y="2420888"/>
            <a:ext cx="3960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zasady i warunki dziedziczenia ustawowego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(w szczególności kwestie zachowku)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oraz testamentowego (otwarcie, kolejność dziedziczenia, odrzucenie, unieważnienie testamentu)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zabezpieczenie majątku spadkodawcy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dziedziczenie z dobrodziejstwem inwentarza, skuteczne zrzeczenie się spadku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wydziedziczenie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postępowanie spadkowe</a:t>
            </a:r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7A655177-45A9-72AC-6B13-A3E85DFE13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198863"/>
              </p:ext>
            </p:extLst>
          </p:nvPr>
        </p:nvGraphicFramePr>
        <p:xfrm>
          <a:off x="756016" y="2204863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6E691AA8-1D28-3C4F-C54F-D1ADAC70A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45175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0E1CEC98-6011-7A3C-E0C6-70DBF40E5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Sprawy związane z pracą, </a:t>
            </a:r>
            <a:r>
              <a:rPr lang="pl-PL" sz="3200" dirty="0" err="1"/>
              <a:t>ubezpiecze-niami</a:t>
            </a:r>
            <a:r>
              <a:rPr lang="pl-PL" sz="3200" dirty="0"/>
              <a:t> społecznymi i bezrobociem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932000" y="2276872"/>
            <a:ext cx="3983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zawieranie umów o pracę oraz analiza postanowień umów o pracę, relacje między stosunkiem pracy a umowami cywilnoprawnymi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spory pracownicze (pozew o zapłatę wynagrodzenia, wypadki, </a:t>
            </a:r>
            <a:r>
              <a:rPr lang="pl-PL" sz="1200" dirty="0" err="1">
                <a:latin typeface="Arial" charset="0"/>
              </a:rPr>
              <a:t>mobbing</a:t>
            </a:r>
            <a:r>
              <a:rPr lang="pl-PL" sz="1200" dirty="0">
                <a:latin typeface="Arial" charset="0"/>
              </a:rPr>
              <a:t> i dyskryminacja, uszkodzenie mienia, sprawy dyscyplinarne)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pracownicze (opóźnienia w wypłatach, premie, dodatki i nagrody, wypłata z walucie obcej, zasiłek chorobowy, zwolnienie z pracy w celu odbycia obowiązkowych praktyk studenckich)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dokumentacja w ramach stosunków pracy (świadectwa pracy, dostęp do dokumentacji)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warunki pracy – BHP, protokoły powypadkowe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uprawnienia pracownicze w sytuacji upadłości pracodawcy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dochodzenie wynagrodzenia w sytuacji braku umowy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rozwiązanie stosunku pracy (przyczyny wypowiedzenia, okres wypowiedzenia, osoby chronione)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Wykres 2">
                <a:extLst>
                  <a:ext uri="{FF2B5EF4-FFF2-40B4-BE49-F238E27FC236}">
                    <a16:creationId xmlns:a16="http://schemas.microsoft.com/office/drawing/2014/main" id="{9C4FEDD6-FFF6-890D-7308-C7F55814479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99538291"/>
                  </p:ext>
                </p:extLst>
              </p:nvPr>
            </p:nvGraphicFramePr>
            <p:xfrm>
              <a:off x="6635393" y="4996501"/>
              <a:ext cx="45719" cy="5684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Wykres 2">
                <a:extLst>
                  <a:ext uri="{FF2B5EF4-FFF2-40B4-BE49-F238E27FC236}">
                    <a16:creationId xmlns:a16="http://schemas.microsoft.com/office/drawing/2014/main" id="{9C4FEDD6-FFF6-890D-7308-C7F55814479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5393" y="4996501"/>
                <a:ext cx="45719" cy="5684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24901C72-03E3-0DB3-60F9-5134E2963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912326"/>
              </p:ext>
            </p:extLst>
          </p:nvPr>
        </p:nvGraphicFramePr>
        <p:xfrm>
          <a:off x="6984829" y="4951313"/>
          <a:ext cx="62407" cy="1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BEFC202A-371D-6686-C32B-00C1A357A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77263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B2DDD2AA-976A-F990-69B4-C0D2AC59C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510"/>
              </p:ext>
            </p:extLst>
          </p:nvPr>
        </p:nvGraphicFramePr>
        <p:xfrm>
          <a:off x="377080" y="5589360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 Box 13">
            <a:extLst>
              <a:ext uri="{FF2B5EF4-FFF2-40B4-BE49-F238E27FC236}">
                <a16:creationId xmlns:a16="http://schemas.microsoft.com/office/drawing/2014/main" id="{8838BC8D-3DDC-D83C-366E-FC9CD73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14400" y="838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2813">
              <a:lnSpc>
                <a:spcPct val="90000"/>
              </a:lnSpc>
            </a:pPr>
            <a:r>
              <a:rPr lang="pl-PL" sz="3600" b="1">
                <a:solidFill>
                  <a:schemeClr val="tx2"/>
                </a:solidFill>
                <a:latin typeface="Arial" charset="0"/>
              </a:rPr>
              <a:t>Sprawy związane ze  świadczeniami z pomocy społecznej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4932412" y="2492896"/>
            <a:ext cx="395999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zasady przyznawania zasiłków z pomocy społecznej (opiekuńcze, mieszkaniowe, celowe, za opiekę nad dzieckiem, pielęgnacyjne, świadczenia pobierane nienależnie)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mieszkania socjalne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kontakty klientów poradni z ośrodkami pomocy społecznej w tym: odwołania od decyzji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o odmowie przyznania zasiłków i dodatków, warunki przebywania w OPS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socjalne (renty, zasiłki oraz dodatki, wypłaty zaległych świadczeń)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świadczenia z pomocy społecznej dla osób opuszczających zakłady karne</a:t>
            </a:r>
          </a:p>
          <a:p>
            <a:pPr defTabSz="912813"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  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4DDF322D-4B84-EAD4-F34C-D7561D43E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06735"/>
              </p:ext>
            </p:extLst>
          </p:nvPr>
        </p:nvGraphicFramePr>
        <p:xfrm>
          <a:off x="1187624" y="5301208"/>
          <a:ext cx="208823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F0ABC54C-9DF6-B2A5-182D-F8BF8DB86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099396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9A10BFB-BB10-F9AF-8C40-A6CFA5876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301951"/>
              </p:ext>
            </p:extLst>
          </p:nvPr>
        </p:nvGraphicFramePr>
        <p:xfrm>
          <a:off x="377080" y="5589360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13">
            <a:extLst>
              <a:ext uri="{FF2B5EF4-FFF2-40B4-BE49-F238E27FC236}">
                <a16:creationId xmlns:a16="http://schemas.microsoft.com/office/drawing/2014/main" id="{8113A191-5AB6-97D2-3755-77B81E30A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 zakresu prawa </a:t>
            </a:r>
            <a:br>
              <a:rPr lang="pl-PL" dirty="0"/>
            </a:br>
            <a:r>
              <a:rPr lang="pl-PL" dirty="0"/>
              <a:t>i postępowania administracyjnego</a:t>
            </a: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4932000" y="2348880"/>
            <a:ext cx="410449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sprawy budowlane: legalizacja przybudówek czy rozbudowy dokonanej 50 lat wcześniej, montaż drzwi otwierającej się na zewnątrz klatki schodowej na gruncie prawa budowlanego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sprawy urzędowe: postępowania przed organami publicznymi, odwołania od decyzji, ponaglenia w związku z niezałatwieniem sprawy przez SKO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skargi do WSA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postępowania dyscyplinarne w komisjach uczelnianych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nabywanie nieruchomości przez cudzoziemców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ustalenie podmiotu odpowiedzialnego za zwalczanie gryzoni w budynku wielorodzinnym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dostęp do informacji publicznej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oświatowe i o szkolnictwie wyższym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o ruchu drogowym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o stowarzyszeniach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przepisy w zakresie cmentarzy i pochówków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541026"/>
              </p:ext>
            </p:extLst>
          </p:nvPr>
        </p:nvGraphicFramePr>
        <p:xfrm>
          <a:off x="395536" y="5013175"/>
          <a:ext cx="3942357" cy="142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F229D03C-30A6-C19C-3D0E-69DDBAAAD8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354361"/>
              </p:ext>
            </p:extLst>
          </p:nvPr>
        </p:nvGraphicFramePr>
        <p:xfrm>
          <a:off x="756016" y="2156388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C471894-1301-B0A0-B702-05EFF9D43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631910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5A58E27C-AA0F-91AB-D85E-826C69DE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 zakresu prawa lokalowego i spółdzielczego</a:t>
            </a: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4932000" y="2492896"/>
            <a:ext cx="412571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kwestie dotyczące zameldowania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eksmisje (podstawy, koszty, wstrzymanie, uprawnienia prawowitych lokatorów, także odnośnie lokali komunalnych)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opłaty z tytułu nieruchomości (koszty odpadów, rozliczenia energii cieplnej)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wstąpienie w najem lokalu po osobie zmarłej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spółdzielcze (uprawnienia spółdzielców i zarządów spółdzielni mieszkaniowych)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wspólnot mieszkaniowych (np. kwestia pralni jako części wspólnej)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najem okazjonalny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lokale zastępcze, socjalne, komunalne (zakres osób i warunków uprawnionych do ich otrzymania – w tym osoby po odbyciu wyroku, koszty, rozliczenia, wypowiedzenie i rozwiązanie umów, wykup, dziedziczenie)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07560"/>
              </p:ext>
            </p:extLst>
          </p:nvPr>
        </p:nvGraphicFramePr>
        <p:xfrm>
          <a:off x="377080" y="4941188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361528BE-5642-2164-F282-F9F81C8C4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13694"/>
              </p:ext>
            </p:extLst>
          </p:nvPr>
        </p:nvGraphicFramePr>
        <p:xfrm>
          <a:off x="756016" y="2178753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2512918-BA51-F788-DA8D-4825631D7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54006"/>
              </p:ext>
            </p:extLst>
          </p:nvPr>
        </p:nvGraphicFramePr>
        <p:xfrm>
          <a:off x="321288" y="5589360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629C4414-4562-0D47-55C3-62379CC6E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finansowe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932000" y="2417242"/>
            <a:ext cx="41044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ogólne podatkowe, w tym: obowiązki podatników, powstanie obowiązku podatkowego, wysokość należności, podatki w działalności gospodarczej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bankowe (m.in. kredyty frankowe, konsolidacje długów, nieautoryzowane transakcje płatnicze, limity odnawialne, ocena wiarygodności kredytowej)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sprawy ubezpieczeniowe (umowy ubezpieczeń na życie)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postępowania podatkowe: korekty zeznań podatkowych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 err="1">
                <a:latin typeface="Arial" charset="0"/>
              </a:rPr>
              <a:t>kryptowaluty</a:t>
            </a:r>
            <a:r>
              <a:rPr lang="pl-PL" sz="1200" dirty="0">
                <a:latin typeface="Arial" charset="0"/>
              </a:rPr>
              <a:t> oraz subskrypcje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ulgi termomodernizacyjne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dochody uzyskiwane za granicą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upadłość konsumencka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922045"/>
              </p:ext>
            </p:extLst>
          </p:nvPr>
        </p:nvGraphicFramePr>
        <p:xfrm>
          <a:off x="377080" y="4932867"/>
          <a:ext cx="396081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id="{D7C5BA10-D2F7-8AE3-5470-6BDB90E77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220592"/>
              </p:ext>
            </p:extLst>
          </p:nvPr>
        </p:nvGraphicFramePr>
        <p:xfrm>
          <a:off x="756016" y="2169240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7701F8DF-AE0F-697F-6E7D-DE5C1FB78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672602"/>
              </p:ext>
            </p:extLst>
          </p:nvPr>
        </p:nvGraphicFramePr>
        <p:xfrm>
          <a:off x="467544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61ECDD83-014F-E245-3187-E5317A1DB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 przemocą wobec kobiet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932000" y="3141663"/>
            <a:ext cx="37653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  <a:endParaRPr lang="pl-PL" sz="1200" dirty="0">
              <a:latin typeface="Arial" charset="0"/>
            </a:endParaRP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znęcanie się nad rodziną, procedura Niebieskiej Karty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 ustanowienie pełnomocnika z urzędu dla pokrzywdzonej</a:t>
            </a:r>
          </a:p>
          <a:p>
            <a:pPr defTabSz="912813">
              <a:spcBef>
                <a:spcPct val="50000"/>
              </a:spcBef>
            </a:pPr>
            <a:r>
              <a:rPr lang="pl-PL" sz="1200" dirty="0">
                <a:latin typeface="Arial" charset="0"/>
              </a:rPr>
              <a:t> </a:t>
            </a:r>
          </a:p>
          <a:p>
            <a:pPr defTabSz="912813">
              <a:spcBef>
                <a:spcPct val="50000"/>
              </a:spcBef>
              <a:buFontTx/>
              <a:buChar char="•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95693"/>
              </p:ext>
            </p:extLst>
          </p:nvPr>
        </p:nvGraphicFramePr>
        <p:xfrm flipH="1" flipV="1">
          <a:off x="4643567" y="4869159"/>
          <a:ext cx="68735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0D52F1BC-6662-A8A7-C786-14D31D360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165647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EEF8153-6B53-363F-8ADA-A0228E950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795294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684473BB-4F4B-A886-9789-CD4F0940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8"/>
          <p:cNvGrpSpPr>
            <a:grpSpLocks/>
          </p:cNvGrpSpPr>
          <p:nvPr/>
        </p:nvGrpSpPr>
        <p:grpSpPr bwMode="auto">
          <a:xfrm>
            <a:off x="746125" y="2670175"/>
            <a:ext cx="8578851" cy="4194175"/>
            <a:chOff x="470" y="1138"/>
            <a:chExt cx="5404" cy="2642"/>
          </a:xfrm>
        </p:grpSpPr>
        <p:sp useBgFill="1">
          <p:nvSpPr>
            <p:cNvPr id="3" name="Text Box 639"/>
            <p:cNvSpPr txBox="1">
              <a:spLocks noChangeArrowheads="1"/>
            </p:cNvSpPr>
            <p:nvPr/>
          </p:nvSpPr>
          <p:spPr bwMode="auto">
            <a:xfrm>
              <a:off x="3742" y="2170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2005/2006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23 poradnie w 15 miastach</a:t>
              </a:r>
            </a:p>
          </p:txBody>
        </p:sp>
        <p:grpSp>
          <p:nvGrpSpPr>
            <p:cNvPr id="4" name="Group 640"/>
            <p:cNvGrpSpPr>
              <a:grpSpLocks/>
            </p:cNvGrpSpPr>
            <p:nvPr/>
          </p:nvGrpSpPr>
          <p:grpSpPr bwMode="auto">
            <a:xfrm>
              <a:off x="470" y="1138"/>
              <a:ext cx="2832" cy="2642"/>
              <a:chOff x="432" y="1682"/>
              <a:chExt cx="2832" cy="2642"/>
            </a:xfrm>
          </p:grpSpPr>
          <p:graphicFrame>
            <p:nvGraphicFramePr>
              <p:cNvPr id="6" name="Object 642"/>
              <p:cNvGraphicFramePr>
                <a:graphicFrameLocks noChangeAspect="1"/>
              </p:cNvGraphicFramePr>
              <p:nvPr/>
            </p:nvGraphicFramePr>
            <p:xfrm>
              <a:off x="480" y="1682"/>
              <a:ext cx="2736" cy="26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Obraz - mapa bitowa" r:id="rId2" imgW="4420204" imgH="4266595" progId="PBrush">
                      <p:embed/>
                    </p:oleObj>
                  </mc:Choice>
                  <mc:Fallback>
                    <p:oleObj name="Obraz - mapa bitowa" r:id="rId2" imgW="4420204" imgH="4266595" progId="PBrush">
                      <p:embed/>
                      <p:pic>
                        <p:nvPicPr>
                          <p:cNvPr id="6" name="Object 6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1682"/>
                            <a:ext cx="2736" cy="2642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" name="Picture 64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30" y="2626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4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" y="2305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4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27" y="1891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4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1" y="2442"/>
                <a:ext cx="145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4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7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4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31" y="231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4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75" y="3222"/>
                <a:ext cx="144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5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2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51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6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5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16" y="359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5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51" y="338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654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8" y="3039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65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4" y="3220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65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1" y="3222"/>
                <a:ext cx="145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5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7" y="2764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658"/>
              <p:cNvSpPr txBox="1">
                <a:spLocks noChangeArrowheads="1"/>
              </p:cNvSpPr>
              <p:nvPr/>
            </p:nvSpPr>
            <p:spPr bwMode="auto">
              <a:xfrm>
                <a:off x="2544" y="250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Białystok</a:t>
                </a:r>
              </a:p>
            </p:txBody>
          </p:sp>
          <p:sp>
            <p:nvSpPr>
              <p:cNvPr id="23" name="Text Box 659"/>
              <p:cNvSpPr txBox="1">
                <a:spLocks noChangeArrowheads="1"/>
              </p:cNvSpPr>
              <p:nvPr/>
            </p:nvSpPr>
            <p:spPr bwMode="auto">
              <a:xfrm>
                <a:off x="2112" y="290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Warszawa</a:t>
                </a:r>
              </a:p>
            </p:txBody>
          </p:sp>
          <p:sp>
            <p:nvSpPr>
              <p:cNvPr id="24" name="Text Box 660"/>
              <p:cNvSpPr txBox="1">
                <a:spLocks noChangeArrowheads="1"/>
              </p:cNvSpPr>
              <p:nvPr/>
            </p:nvSpPr>
            <p:spPr bwMode="auto">
              <a:xfrm>
                <a:off x="2592" y="3412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Lublin</a:t>
                </a:r>
              </a:p>
            </p:txBody>
          </p:sp>
          <p:sp>
            <p:nvSpPr>
              <p:cNvPr id="25" name="Text Box 661"/>
              <p:cNvSpPr txBox="1">
                <a:spLocks noChangeArrowheads="1"/>
              </p:cNvSpPr>
              <p:nvPr/>
            </p:nvSpPr>
            <p:spPr bwMode="auto">
              <a:xfrm>
                <a:off x="230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Rzeszów</a:t>
                </a:r>
              </a:p>
            </p:txBody>
          </p:sp>
          <p:sp>
            <p:nvSpPr>
              <p:cNvPr id="26" name="Text Box 662"/>
              <p:cNvSpPr txBox="1">
                <a:spLocks noChangeArrowheads="1"/>
              </p:cNvSpPr>
              <p:nvPr/>
            </p:nvSpPr>
            <p:spPr bwMode="auto">
              <a:xfrm>
                <a:off x="1824" y="391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Kraków</a:t>
                </a:r>
              </a:p>
            </p:txBody>
          </p:sp>
          <p:sp>
            <p:nvSpPr>
              <p:cNvPr id="27" name="Text Box 663"/>
              <p:cNvSpPr txBox="1">
                <a:spLocks noChangeArrowheads="1"/>
              </p:cNvSpPr>
              <p:nvPr/>
            </p:nvSpPr>
            <p:spPr bwMode="auto">
              <a:xfrm>
                <a:off x="1488" y="374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Katowice</a:t>
                </a:r>
              </a:p>
            </p:txBody>
          </p:sp>
          <p:sp>
            <p:nvSpPr>
              <p:cNvPr id="28" name="Text Box 664"/>
              <p:cNvSpPr txBox="1">
                <a:spLocks noChangeArrowheads="1"/>
              </p:cNvSpPr>
              <p:nvPr/>
            </p:nvSpPr>
            <p:spPr bwMode="auto">
              <a:xfrm>
                <a:off x="1152" y="3556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Opole</a:t>
                </a:r>
              </a:p>
            </p:txBody>
          </p:sp>
          <p:sp>
            <p:nvSpPr>
              <p:cNvPr id="29" name="Text Box 665"/>
              <p:cNvSpPr txBox="1">
                <a:spLocks noChangeArrowheads="1"/>
              </p:cNvSpPr>
              <p:nvPr/>
            </p:nvSpPr>
            <p:spPr bwMode="auto">
              <a:xfrm>
                <a:off x="816" y="338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Wrocław</a:t>
                </a:r>
              </a:p>
            </p:txBody>
          </p:sp>
          <p:sp>
            <p:nvSpPr>
              <p:cNvPr id="30" name="Text Box 666"/>
              <p:cNvSpPr txBox="1">
                <a:spLocks noChangeArrowheads="1"/>
              </p:cNvSpPr>
              <p:nvPr/>
            </p:nvSpPr>
            <p:spPr bwMode="auto">
              <a:xfrm>
                <a:off x="1584" y="3220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Łódź</a:t>
                </a:r>
              </a:p>
            </p:txBody>
          </p:sp>
          <p:sp>
            <p:nvSpPr>
              <p:cNvPr id="31" name="Text Box 667"/>
              <p:cNvSpPr txBox="1">
                <a:spLocks noChangeArrowheads="1"/>
              </p:cNvSpPr>
              <p:nvPr/>
            </p:nvSpPr>
            <p:spPr bwMode="auto">
              <a:xfrm>
                <a:off x="864" y="278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Poznań</a:t>
                </a:r>
              </a:p>
            </p:txBody>
          </p:sp>
          <p:sp>
            <p:nvSpPr>
              <p:cNvPr id="32" name="Text Box 668"/>
              <p:cNvSpPr txBox="1">
                <a:spLocks noChangeArrowheads="1"/>
              </p:cNvSpPr>
              <p:nvPr/>
            </p:nvSpPr>
            <p:spPr bwMode="auto">
              <a:xfrm>
                <a:off x="1392" y="2615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Toruń</a:t>
                </a:r>
              </a:p>
            </p:txBody>
          </p:sp>
          <p:sp>
            <p:nvSpPr>
              <p:cNvPr id="33" name="Text Box 669"/>
              <p:cNvSpPr txBox="1">
                <a:spLocks noChangeArrowheads="1"/>
              </p:cNvSpPr>
              <p:nvPr/>
            </p:nvSpPr>
            <p:spPr bwMode="auto">
              <a:xfrm>
                <a:off x="1392" y="2068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Gdańsk</a:t>
                </a:r>
              </a:p>
            </p:txBody>
          </p:sp>
          <p:sp>
            <p:nvSpPr>
              <p:cNvPr id="34" name="Text Box 670"/>
              <p:cNvSpPr txBox="1">
                <a:spLocks noChangeArrowheads="1"/>
              </p:cNvSpPr>
              <p:nvPr/>
            </p:nvSpPr>
            <p:spPr bwMode="auto">
              <a:xfrm>
                <a:off x="432" y="247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Szczecin</a:t>
                </a:r>
              </a:p>
            </p:txBody>
          </p:sp>
          <p:sp>
            <p:nvSpPr>
              <p:cNvPr id="35" name="Text Box 671"/>
              <p:cNvSpPr txBox="1">
                <a:spLocks noChangeArrowheads="1"/>
              </p:cNvSpPr>
              <p:nvPr/>
            </p:nvSpPr>
            <p:spPr bwMode="auto">
              <a:xfrm>
                <a:off x="528" y="2951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 dirty="0">
                    <a:solidFill>
                      <a:schemeClr val="bg1"/>
                    </a:solidFill>
                    <a:latin typeface="Arial" charset="0"/>
                  </a:rPr>
                  <a:t>Słubice</a:t>
                </a:r>
              </a:p>
            </p:txBody>
          </p:sp>
          <p:pic>
            <p:nvPicPr>
              <p:cNvPr id="36" name="Picture 672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5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73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59" y="2081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Text Box 674"/>
              <p:cNvSpPr txBox="1">
                <a:spLocks noChangeArrowheads="1"/>
              </p:cNvSpPr>
              <p:nvPr/>
            </p:nvSpPr>
            <p:spPr bwMode="auto">
              <a:xfrm>
                <a:off x="2072" y="2263"/>
                <a:ext cx="6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2813">
                  <a:spcBef>
                    <a:spcPct val="50000"/>
                  </a:spcBef>
                </a:pPr>
                <a:r>
                  <a:rPr lang="pl-PL" sz="1200" b="1">
                    <a:solidFill>
                      <a:schemeClr val="bg1"/>
                    </a:solidFill>
                    <a:latin typeface="Arial" charset="0"/>
                  </a:rPr>
                  <a:t>Olsztyn</a:t>
                </a:r>
              </a:p>
            </p:txBody>
          </p:sp>
          <p:pic>
            <p:nvPicPr>
              <p:cNvPr id="39" name="Picture 675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5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76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82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677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0" y="2715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678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90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679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71" y="3067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680" descr="logo-mał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37" y="3748"/>
                <a:ext cx="144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17053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związane z prawami uchodźców i cudzoziemców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932000" y="2276872"/>
            <a:ext cx="40324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legalizacja pobytu na terytorium Polski (status uchodźcy, pobyt tymczasowy, ochrona uzupełniająca): odwołania od decyzji, umieszczanie cudzoziemców w ośrodkach strzeżonych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nielegalne przekroczenie granicy przez cudzoziemców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udzielanie ochrony międzynarodowej cudzoziemcom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karta stałego pobytu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nadanie przez polski sąd klauzuli wykonalności na wyrok zagraniczny wobec cudzoziemca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prawa cudzoziemców w czasie ich pobytu </a:t>
            </a:r>
            <a:br>
              <a:rPr lang="pl-PL" sz="1200" dirty="0">
                <a:latin typeface="Arial" charset="0"/>
              </a:rPr>
            </a:br>
            <a:r>
              <a:rPr lang="pl-PL" sz="1200" dirty="0">
                <a:latin typeface="Arial" charset="0"/>
              </a:rPr>
              <a:t>w Polsce (sprawy rodzinne i opiekuńcze, zatrudnienie cudzoziemców, zakładanie i prowadzenie działalności gospodarczej, świadczenia w zakresie ochrony zdrowia, sprawy podatkowe, uprawnienia w zakresie podejmowania studiów)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dokumentacja legalizująca pobyt w Polsce</a:t>
            </a:r>
          </a:p>
        </p:txBody>
      </p:sp>
      <p:graphicFrame>
        <p:nvGraphicFramePr>
          <p:cNvPr id="2" name="Object 12">
            <a:extLst>
              <a:ext uri="{FF2B5EF4-FFF2-40B4-BE49-F238E27FC236}">
                <a16:creationId xmlns:a16="http://schemas.microsoft.com/office/drawing/2014/main" id="{99338C44-502F-EBC7-4615-4D98F45C9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810654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2E8906A3-3503-7875-4BA1-AB6045DD8E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669818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64C80679-E3E0-2368-36E5-8C00644F4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Sprawy związane z prawami osób z niepełnosprawnościami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932000" y="3434224"/>
            <a:ext cx="39113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odwołanie i zmiany treści orzeczeń wojewódzkiego zespołu do spraw orzekania o niepełnosprawności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ubezwłasnowolnienie osób z niepełnosprawnościami – orzeczenie, zniesienie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uprawnienia osób z niepełnosprawnościami: umożliwienie dostępu do windy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endParaRPr lang="pl-PL" sz="1200" dirty="0">
              <a:latin typeface="Arial" charset="0"/>
            </a:endParaRPr>
          </a:p>
        </p:txBody>
      </p:sp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442182E3-21F7-F403-9B48-D15E02D8D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494013"/>
              </p:ext>
            </p:extLst>
          </p:nvPr>
        </p:nvGraphicFramePr>
        <p:xfrm>
          <a:off x="756016" y="2204863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CB437E8C-4F14-AEF4-ABC5-297658318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813020"/>
              </p:ext>
            </p:extLst>
          </p:nvPr>
        </p:nvGraphicFramePr>
        <p:xfrm>
          <a:off x="377080" y="5517352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FDF2C250-7255-838B-FD40-0208FE6D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/>
              <a:t>Sprawy związane ze służbą zdrowia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932000" y="3454549"/>
            <a:ext cx="345638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odpowiedzialność lekarzy za błędy w sztuce lekarskiej, zaniechania lekarskie – zagadnienia odszkodowawcze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orzeczenia lekarskie dotyczące możliwości wykonywania określonego rodzaju pracy</a:t>
            </a:r>
          </a:p>
          <a:p>
            <a:pPr marL="90488" indent="-90488" defTabSz="912813">
              <a:spcBef>
                <a:spcPct val="50000"/>
              </a:spcBef>
              <a:buFontTx/>
              <a:buChar char="•"/>
            </a:pPr>
            <a:r>
              <a:rPr lang="pl-PL" sz="1200" dirty="0">
                <a:latin typeface="Arial" charset="0"/>
              </a:rPr>
              <a:t>odszkodowanie za zakażeniem wirusowym zapaleniem wątroby w szpitalu</a:t>
            </a:r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E6E680EC-DB42-F7D3-91F2-439CF25D4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796457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D037E8B-5DD1-4423-9C64-EE19884C5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440478"/>
              </p:ext>
            </p:extLst>
          </p:nvPr>
        </p:nvGraphicFramePr>
        <p:xfrm>
          <a:off x="377080" y="5589360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0FE10E18-36A3-D019-CB73-9528923D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/>
              <a:t>Sprawy związane z pomocą organizacjom pozarządowym (NGO)</a:t>
            </a:r>
          </a:p>
        </p:txBody>
      </p:sp>
      <p:graphicFrame>
        <p:nvGraphicFramePr>
          <p:cNvPr id="3" name="Object 14">
            <a:extLst>
              <a:ext uri="{FF2B5EF4-FFF2-40B4-BE49-F238E27FC236}">
                <a16:creationId xmlns:a16="http://schemas.microsoft.com/office/drawing/2014/main" id="{E4C4DA35-9977-0071-F319-9401BF0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743938"/>
              </p:ext>
            </p:extLst>
          </p:nvPr>
        </p:nvGraphicFramePr>
        <p:xfrm>
          <a:off x="1216685" y="2676000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dirty="0"/>
              <a:t>Sprawy inne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932000" y="2880226"/>
            <a:ext cx="374337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Przykładowe sprawy: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międzynarodowe: skarga do Europejskiego Trybunału Praw Człowieka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skarga do RPO, skarga konstytucyjna do TK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gospodarcze (zakładanie i prowadzenie działalności gospodarczej, działalność zaewidencjonowana i nie)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działania Rzecznika Praw Studenta na uczelni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prawo kanoniczne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pl-PL" sz="1200" dirty="0">
                <a:latin typeface="Arial" charset="0"/>
              </a:rPr>
              <a:t>sprzedaż zasobów cyfrowych</a:t>
            </a:r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E2E26CE1-8497-C649-94F2-FCF3B5A1D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70745"/>
              </p:ext>
            </p:extLst>
          </p:nvPr>
        </p:nvGraphicFramePr>
        <p:xfrm>
          <a:off x="756016" y="2204864"/>
          <a:ext cx="3960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FBF7D90-81F2-236F-66F2-208212026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524831"/>
              </p:ext>
            </p:extLst>
          </p:nvPr>
        </p:nvGraphicFramePr>
        <p:xfrm>
          <a:off x="377080" y="5589360"/>
          <a:ext cx="3960813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3">
            <a:extLst>
              <a:ext uri="{FF2B5EF4-FFF2-40B4-BE49-F238E27FC236}">
                <a16:creationId xmlns:a16="http://schemas.microsoft.com/office/drawing/2014/main" id="{13963EF4-1112-97A5-5B43-F48162FA0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4" y="6453336"/>
            <a:ext cx="284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000" dirty="0">
                <a:latin typeface="Arial" charset="0"/>
              </a:rPr>
              <a:t>Podział spraw ze względu na płeć klientów (dane za rok akademicki 2022/2023)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9029D-7768-26A3-5A27-24D4FA490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>
            <a:extLst>
              <a:ext uri="{FF2B5EF4-FFF2-40B4-BE49-F238E27FC236}">
                <a16:creationId xmlns:a16="http://schemas.microsoft.com/office/drawing/2014/main" id="{F53B93D5-4FC2-6D2D-4BE9-F4F23BB23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dirty="0"/>
              <a:t>Czas załatwiania spraw klientów poradni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580CC517-3D36-00D3-BE3A-8F2DEE0FC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41871"/>
              </p:ext>
            </p:extLst>
          </p:nvPr>
        </p:nvGraphicFramePr>
        <p:xfrm>
          <a:off x="1691680" y="2276872"/>
          <a:ext cx="6303963" cy="418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901949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762000"/>
            <a:ext cx="8015808" cy="1143000"/>
          </a:xfrm>
          <a:noFill/>
        </p:spPr>
        <p:txBody>
          <a:bodyPr/>
          <a:lstStyle/>
          <a:p>
            <a:pPr defTabSz="912813" eaLnBrk="1" hangingPunct="1"/>
            <a:r>
              <a:rPr lang="pl-PL" dirty="0"/>
              <a:t>Źródła wiedzy o poradniach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Wykres 5">
            <a:extLst>
              <a:ext uri="{FF2B5EF4-FFF2-40B4-BE49-F238E27FC236}">
                <a16:creationId xmlns:a16="http://schemas.microsoft.com/office/drawing/2014/main" id="{123A030D-AE32-35CA-2B04-550F00C8E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3980"/>
              </p:ext>
            </p:extLst>
          </p:nvPr>
        </p:nvGraphicFramePr>
        <p:xfrm>
          <a:off x="1619672" y="26369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6784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3200" dirty="0"/>
              <a:t>Czy klienci poradni korzystali wcześniej z profesjonalnej pomocy prawnej?</a:t>
            </a:r>
            <a:endParaRPr lang="pl-PL" dirty="0"/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77A20352-1A4E-779F-D794-BFBD681B8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Kobiety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D92D860-5AE3-E66E-E193-DA3893E4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14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>
                <a:latin typeface="Arial" charset="0"/>
              </a:rPr>
              <a:t>Mężczyźni</a:t>
            </a:r>
          </a:p>
        </p:txBody>
      </p:sp>
      <p:graphicFrame>
        <p:nvGraphicFramePr>
          <p:cNvPr id="6" name="Wykres 7">
            <a:extLst>
              <a:ext uri="{FF2B5EF4-FFF2-40B4-BE49-F238E27FC236}">
                <a16:creationId xmlns:a16="http://schemas.microsoft.com/office/drawing/2014/main" id="{1ACC78CE-4154-E655-0350-DB4AAA508B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93040"/>
              </p:ext>
            </p:extLst>
          </p:nvPr>
        </p:nvGraphicFramePr>
        <p:xfrm>
          <a:off x="900113" y="3284538"/>
          <a:ext cx="3671887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9">
            <a:extLst>
              <a:ext uri="{FF2B5EF4-FFF2-40B4-BE49-F238E27FC236}">
                <a16:creationId xmlns:a16="http://schemas.microsoft.com/office/drawing/2014/main" id="{B873AB7A-DE78-C1E0-3DFE-578DA9E88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744689"/>
              </p:ext>
            </p:extLst>
          </p:nvPr>
        </p:nvGraphicFramePr>
        <p:xfrm>
          <a:off x="4644008" y="3284984"/>
          <a:ext cx="374491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31633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4D7FE-99FC-76EA-16E6-CC6C2290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>
            <a:extLst>
              <a:ext uri="{FF2B5EF4-FFF2-40B4-BE49-F238E27FC236}">
                <a16:creationId xmlns:a16="http://schemas.microsoft.com/office/drawing/2014/main" id="{7B023B99-E7B4-A2A0-F9B5-B14E2AC775AB}"/>
              </a:ext>
            </a:extLst>
          </p:cNvPr>
          <p:cNvGrpSpPr>
            <a:grpSpLocks/>
          </p:cNvGrpSpPr>
          <p:nvPr/>
        </p:nvGrpSpPr>
        <p:grpSpPr bwMode="auto">
          <a:xfrm>
            <a:off x="745678" y="2684288"/>
            <a:ext cx="8251825" cy="4129088"/>
            <a:chOff x="470" y="1738"/>
            <a:chExt cx="5198" cy="2601"/>
          </a:xfrm>
        </p:grpSpPr>
        <p:sp useBgFill="1">
          <p:nvSpPr>
            <p:cNvPr id="3" name="Text Box 517">
              <a:extLst>
                <a:ext uri="{FF2B5EF4-FFF2-40B4-BE49-F238E27FC236}">
                  <a16:creationId xmlns:a16="http://schemas.microsoft.com/office/drawing/2014/main" id="{442641F8-FEAD-AD14-A804-6D9D375D1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771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2022/2023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29 poradni w 18 miastach</a:t>
              </a:r>
            </a:p>
          </p:txBody>
        </p:sp>
        <p:graphicFrame>
          <p:nvGraphicFramePr>
            <p:cNvPr id="4" name="Object 518">
              <a:extLst>
                <a:ext uri="{FF2B5EF4-FFF2-40B4-BE49-F238E27FC236}">
                  <a16:creationId xmlns:a16="http://schemas.microsoft.com/office/drawing/2014/main" id="{B1F770E8-86A0-C007-1F62-AFA26CB9E3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352381" imgH="4200000" progId="PBrush">
                    <p:embed/>
                  </p:oleObj>
                </mc:Choice>
                <mc:Fallback>
                  <p:oleObj name="Obraz - mapa bitowa" r:id="rId2" imgW="4352381" imgH="4200000" progId="PBrush">
                    <p:embed/>
                    <p:pic>
                      <p:nvPicPr>
                        <p:cNvPr id="4" name="Object 518">
                          <a:extLst>
                            <a:ext uri="{FF2B5EF4-FFF2-40B4-BE49-F238E27FC236}">
                              <a16:creationId xmlns:a16="http://schemas.microsoft.com/office/drawing/2014/main" id="{B1F770E8-86A0-C007-1F62-AFA26CB9E3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Picture 519" descr="logo-małe">
              <a:extLst>
                <a:ext uri="{FF2B5EF4-FFF2-40B4-BE49-F238E27FC236}">
                  <a16:creationId xmlns:a16="http://schemas.microsoft.com/office/drawing/2014/main" id="{94FCB71C-7B94-AA04-3399-335A344A3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20" descr="logo-małe">
              <a:extLst>
                <a:ext uri="{FF2B5EF4-FFF2-40B4-BE49-F238E27FC236}">
                  <a16:creationId xmlns:a16="http://schemas.microsoft.com/office/drawing/2014/main" id="{367CE409-BDA3-5EFE-FD4D-B7C4A79A2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1" descr="logo-małe">
              <a:extLst>
                <a:ext uri="{FF2B5EF4-FFF2-40B4-BE49-F238E27FC236}">
                  <a16:creationId xmlns:a16="http://schemas.microsoft.com/office/drawing/2014/main" id="{548185EA-E431-E2BB-309C-B3B99F351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2" y="1935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2" descr="logo-małe">
              <a:extLst>
                <a:ext uri="{FF2B5EF4-FFF2-40B4-BE49-F238E27FC236}">
                  <a16:creationId xmlns:a16="http://schemas.microsoft.com/office/drawing/2014/main" id="{7CA88107-320B-6F56-1F98-3838F6123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3" descr="logo-małe">
              <a:extLst>
                <a:ext uri="{FF2B5EF4-FFF2-40B4-BE49-F238E27FC236}">
                  <a16:creationId xmlns:a16="http://schemas.microsoft.com/office/drawing/2014/main" id="{23443320-76AF-E268-004F-7728F016C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2" y="235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5" descr="logo-małe">
              <a:extLst>
                <a:ext uri="{FF2B5EF4-FFF2-40B4-BE49-F238E27FC236}">
                  <a16:creationId xmlns:a16="http://schemas.microsoft.com/office/drawing/2014/main" id="{8F9CC114-99A2-A425-C0DB-C69A9C779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7" descr="logo-małe">
              <a:extLst>
                <a:ext uri="{FF2B5EF4-FFF2-40B4-BE49-F238E27FC236}">
                  <a16:creationId xmlns:a16="http://schemas.microsoft.com/office/drawing/2014/main" id="{D3A3A885-0541-9463-B298-7D1DCAF9E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7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8" descr="logo-małe">
              <a:extLst>
                <a:ext uri="{FF2B5EF4-FFF2-40B4-BE49-F238E27FC236}">
                  <a16:creationId xmlns:a16="http://schemas.microsoft.com/office/drawing/2014/main" id="{86DA2742-B7CC-3738-7171-9EB247684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9" descr="logo-małe">
              <a:extLst>
                <a:ext uri="{FF2B5EF4-FFF2-40B4-BE49-F238E27FC236}">
                  <a16:creationId xmlns:a16="http://schemas.microsoft.com/office/drawing/2014/main" id="{8B00D4ED-30C4-D3B8-6DC5-45AAD8281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30" descr="logo-małe">
              <a:extLst>
                <a:ext uri="{FF2B5EF4-FFF2-40B4-BE49-F238E27FC236}">
                  <a16:creationId xmlns:a16="http://schemas.microsoft.com/office/drawing/2014/main" id="{43AF5896-9781-2428-C83D-32E0215B2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31" descr="logo-małe">
              <a:extLst>
                <a:ext uri="{FF2B5EF4-FFF2-40B4-BE49-F238E27FC236}">
                  <a16:creationId xmlns:a16="http://schemas.microsoft.com/office/drawing/2014/main" id="{C21FAFD9-6AFF-594A-3806-2794AB591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2" descr="logo-małe">
              <a:extLst>
                <a:ext uri="{FF2B5EF4-FFF2-40B4-BE49-F238E27FC236}">
                  <a16:creationId xmlns:a16="http://schemas.microsoft.com/office/drawing/2014/main" id="{78EED778-987A-C351-8F87-9F9EE1551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3" descr="logo-małe">
              <a:extLst>
                <a:ext uri="{FF2B5EF4-FFF2-40B4-BE49-F238E27FC236}">
                  <a16:creationId xmlns:a16="http://schemas.microsoft.com/office/drawing/2014/main" id="{8BA700C7-CD28-27C7-46B8-0E723AD08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534">
              <a:extLst>
                <a:ext uri="{FF2B5EF4-FFF2-40B4-BE49-F238E27FC236}">
                  <a16:creationId xmlns:a16="http://schemas.microsoft.com/office/drawing/2014/main" id="{0D2BC065-9446-49F2-D4AC-C2840DD95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0" name="Text Box 535">
              <a:extLst>
                <a:ext uri="{FF2B5EF4-FFF2-40B4-BE49-F238E27FC236}">
                  <a16:creationId xmlns:a16="http://schemas.microsoft.com/office/drawing/2014/main" id="{5C62E6F5-9314-9424-0B8E-C080BBAE4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1" name="Text Box 536">
              <a:extLst>
                <a:ext uri="{FF2B5EF4-FFF2-40B4-BE49-F238E27FC236}">
                  <a16:creationId xmlns:a16="http://schemas.microsoft.com/office/drawing/2014/main" id="{FEAF1162-4922-6F0A-5B79-D435F6A7A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2" name="Text Box 537">
              <a:extLst>
                <a:ext uri="{FF2B5EF4-FFF2-40B4-BE49-F238E27FC236}">
                  <a16:creationId xmlns:a16="http://schemas.microsoft.com/office/drawing/2014/main" id="{2131B9DF-79BF-2610-D52E-D91839D24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9" y="396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3" name="Text Box 538">
              <a:extLst>
                <a:ext uri="{FF2B5EF4-FFF2-40B4-BE49-F238E27FC236}">
                  <a16:creationId xmlns:a16="http://schemas.microsoft.com/office/drawing/2014/main" id="{35D3B525-B5F9-2243-E619-9487B9FDE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4" name="Text Box 539">
              <a:extLst>
                <a:ext uri="{FF2B5EF4-FFF2-40B4-BE49-F238E27FC236}">
                  <a16:creationId xmlns:a16="http://schemas.microsoft.com/office/drawing/2014/main" id="{BAF4B64D-F2EF-88C8-D1D4-A1FAFD683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5" name="Text Box 540">
              <a:extLst>
                <a:ext uri="{FF2B5EF4-FFF2-40B4-BE49-F238E27FC236}">
                  <a16:creationId xmlns:a16="http://schemas.microsoft.com/office/drawing/2014/main" id="{AB03C62A-B791-4A5F-66D7-D3A4060AF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6" name="Text Box 541">
              <a:extLst>
                <a:ext uri="{FF2B5EF4-FFF2-40B4-BE49-F238E27FC236}">
                  <a16:creationId xmlns:a16="http://schemas.microsoft.com/office/drawing/2014/main" id="{66ED7338-DFBD-7CA8-4BE3-6751F140C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7" name="Text Box 542">
              <a:extLst>
                <a:ext uri="{FF2B5EF4-FFF2-40B4-BE49-F238E27FC236}">
                  <a16:creationId xmlns:a16="http://schemas.microsoft.com/office/drawing/2014/main" id="{15C2A540-FFDA-30EB-5465-483504354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28" name="Text Box 543">
              <a:extLst>
                <a:ext uri="{FF2B5EF4-FFF2-40B4-BE49-F238E27FC236}">
                  <a16:creationId xmlns:a16="http://schemas.microsoft.com/office/drawing/2014/main" id="{C369B989-2609-BA2E-10C2-9B7A6FB3E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29" name="Text Box 544">
              <a:extLst>
                <a:ext uri="{FF2B5EF4-FFF2-40B4-BE49-F238E27FC236}">
                  <a16:creationId xmlns:a16="http://schemas.microsoft.com/office/drawing/2014/main" id="{0803DB1C-C190-B8F6-CCE9-555A6B7D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0" name="Text Box 545">
              <a:extLst>
                <a:ext uri="{FF2B5EF4-FFF2-40B4-BE49-F238E27FC236}">
                  <a16:creationId xmlns:a16="http://schemas.microsoft.com/office/drawing/2014/main" id="{9C7787FB-2A99-F5CB-7CCF-2B039185D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1" name="Text Box 546">
              <a:extLst>
                <a:ext uri="{FF2B5EF4-FFF2-40B4-BE49-F238E27FC236}">
                  <a16:creationId xmlns:a16="http://schemas.microsoft.com/office/drawing/2014/main" id="{24819FB3-553A-A6C5-B73B-CCFAEC13D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2" name="Text Box 547">
              <a:extLst>
                <a:ext uri="{FF2B5EF4-FFF2-40B4-BE49-F238E27FC236}">
                  <a16:creationId xmlns:a16="http://schemas.microsoft.com/office/drawing/2014/main" id="{2DF670F9-56F1-E01B-37FC-70BE8DA78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3" name="Picture 548" descr="logo-małe">
              <a:extLst>
                <a:ext uri="{FF2B5EF4-FFF2-40B4-BE49-F238E27FC236}">
                  <a16:creationId xmlns:a16="http://schemas.microsoft.com/office/drawing/2014/main" id="{40D0A5B4-5408-E509-6D2A-AD24DAE43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550">
              <a:extLst>
                <a:ext uri="{FF2B5EF4-FFF2-40B4-BE49-F238E27FC236}">
                  <a16:creationId xmlns:a16="http://schemas.microsoft.com/office/drawing/2014/main" id="{9B6C6941-A3D5-9C17-672D-DDB2876B1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5" name="Picture 551" descr="logo-małe">
              <a:extLst>
                <a:ext uri="{FF2B5EF4-FFF2-40B4-BE49-F238E27FC236}">
                  <a16:creationId xmlns:a16="http://schemas.microsoft.com/office/drawing/2014/main" id="{65636897-09BC-F3AB-F6BC-B8200BF3D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2" y="193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553" descr="logo-małe">
              <a:extLst>
                <a:ext uri="{FF2B5EF4-FFF2-40B4-BE49-F238E27FC236}">
                  <a16:creationId xmlns:a16="http://schemas.microsoft.com/office/drawing/2014/main" id="{2BB4D965-AF5A-43EC-C523-BE067028A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54" descr="logo-małe">
              <a:extLst>
                <a:ext uri="{FF2B5EF4-FFF2-40B4-BE49-F238E27FC236}">
                  <a16:creationId xmlns:a16="http://schemas.microsoft.com/office/drawing/2014/main" id="{C40B94F2-AE1A-2A56-BCBF-149B27F26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5" descr="logo-małe">
              <a:extLst>
                <a:ext uri="{FF2B5EF4-FFF2-40B4-BE49-F238E27FC236}">
                  <a16:creationId xmlns:a16="http://schemas.microsoft.com/office/drawing/2014/main" id="{96E550F5-A0A5-D419-43BD-DE9EEB198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6" descr="logo-małe">
              <a:extLst>
                <a:ext uri="{FF2B5EF4-FFF2-40B4-BE49-F238E27FC236}">
                  <a16:creationId xmlns:a16="http://schemas.microsoft.com/office/drawing/2014/main" id="{457C52BD-6A30-FB4D-318E-03FC996F1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7" descr="logo-małe">
              <a:extLst>
                <a:ext uri="{FF2B5EF4-FFF2-40B4-BE49-F238E27FC236}">
                  <a16:creationId xmlns:a16="http://schemas.microsoft.com/office/drawing/2014/main" id="{0FBB9741-781E-4F69-4915-D8992FA698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8" descr="logo-małe">
              <a:extLst>
                <a:ext uri="{FF2B5EF4-FFF2-40B4-BE49-F238E27FC236}">
                  <a16:creationId xmlns:a16="http://schemas.microsoft.com/office/drawing/2014/main" id="{68FEA4E3-8A39-D78F-1412-5F21E0B38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6" descr="logo-małe">
              <a:extLst>
                <a:ext uri="{FF2B5EF4-FFF2-40B4-BE49-F238E27FC236}">
                  <a16:creationId xmlns:a16="http://schemas.microsoft.com/office/drawing/2014/main" id="{94EA6DF3-AF25-85B4-F210-C95760369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" y="379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26" descr="logo-małe">
              <a:extLst>
                <a:ext uri="{FF2B5EF4-FFF2-40B4-BE49-F238E27FC236}">
                  <a16:creationId xmlns:a16="http://schemas.microsoft.com/office/drawing/2014/main" id="{8B80EC70-916F-FFD2-892D-F63C17858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378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527" descr="logo-małe">
              <a:extLst>
                <a:ext uri="{FF2B5EF4-FFF2-40B4-BE49-F238E27FC236}">
                  <a16:creationId xmlns:a16="http://schemas.microsoft.com/office/drawing/2014/main" id="{482DB453-634F-954A-0BFE-22496948B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9" y="373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Rectangle 560">
            <a:extLst>
              <a:ext uri="{FF2B5EF4-FFF2-40B4-BE49-F238E27FC236}">
                <a16:creationId xmlns:a16="http://schemas.microsoft.com/office/drawing/2014/main" id="{37B70048-D520-AA53-5AE2-F165D9F47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2022/2023</a:t>
            </a:r>
          </a:p>
        </p:txBody>
      </p:sp>
      <p:sp>
        <p:nvSpPr>
          <p:cNvPr id="48" name="Text Box 545">
            <a:extLst>
              <a:ext uri="{FF2B5EF4-FFF2-40B4-BE49-F238E27FC236}">
                <a16:creationId xmlns:a16="http://schemas.microsoft.com/office/drawing/2014/main" id="{B92BC117-2E5C-D844-F15F-D8D864817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15436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Gdynia</a:t>
            </a:r>
          </a:p>
        </p:txBody>
      </p:sp>
      <p:pic>
        <p:nvPicPr>
          <p:cNvPr id="49" name="Picture 551" descr="logo-małe">
            <a:extLst>
              <a:ext uri="{FF2B5EF4-FFF2-40B4-BE49-F238E27FC236}">
                <a16:creationId xmlns:a16="http://schemas.microsoft.com/office/drawing/2014/main" id="{DBCF0546-1E40-4EE7-0F46-0F49CBC1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160" y="2886075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54" descr="logo-małe">
            <a:extLst>
              <a:ext uri="{FF2B5EF4-FFF2-40B4-BE49-F238E27FC236}">
                <a16:creationId xmlns:a16="http://schemas.microsoft.com/office/drawing/2014/main" id="{583B474A-C1EA-EEC7-3480-167C5348D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1023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45">
            <a:extLst>
              <a:ext uri="{FF2B5EF4-FFF2-40B4-BE49-F238E27FC236}">
                <a16:creationId xmlns:a16="http://schemas.microsoft.com/office/drawing/2014/main" id="{457C2325-92E8-7AEF-D30F-2AA458F77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928" y="3573016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Koszalin</a:t>
            </a:r>
          </a:p>
        </p:txBody>
      </p:sp>
      <p:pic>
        <p:nvPicPr>
          <p:cNvPr id="43" name="Picture 551" descr="logo-małe">
            <a:extLst>
              <a:ext uri="{FF2B5EF4-FFF2-40B4-BE49-F238E27FC236}">
                <a16:creationId xmlns:a16="http://schemas.microsoft.com/office/drawing/2014/main" id="{84DC6A35-1350-D19B-0772-05A39564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2194" y="3269617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25" descr="logo-małe">
            <a:extLst>
              <a:ext uri="{FF2B5EF4-FFF2-40B4-BE49-F238E27FC236}">
                <a16:creationId xmlns:a16="http://schemas.microsoft.com/office/drawing/2014/main" id="{799810AD-3F22-8A8D-B886-CA6138A3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765" y="5249556"/>
            <a:ext cx="22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536">
            <a:extLst>
              <a:ext uri="{FF2B5EF4-FFF2-40B4-BE49-F238E27FC236}">
                <a16:creationId xmlns:a16="http://schemas.microsoft.com/office/drawing/2014/main" id="{71749628-B374-A278-FFA0-85963D61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715" y="5509142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l-PL" sz="1200" b="1" dirty="0">
                <a:solidFill>
                  <a:schemeClr val="bg1"/>
                </a:solidFill>
                <a:latin typeface="Arial" charset="0"/>
              </a:rPr>
              <a:t>Radom</a:t>
            </a:r>
          </a:p>
        </p:txBody>
      </p:sp>
      <p:pic>
        <p:nvPicPr>
          <p:cNvPr id="52" name="Picture 552" descr="logo-małe">
            <a:extLst>
              <a:ext uri="{FF2B5EF4-FFF2-40B4-BE49-F238E27FC236}">
                <a16:creationId xmlns:a16="http://schemas.microsoft.com/office/drawing/2014/main" id="{C93DAE82-7EDC-F62E-3345-9701EA97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053" y="4851226"/>
            <a:ext cx="228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A831FE7-B6AE-760D-2992-665736F5CCE3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510865941"/>
              </p:ext>
            </p:extLst>
          </p:nvPr>
        </p:nvGraphicFramePr>
        <p:xfrm>
          <a:off x="838200" y="2501900"/>
          <a:ext cx="81534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660232" y="2276872"/>
            <a:ext cx="24482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188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44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Dydaktyków: 13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1"/>
          <p:cNvGrpSpPr>
            <a:grpSpLocks/>
          </p:cNvGrpSpPr>
          <p:nvPr/>
        </p:nvGrpSpPr>
        <p:grpSpPr bwMode="auto">
          <a:xfrm>
            <a:off x="755650" y="2670175"/>
            <a:ext cx="8578850" cy="4194175"/>
            <a:chOff x="470" y="1682"/>
            <a:chExt cx="5404" cy="2642"/>
          </a:xfrm>
        </p:grpSpPr>
        <p:sp useBgFill="1">
          <p:nvSpPr>
            <p:cNvPr id="3" name="Text Box 682"/>
            <p:cNvSpPr txBox="1">
              <a:spLocks noChangeArrowheads="1"/>
            </p:cNvSpPr>
            <p:nvPr/>
          </p:nvSpPr>
          <p:spPr bwMode="auto">
            <a:xfrm>
              <a:off x="3742" y="2714"/>
              <a:ext cx="2132" cy="80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2006/2007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24 poradnie w 15 miastach</a:t>
              </a:r>
            </a:p>
          </p:txBody>
        </p:sp>
        <p:graphicFrame>
          <p:nvGraphicFramePr>
            <p:cNvPr id="5" name="Object 684"/>
            <p:cNvGraphicFramePr>
              <a:graphicFrameLocks noChangeAspect="1"/>
            </p:cNvGraphicFramePr>
            <p:nvPr/>
          </p:nvGraphicFramePr>
          <p:xfrm>
            <a:off x="518" y="1682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6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682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68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262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8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2305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8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1891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8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2442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8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9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231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9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3222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9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9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9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359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9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338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303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9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3220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9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3222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9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276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700"/>
            <p:cNvSpPr txBox="1">
              <a:spLocks noChangeArrowheads="1"/>
            </p:cNvSpPr>
            <p:nvPr/>
          </p:nvSpPr>
          <p:spPr bwMode="auto">
            <a:xfrm>
              <a:off x="2582" y="250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701"/>
            <p:cNvSpPr txBox="1">
              <a:spLocks noChangeArrowheads="1"/>
            </p:cNvSpPr>
            <p:nvPr/>
          </p:nvSpPr>
          <p:spPr bwMode="auto">
            <a:xfrm>
              <a:off x="2150" y="29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702"/>
            <p:cNvSpPr txBox="1">
              <a:spLocks noChangeArrowheads="1"/>
            </p:cNvSpPr>
            <p:nvPr/>
          </p:nvSpPr>
          <p:spPr bwMode="auto">
            <a:xfrm>
              <a:off x="2630" y="341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703"/>
            <p:cNvSpPr txBox="1">
              <a:spLocks noChangeArrowheads="1"/>
            </p:cNvSpPr>
            <p:nvPr/>
          </p:nvSpPr>
          <p:spPr bwMode="auto">
            <a:xfrm>
              <a:off x="234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704"/>
            <p:cNvSpPr txBox="1">
              <a:spLocks noChangeArrowheads="1"/>
            </p:cNvSpPr>
            <p:nvPr/>
          </p:nvSpPr>
          <p:spPr bwMode="auto">
            <a:xfrm>
              <a:off x="1862" y="391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705"/>
            <p:cNvSpPr txBox="1">
              <a:spLocks noChangeArrowheads="1"/>
            </p:cNvSpPr>
            <p:nvPr/>
          </p:nvSpPr>
          <p:spPr bwMode="auto">
            <a:xfrm>
              <a:off x="1526" y="374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706"/>
            <p:cNvSpPr txBox="1">
              <a:spLocks noChangeArrowheads="1"/>
            </p:cNvSpPr>
            <p:nvPr/>
          </p:nvSpPr>
          <p:spPr bwMode="auto">
            <a:xfrm>
              <a:off x="1190" y="355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707"/>
            <p:cNvSpPr txBox="1">
              <a:spLocks noChangeArrowheads="1"/>
            </p:cNvSpPr>
            <p:nvPr/>
          </p:nvSpPr>
          <p:spPr bwMode="auto">
            <a:xfrm>
              <a:off x="854" y="33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708"/>
            <p:cNvSpPr txBox="1">
              <a:spLocks noChangeArrowheads="1"/>
            </p:cNvSpPr>
            <p:nvPr/>
          </p:nvSpPr>
          <p:spPr bwMode="auto">
            <a:xfrm>
              <a:off x="1622" y="322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709"/>
            <p:cNvSpPr txBox="1">
              <a:spLocks noChangeArrowheads="1"/>
            </p:cNvSpPr>
            <p:nvPr/>
          </p:nvSpPr>
          <p:spPr bwMode="auto">
            <a:xfrm>
              <a:off x="902" y="278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710"/>
            <p:cNvSpPr txBox="1">
              <a:spLocks noChangeArrowheads="1"/>
            </p:cNvSpPr>
            <p:nvPr/>
          </p:nvSpPr>
          <p:spPr bwMode="auto">
            <a:xfrm>
              <a:off x="1430" y="261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711"/>
            <p:cNvSpPr txBox="1">
              <a:spLocks noChangeArrowheads="1"/>
            </p:cNvSpPr>
            <p:nvPr/>
          </p:nvSpPr>
          <p:spPr bwMode="auto">
            <a:xfrm>
              <a:off x="1430" y="206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712"/>
            <p:cNvSpPr txBox="1">
              <a:spLocks noChangeArrowheads="1"/>
            </p:cNvSpPr>
            <p:nvPr/>
          </p:nvSpPr>
          <p:spPr bwMode="auto">
            <a:xfrm>
              <a:off x="470" y="247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713"/>
            <p:cNvSpPr txBox="1">
              <a:spLocks noChangeArrowheads="1"/>
            </p:cNvSpPr>
            <p:nvPr/>
          </p:nvSpPr>
          <p:spPr bwMode="auto">
            <a:xfrm>
              <a:off x="566" y="295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71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71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208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716"/>
            <p:cNvSpPr txBox="1">
              <a:spLocks noChangeArrowheads="1"/>
            </p:cNvSpPr>
            <p:nvPr/>
          </p:nvSpPr>
          <p:spPr bwMode="auto">
            <a:xfrm>
              <a:off x="2110" y="226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71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3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71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7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38" y="271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7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3748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7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7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7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3067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9373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503924"/>
            <a:ext cx="83884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Organizacja XXXIII Ogólnopolskiej Konferencji Uniwersyteckich Poradni Prawnych „Polubowne metody rozwiązywania sporów a kliniczne nauczanie prawa – wspólna przyszłość, czy trudna rzeczywistość?”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Cykliczny udział w webinariach w ramach Projektu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Sunflowers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 – problematyka prawnomiędzynarodowa związana z aspektami wojny w Ukrainie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Szkolenia dotyczące pracy z migrantami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Warsztaty: „Suplement diety a produkt leczniczy – produkt z pogranicza w świetle ustawy o bezpieczeństwie żywności i żywienia”, „Prawnomiędzynarodowa ochrona środowiska kosmicznego”, „Postępowanie odwoławcze w sprawie podatkowej”, „Społeczne i psychologiczne aspekty zaginięć. Doświadczenia Fundacji ITAKA”, „Prawne i etyczne podstawy pracy pedagoga”, warsztaty z pisania pozwów, wykład na temat alternatywnych metod rozwiązywania sporów z udziałem pacjenta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Udział w Dniu Otwartym Wydziału Prawa oraz organizacja Dni Otwartych Studenckiej Poradni Prawnej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Kontynuacja współpracy z Miejskim Rzecznikiem Konsumentów w Białymstoku oraz z białostockimi sądami w ramach Centrum Praktyk Sądowych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Organizowane w każdym semestrze symulacje rozpraw grup: prawa karnego, prawa pracy oraz rozwiązywania sporów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25390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8AD8-1EBE-E116-616B-FDA206DE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2B7999C2-7FD9-B50D-FE48-E3ED3CB02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Uniwersytetu w Białymstoku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0B75EB7-0D52-C3BC-79E5-FEC00A97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616001"/>
            <a:ext cx="83884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W ramach Street Law prowadzenie warsztatów dla białostockich placówek edukacyjnych: SP nr 9 (tematyka: prawa człowieka), SP nr 16 (prawa konsumenta), Zespołu Szkół Mechanicznych im. Św. Józefa (prawo pracy  kontekście pierwszego zatrudnienia), Zespołu Szkół Handlowo-Ekonomicznych (m.in. prawa konsumenta), II, IV, VI, X, XIII LO (umowa o prace młodocianego), VI LO (proces cywilny), nadto w III LO w Łomży (XXII Giełda Pomysłów na Życie) oraz na Targach Dziecięco-Młodzieżowych (Białystok)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Warsztaty dla maturzystów dla podlaskich liceów (sporządzanie pism procesowych - przygotowanie do matury z pr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zedmiotu Wiedza o społeczeństwie na poziomie rozszerzonym) oraz warsztaty na temat odwołania od wyników egzaminu maturalnego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Udział w X Tygodniu Konstytucyjnym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Wizyty studyjne w Klinice Prawa w Szczecinie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Kontynuacja współpracy ze Stowarzyszeniem Sędziów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Themis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,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 Radiem 5 w Suwałkach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Segoe UI Historic" panose="020B0502040204020203" pitchFamily="34" charset="0"/>
              </a:rPr>
              <a:t>Rozpoczęcie funkcjonowania sekcji mediacji, przy Poradni działa także sekcja wspierająca złożona z 7 doktorantów – służąca pomocą studentom, przekazanie klientom możliwości kierowania spraw przez formularz e-mailowy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2041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– Pracownia Wydziału Prawa (</a:t>
            </a:r>
            <a:r>
              <a:rPr lang="pl-PL" sz="2800" dirty="0" err="1"/>
              <a:t>UwB</a:t>
            </a:r>
            <a:r>
              <a:rPr lang="pl-PL" sz="2800" dirty="0"/>
              <a:t>) 2003-2023</a:t>
            </a:r>
          </a:p>
        </p:txBody>
      </p: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24582" name="Text Box 14"/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8088925F-D01F-2E4C-AFD6-B00B00FB9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090598"/>
              </p:ext>
            </p:extLst>
          </p:nvPr>
        </p:nvGraphicFramePr>
        <p:xfrm>
          <a:off x="756000" y="2604590"/>
          <a:ext cx="4320000" cy="312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id="{FE685C4E-98B7-AC2E-1185-3EFDF7817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653520"/>
              </p:ext>
            </p:extLst>
          </p:nvPr>
        </p:nvGraphicFramePr>
        <p:xfrm>
          <a:off x="4788024" y="2564904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11">
            <a:extLst>
              <a:ext uri="{FF2B5EF4-FFF2-40B4-BE49-F238E27FC236}">
                <a16:creationId xmlns:a16="http://schemas.microsoft.com/office/drawing/2014/main" id="{D644CD0C-EB4E-631E-4950-69CF3748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503" y="315436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3D7861B9-77DD-5CBF-B657-1331CCB9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543" y="412454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85320345-823D-7AAF-DE1E-ED02BC6111F2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79521952"/>
              </p:ext>
            </p:extLst>
          </p:nvPr>
        </p:nvGraphicFramePr>
        <p:xfrm>
          <a:off x="763588" y="2624138"/>
          <a:ext cx="834390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</a:t>
            </a:r>
            <a:br>
              <a:rPr lang="pl-PL" sz="2800" dirty="0"/>
            </a:br>
            <a:r>
              <a:rPr lang="pl-PL" sz="2800" dirty="0"/>
              <a:t>i Administracji Uniwersytetu Gdańskiego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6732240" y="2276872"/>
            <a:ext cx="23667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Spraw łącznie: 61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         Studentów: 55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: 9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</a:t>
            </a:r>
            <a:br>
              <a:rPr lang="pl-PL" sz="2800" dirty="0"/>
            </a:br>
            <a:r>
              <a:rPr lang="pl-PL" sz="2800" dirty="0"/>
              <a:t>i Administracji Uniwersytetu Gdańskiego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38842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Summer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School on the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Rule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of Law w Sopocie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Wizyta Studyjna w Instytucie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Raoula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Wallenberga w Lund (Szwecja)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edukacyjna ze Stowarzyszeniem Lex Super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Omnia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– cykliczne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webinary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o tematyce prawnokarnej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z Fundacją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Teneo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 zakresie poradnictwa prawnego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 ramach Street Law – spotkania w ramach Tygodnia Konstytucyjnego w dwóch trójmiejskich szkołach podstawowych, szkolenia z prawa pracy dla maturzystów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Wizyty studyjne w Zakładzie Karnym w Sztumie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Wyróżnienie w kategorii Grupa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Wolontariacka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w ramach konkursu „Aktywnie w Europejskiej Stolicy Wolontariatu” – nagroda Miasta Gdańsk</a:t>
            </a:r>
          </a:p>
        </p:txBody>
      </p:sp>
    </p:spTree>
    <p:extLst>
      <p:ext uri="{BB962C8B-B14F-4D97-AF65-F5344CB8AC3E}">
        <p14:creationId xmlns:p14="http://schemas.microsoft.com/office/powerpoint/2010/main" val="382827070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</a:t>
            </a:r>
            <a:br>
              <a:rPr lang="pl-PL" sz="2800" dirty="0"/>
            </a:br>
            <a:r>
              <a:rPr lang="pl-PL" sz="2800" dirty="0"/>
              <a:t>i Administracji UG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E7A4D15D-650A-2A9F-DA79-4407C6B28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612350"/>
              </p:ext>
            </p:extLst>
          </p:nvPr>
        </p:nvGraphicFramePr>
        <p:xfrm>
          <a:off x="755576" y="25920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CC1E4398-B6A5-1EF0-CC25-F5E495254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716966"/>
              </p:ext>
            </p:extLst>
          </p:nvPr>
        </p:nvGraphicFramePr>
        <p:xfrm>
          <a:off x="4788024" y="2492896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11">
            <a:extLst>
              <a:ext uri="{FF2B5EF4-FFF2-40B4-BE49-F238E27FC236}">
                <a16:creationId xmlns:a16="http://schemas.microsoft.com/office/drawing/2014/main" id="{3EFF1CA4-CFBF-CE20-27D8-94A531E95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8503" y="315436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D158E854-4FAB-6C67-3A03-1AA9A0508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827" y="4250510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4AD71014-0B53-3FC5-8E4D-90E66EB7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8D013B5-6AF3-DA39-1D95-1257E8D1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420346499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2170A74F-A6A4-F599-DCC0-409DC7ABBB5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24054691"/>
              </p:ext>
            </p:extLst>
          </p:nvPr>
        </p:nvGraphicFramePr>
        <p:xfrm>
          <a:off x="749300" y="2543175"/>
          <a:ext cx="8185150" cy="400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WSB </a:t>
            </a:r>
            <a:r>
              <a:rPr lang="pl-PL" sz="2800" dirty="0" err="1"/>
              <a:t>Merito</a:t>
            </a:r>
            <a:r>
              <a:rPr lang="pl-PL" sz="2800" dirty="0"/>
              <a:t> w Gdańsku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2C128F5-2C6E-86C2-C12F-EEBEDBC6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2276872"/>
            <a:ext cx="23667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Spraw łącznie: 31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         Studentów: 30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2">
                    <a:lumMod val="25000"/>
                  </a:schemeClr>
                </a:solidFill>
                <a:latin typeface="Arial" charset="0"/>
              </a:rPr>
              <a:t>: 1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E022F-795C-09E0-6B37-DF5FE464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>
            <a:extLst>
              <a:ext uri="{FF2B5EF4-FFF2-40B4-BE49-F238E27FC236}">
                <a16:creationId xmlns:a16="http://schemas.microsoft.com/office/drawing/2014/main" id="{18A32BCA-3DDF-D6A8-C695-0233CFD07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WSB </a:t>
            </a:r>
            <a:r>
              <a:rPr lang="pl-PL" sz="2800" dirty="0" err="1"/>
              <a:t>Merito</a:t>
            </a:r>
            <a:r>
              <a:rPr lang="pl-PL" sz="2800" dirty="0"/>
              <a:t> w Gdańsku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8AFDC16-DC8C-7D9A-AA1B-835B20B94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996952"/>
            <a:ext cx="8159824" cy="251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Wznowienie działalności po przerwie spowodowanej COVID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Spotkania z prof. Ewą Łętowską i prof. Włodzimierzem Wróblem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Spotkania z biegłą psycholog Edytą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Kurasewicz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, adw. Patrykiem Łukasiakiem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Współpraca z MOPS, MOPR i DPS w Trójmieście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Wizyta w Trybunale Konstytucyjnym, Sądzie Najwyższym i Sejmie RP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Wznowienie działalności profilu na Facebooku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8890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2DC0538E-2DEC-5008-85AB-2A89185D2F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709504"/>
              </p:ext>
            </p:extLst>
          </p:nvPr>
        </p:nvGraphicFramePr>
        <p:xfrm>
          <a:off x="755576" y="2582863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B80492A5-4259-559B-7199-E82D9B2E8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678944"/>
              </p:ext>
            </p:extLst>
          </p:nvPr>
        </p:nvGraphicFramePr>
        <p:xfrm>
          <a:off x="4833741" y="2748872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Box 11">
            <a:extLst>
              <a:ext uri="{FF2B5EF4-FFF2-40B4-BE49-F238E27FC236}">
                <a16:creationId xmlns:a16="http://schemas.microsoft.com/office/drawing/2014/main" id="{B2702B40-03F0-DF78-0626-FB75BBD9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454033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B3CCB820-2FD6-C87C-0BC8-FBDF5BC3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297905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8D95DC99-C0BC-849A-83E2-629A36804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2010-2023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74F0AE7D-7E33-6FDE-E38E-E33A68F0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2010-2023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AAFB2A28-3783-D06D-9CC7-05791B953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8066087" cy="1143000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WSB </a:t>
            </a:r>
            <a:r>
              <a:rPr lang="pl-PL" sz="2800" dirty="0" err="1"/>
              <a:t>Merito</a:t>
            </a:r>
            <a:r>
              <a:rPr lang="pl-PL" sz="2800" dirty="0"/>
              <a:t> w Gdańsku 2010-2023</a:t>
            </a:r>
          </a:p>
        </p:txBody>
      </p:sp>
    </p:spTree>
    <p:extLst>
      <p:ext uri="{BB962C8B-B14F-4D97-AF65-F5344CB8AC3E}">
        <p14:creationId xmlns:p14="http://schemas.microsoft.com/office/powerpoint/2010/main" val="2770381917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8066087" cy="944628"/>
          </a:xfrm>
          <a:noFill/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przy Wyższej Szkole Administracji i Biznesu w Gdyni </a:t>
            </a: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CE041583-A374-A8D1-411D-636061D45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6471" y="3789040"/>
            <a:ext cx="2952328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Nie przedłożono sprawozdania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623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6125" y="2655888"/>
            <a:ext cx="8578850" cy="4194175"/>
            <a:chOff x="470" y="17"/>
            <a:chExt cx="5404" cy="2642"/>
          </a:xfrm>
        </p:grpSpPr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2007/2008</a:t>
              </a:r>
            </a:p>
            <a:p>
              <a:pPr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67415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C31AA1D8-A9AF-D16E-600F-C322E59D4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08814"/>
              </p:ext>
            </p:extLst>
          </p:nvPr>
        </p:nvGraphicFramePr>
        <p:xfrm>
          <a:off x="763588" y="2501900"/>
          <a:ext cx="8343900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</a:t>
            </a:r>
            <a:br>
              <a:rPr lang="pl-PL" sz="2800" dirty="0"/>
            </a:br>
            <a:r>
              <a:rPr lang="pl-PL" sz="2800" dirty="0"/>
              <a:t>i Administracji Uniwersytetu Śląskiego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588224" y="2276872"/>
            <a:ext cx="2520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137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Studentów: 38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8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 flipV="1">
          <a:off x="8915399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989622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0157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 i Administracji Uniwersytetu Śląskiego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45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Nowa siedziba Poradni – większe i bardziej przestronne pomieszczenia zapewniające większy komfort pracy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Powołanie Sekcji Ochrony Własności Intelektualnej i reaktywacja Sekcji Ochrony Praw Zwierząt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Rozwój mediów społecznościowych Poradni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Poszerzanie współpracy z kołami naukowymi, nawiązanie współpracy z Samorządem Studenckim Akademii Sztuk Pięknych w Katowicach oraz wydziałową radą samorządu studenckiego Szkoły Radia i Telewizji UŚ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Warsztaty z zakresu metodyki sporządzania porad prawnych – we współpracy z Fundacją Języka Polskiego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Wykład otwarty dla studentów ASP w Katowicach z zakresu ochrony własności intelektualnej oraz warsztaty z tego samego zagadnienia z uwzględnieniem twórców filmowych dla Szkoły Radia i Telewizji UŚ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Cykl szkoleń z zakresu metodyki pisania prac naukowych – we współpracy z Centrum Inspekcji Naukowej i Biblioteką Akademicką</a:t>
            </a: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 flipV="1">
          <a:off x="8915399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5695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pl-PL" sz="2800" dirty="0"/>
              <a:t>Studencka Poradnia Prawna Wydziału Prawa  i Administracji UŚ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30D3C462-82DF-C08F-5F3F-842BB2180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653476"/>
              </p:ext>
            </p:extLst>
          </p:nvPr>
        </p:nvGraphicFramePr>
        <p:xfrm>
          <a:off x="755576" y="2582863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49086864-B98B-20E4-E1AE-0D06EBC8A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811345"/>
              </p:ext>
            </p:extLst>
          </p:nvPr>
        </p:nvGraphicFramePr>
        <p:xfrm>
          <a:off x="4860032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11">
            <a:extLst>
              <a:ext uri="{FF2B5EF4-FFF2-40B4-BE49-F238E27FC236}">
                <a16:creationId xmlns:a16="http://schemas.microsoft.com/office/drawing/2014/main" id="{2FF4EA07-6D4A-AC18-7C54-6ED94384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95" y="335938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067C02F-1510-C4A7-C6CE-46FCAA8AF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563" y="423567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7653FFAD-1554-AA0D-4D09-D000AB522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AFAC20C-3CA1-0FF3-F243-7285B38A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60665632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5CD18-4C34-3D41-4087-DED62FAF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27D27E15-1CA2-A277-1D8E-08625DA5F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45840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Poradnia Prawna przy Studenckim Naukowym Kole Ekonomii Społecznej Wydziału Nauk Ekonomicznych Politechniki Koszalińskiej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52D660DD-6E04-DCA2-2E3F-0DC6675A1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99" y="2348880"/>
            <a:ext cx="8159824" cy="437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6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6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Wyjazd studyjny do dwóch poradni w Londynie: 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Queen Mary University of London (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Advice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Centre) oraz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King’s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College London (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King’s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pl-PL" sz="13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oraz do Kliniki Prawa w Opolu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Zorganizowanie warsztatów edukacyjnych w Darłowie dofinansowanie przez powiat sławieński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konferencji na temat partycypacji społecznej w Sianowie oraz budżetu obywatelskiego w Koszalinie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Współorganizacji konferencji o ekonomii społecznej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Współpraca ze Stowarzyszeniem Absolwentów WNE PK, Pracownią Pozarządową i Koszalińską Izbą Przemysłowo-Handlową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Zajęcia Street Law z Technikum Ekonomicznym w Białogardzie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4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BDC486EB-5462-6074-6D7C-6E4190FFFED7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 flipV="1">
          <a:off x="8915399" y="6857999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54B9CA48-EE52-815D-8FA0-F594189D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776" y="2276872"/>
            <a:ext cx="212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0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 8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Dydaktyków:  1 </a:t>
            </a:r>
          </a:p>
        </p:txBody>
      </p:sp>
    </p:spTree>
    <p:extLst>
      <p:ext uri="{BB962C8B-B14F-4D97-AF65-F5344CB8AC3E}">
        <p14:creationId xmlns:p14="http://schemas.microsoft.com/office/powerpoint/2010/main" val="221209287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DE84D556-08B3-0110-16D3-A0CBFB86C4E1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84161154"/>
              </p:ext>
            </p:extLst>
          </p:nvPr>
        </p:nvGraphicFramePr>
        <p:xfrm>
          <a:off x="836613" y="2620963"/>
          <a:ext cx="8154987" cy="408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84776" y="2276872"/>
            <a:ext cx="212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71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29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Dydaktyków: 7 </a:t>
            </a:r>
          </a:p>
        </p:txBody>
      </p:sp>
    </p:spTree>
    <p:extLst>
      <p:ext uri="{BB962C8B-B14F-4D97-AF65-F5344CB8AC3E}">
        <p14:creationId xmlns:p14="http://schemas.microsoft.com/office/powerpoint/2010/main" val="195068557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Krakowskiej Akademii im. Andrzeja Frycza-Modrzewskiego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48411"/>
            <a:ext cx="8388424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Organizacja Międzynarodowej Konferencji Naukowej „Emocje i motywacja w prawie”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Czynny udział dydaktyków i członków poradni w 18 konferencjach i prelekcjach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Udział w wyjazdach studyjnych do Kosowa i Czarnogóry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Współpraca 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e Stowarzyszeniem Poradni Ukrainy oraz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Vasyl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Stefanyk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Precarpathian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National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University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Współpraca z Aresztem Śledczym w Krakowie, MOPS w Krakowie, Stowarzyszeniem „Patchwork” – na rzecz Imigranckich Rodzin z Niepełnosprawnością, Fundacją „Nieskończone Możliwości”, Stowarzyszeniem pomocy uzależnionym i ich bliskimi „Falochron”, Gminą Alwernia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Organizacja IV Ogólnopolskiego Konkursu „Symulacja Rozprawy Cywilnej” (drużyna Poradni uzyskała I miejsce, członkowie kliniki uzyskali tytuły „Najlepszego Pełnomocnika Strony” oraz „Najlepszego Sędziego”)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Działania pomocowe skierowane do studentów oraz osób z Ukrainy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Udział dwóch drużyn w eliminacjach do International Client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Consultation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Garamond" panose="02020404030301010803" pitchFamily="18" charset="0"/>
                <a:cs typeface="Garamond" panose="02020404030301010803" pitchFamily="18" charset="0"/>
              </a:rPr>
              <a:t>Competition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Akcje Street Law – 43 działania - prelekcje m.in. W Kaletach, Tarnowskich Górach, Zawierciu m.in. W zakresie zwalczania stalkingu,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bullyingu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, naruszenia czci i zwalczania hejtu, prawa rodzinnego, spadkowego, prawidłowości wypełniania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PITów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 (online), prowadzenie działalności gospodarczej w IT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Wyjazd studyjny do ZK w Nowym Wiśniczu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Officina SansPl"/>
                <a:cs typeface="Officina SansPl"/>
              </a:rPr>
              <a:t>Prowadzenie bloga Poradni, publikacje w Facebooku na tematy aktualności orzeczniczych i legislacyjnych</a:t>
            </a:r>
          </a:p>
        </p:txBody>
      </p:sp>
    </p:spTree>
    <p:extLst>
      <p:ext uri="{BB962C8B-B14F-4D97-AF65-F5344CB8AC3E}">
        <p14:creationId xmlns:p14="http://schemas.microsoft.com/office/powerpoint/2010/main" val="39285455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095083DC-0978-B45E-CDEF-535FA1800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48902"/>
              </p:ext>
            </p:extLst>
          </p:nvPr>
        </p:nvGraphicFramePr>
        <p:xfrm>
          <a:off x="755576" y="2582863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3C207FC9-21AC-8396-66ED-5908C0188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835589"/>
              </p:ext>
            </p:extLst>
          </p:nvPr>
        </p:nvGraphicFramePr>
        <p:xfrm>
          <a:off x="4788024" y="2555261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465F1C52-21CB-4BD2-901E-78DB2A07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068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32C9C09-43AF-6562-61DD-A8229262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563" y="423567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AAF7CD2E-0C95-9BF5-FB9E-6F9C6A23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2009-2023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9972D86-B862-ACED-4441-DF50FDAA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2009-2023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E7127E2-8892-22F5-6B11-4D3CCC119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73832"/>
            <a:ext cx="82296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KAAFM 2009-2023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DC181EB0-5796-D729-5F12-12C9AC395182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13380454"/>
              </p:ext>
            </p:extLst>
          </p:nvPr>
        </p:nvGraphicFramePr>
        <p:xfrm>
          <a:off x="836613" y="2501900"/>
          <a:ext cx="8154987" cy="408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48264" y="227687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215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Studentów: 29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20 </a:t>
            </a:r>
          </a:p>
        </p:txBody>
      </p:sp>
    </p:spTree>
    <p:extLst>
      <p:ext uri="{BB962C8B-B14F-4D97-AF65-F5344CB8AC3E}">
        <p14:creationId xmlns:p14="http://schemas.microsoft.com/office/powerpoint/2010/main" val="410020311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3"/>
            <a:ext cx="8159824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</a:rPr>
              <a:t>Wizyta gości z poradni w Szwecji i Białorusi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 Bieszczadzkim Oddziałem Straży Granicznej – Strzeżonym Ośrodkiem dla Cudzoziemców w Przemyślu oraz Aresztem dla Cudzoziemców w Przemyślu – comiesięczne wizyty w tych placówkach w celu udzielania pomocy prawnej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Urzędem Miasta Krakowa – Krakowskim Centrum Świadczeń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Rozpropagowanie działalności Poradni w mediach społecznościowych 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6776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Poradnia Prawna Uniwersytetu Jagiellońskiego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A425F686-BF6F-88DD-43C0-CD95672D1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260326"/>
              </p:ext>
            </p:extLst>
          </p:nvPr>
        </p:nvGraphicFramePr>
        <p:xfrm>
          <a:off x="4788024" y="2492896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E4036E70-7697-E12A-C4C4-30F43C5B3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47212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0A9D8781-A844-CABF-17B5-2B1CC1C3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399" y="342900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F955821-39F3-470E-B63D-C2B30AE12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108" y="4581128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3874637-DEF5-0193-B66A-59A1618E8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8A7CA38-8103-B105-72D5-D16FCAC01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23643765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45678" y="2636912"/>
            <a:ext cx="8434388" cy="4194175"/>
            <a:chOff x="470" y="17"/>
            <a:chExt cx="5313" cy="2642"/>
          </a:xfrm>
        </p:grpSpPr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651" y="1049"/>
              <a:ext cx="2132" cy="81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pl-PL" dirty="0">
                  <a:solidFill>
                    <a:srgbClr val="003366"/>
                  </a:solidFill>
                  <a:latin typeface="Arial" charset="0"/>
                </a:rPr>
                <a:t>Rok akademicki 2008/2009 i 2009/2010</a:t>
              </a:r>
            </a:p>
            <a:p>
              <a:pPr defTabSz="912813">
                <a:spcBef>
                  <a:spcPct val="50000"/>
                </a:spcBef>
              </a:pPr>
              <a:r>
                <a:rPr 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169"/>
            <p:cNvGraphicFramePr>
              <a:graphicFrameLocks noChangeAspect="1"/>
            </p:cNvGraphicFramePr>
            <p:nvPr/>
          </p:nvGraphicFramePr>
          <p:xfrm>
            <a:off x="518" y="17"/>
            <a:ext cx="2736" cy="2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Obraz - mapa bitowa" r:id="rId2" imgW="4420204" imgH="4266595" progId="PBrush">
                    <p:embed/>
                  </p:oleObj>
                </mc:Choice>
                <mc:Fallback>
                  <p:oleObj name="Obraz - mapa bitowa" r:id="rId2" imgW="4420204" imgH="4266595" progId="PBrush">
                    <p:embed/>
                    <p:pic>
                      <p:nvPicPr>
                        <p:cNvPr id="5" name="Object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" y="17"/>
                          <a:ext cx="2736" cy="2642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5" y="226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3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49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97" y="416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>
                <a:spcBef>
                  <a:spcPct val="50000"/>
                </a:spcBef>
              </a:pPr>
              <a:r>
                <a:rPr 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8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75" y="2083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3501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 Jana Pawła II</a:t>
            </a:r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52830B60-8620-7859-A1F1-0A4BCEB3569B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06100277"/>
              </p:ext>
            </p:extLst>
          </p:nvPr>
        </p:nvGraphicFramePr>
        <p:xfrm>
          <a:off x="914400" y="2755850"/>
          <a:ext cx="8051800" cy="41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32240" y="2276872"/>
            <a:ext cx="2376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Spraw łącznie: 90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Studentów: 156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17 </a:t>
            </a:r>
          </a:p>
        </p:txBody>
      </p:sp>
    </p:spTree>
    <p:extLst>
      <p:ext uri="{BB962C8B-B14F-4D97-AF65-F5344CB8AC3E}">
        <p14:creationId xmlns:p14="http://schemas.microsoft.com/office/powerpoint/2010/main" val="53456227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 Jana Pawła II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388424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itchFamily="18" charset="0"/>
              </a:rPr>
              <a:t>Ogólnopolska Konferencja Naukowa „Czy warto rozwodzić się nad mediacjami? Czyli mediacja w rozwodzie”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Wizyta studyjna w Państwowym Uniwersytecie w Erywaniu (Armenia)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Szkolenie z syndykiem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Współpraca z Fundacją Instytut na Rzecz Państwa Prawa, Aresztem Śledczym w Lublinie, Szkołą Podstawową nr 22 w Lublinie, Prywatnym Liceum im. Królowej Jadwigi w Lublinie oraz III i XIX LO w Lublinie, NSP im. Bolesława Chrobrego i CAM w Lublinie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Współorganizacja 5. edycji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National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Client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Consultation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Competition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 – drużyna Poradni zajęła II miejsce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Udział w IV Ogólnopolskim Konkursie Symulacji Rozprawy Cywilnej organizowanej przez Poradnię przy Krakowskiej Akademii im. Andrzeja Frycza Modrzewskiego – członkinie Poradni uzyskały tytuł Finalistek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Działania w ramach Street Law – zajęcia w 3 liceach i szkole podstawowej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Rozmieszczenie ulotek i plakatów Poradni w instytucjach publicznych: Urząd Pracy, Urząd Miasta, Okręgowy Inspektorat Pracy </a:t>
            </a:r>
          </a:p>
        </p:txBody>
      </p:sp>
    </p:spTree>
    <p:extLst>
      <p:ext uri="{BB962C8B-B14F-4D97-AF65-F5344CB8AC3E}">
        <p14:creationId xmlns:p14="http://schemas.microsoft.com/office/powerpoint/2010/main" val="4134008679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Katolickiego </a:t>
            </a:r>
            <a:br>
              <a:rPr lang="pl-PL" sz="2800" dirty="0"/>
            </a:br>
            <a:r>
              <a:rPr lang="pl-PL" sz="2800" dirty="0"/>
              <a:t>Uniwersytetu Lubelskiego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 flipH="1">
            <a:off x="3203848" y="2924944"/>
            <a:ext cx="72008" cy="72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5AA6F56A-C0F2-48CE-3766-8B50481CF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422030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5AD54DD3-4B8F-7FD6-73E1-3EC15F19B0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572060"/>
              </p:ext>
            </p:extLst>
          </p:nvPr>
        </p:nvGraphicFramePr>
        <p:xfrm>
          <a:off x="4788024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F46170F9-5B5A-71F5-F32C-BC1D584A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087" y="382241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2E99135-CFA5-70CD-CD17-9E843ACAA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747" y="429309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8A94F02C-C7F7-00A4-6A99-A74C6F32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1F5F5489-8D09-C072-1191-164D791F3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86095902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DF64F8EC-90D1-B3EE-9972-8A18EF6EAEE8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64964458"/>
              </p:ext>
            </p:extLst>
          </p:nvPr>
        </p:nvGraphicFramePr>
        <p:xfrm>
          <a:off x="877888" y="2420889"/>
          <a:ext cx="8051800" cy="41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 Uniwersytetu Marii Curie-Skłodowskiej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444208" y="2276872"/>
            <a:ext cx="2664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Spraw łącznie: 16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        Studentów: 7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 9 </a:t>
            </a:r>
          </a:p>
        </p:txBody>
      </p:sp>
    </p:spTree>
    <p:extLst>
      <p:ext uri="{BB962C8B-B14F-4D97-AF65-F5344CB8AC3E}">
        <p14:creationId xmlns:p14="http://schemas.microsoft.com/office/powerpoint/2010/main" val="2325107949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Uniwersytetu Marii Curie-Skłodowskiej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556043"/>
            <a:ext cx="8388424" cy="33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wydarzeniach dotyczących mediacji (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webinar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dwie konferencje międzynarodowe)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Spotkania z ekspertami i praktykami m.in. z Prezesem Izby Karnej Sądu Najwyższego,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profilerem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osób zaginionych, wizyta w Fundacji Dajemy Dzieciom Siłę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Kontynuacja współpracy z Akademickim Centrum Mediacji i Biurem Rzecznika Praw Obywatelskich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symulacjach skierowanej do młodzieży szkolnej i licealnej: rozprawa karna w Sądzie Okręgowym oraz postępowanie mediacyjne w sprawie rodzinnej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dniach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otwartych Wydziału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4150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696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Studencka Poradnia Prawna  UMCS 2003-2023 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572000" y="6187436"/>
            <a:ext cx="386328" cy="351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C348CD0A-2C1C-2E87-99CA-932F4A8A5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558586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DA138F2C-26FD-27C1-3306-AC7D141409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629067"/>
              </p:ext>
            </p:extLst>
          </p:nvPr>
        </p:nvGraphicFramePr>
        <p:xfrm>
          <a:off x="4860512" y="2532848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11">
            <a:extLst>
              <a:ext uri="{FF2B5EF4-FFF2-40B4-BE49-F238E27FC236}">
                <a16:creationId xmlns:a16="http://schemas.microsoft.com/office/drawing/2014/main" id="{F49756B8-EE55-B3A3-9B41-1B82AC21D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626" y="349300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991EE9EE-F430-5140-30BA-75DB1A99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9095" y="4100097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372B8A5-DFD7-8431-27FC-5AA7A5361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86A1FF3F-EF19-77CE-C099-873C4784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2829104851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389B14BC-8CFC-D1D1-08BB-637F0DEFA3F4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85762582"/>
              </p:ext>
            </p:extLst>
          </p:nvPr>
        </p:nvGraphicFramePr>
        <p:xfrm>
          <a:off x="889000" y="26749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12768" y="2276872"/>
            <a:ext cx="21957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Spraw łącznie: 83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 Studentów: 39 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10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416FC7-3E14-5609-F5FA-1F72DEF1D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</a:t>
            </a:r>
            <a:r>
              <a:rPr lang="pl-PL" sz="2500" dirty="0" err="1"/>
              <a:t>WPiA</a:t>
            </a:r>
            <a:r>
              <a:rPr lang="pl-PL" sz="2500" dirty="0"/>
              <a:t> Uniwersytetu Łódzkiego</a:t>
            </a:r>
          </a:p>
        </p:txBody>
      </p:sp>
    </p:spTree>
    <p:extLst>
      <p:ext uri="{BB962C8B-B14F-4D97-AF65-F5344CB8AC3E}">
        <p14:creationId xmlns:p14="http://schemas.microsoft.com/office/powerpoint/2010/main" val="585611063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Konferencji we współpracy z Miejskim Rzecznikiem Konsumentów w ramach Światowego Dnia Konsumenta (wydarzenie online z udziałem ponad 200 uczniów łódzkich szkół ponadpodstawowych)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międzynarodowej konferencji GAJE w RPA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Wyjazd studyjny do Kliniki Prawa Roma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w ramach programu Erasmus+ dla pracowników administracyjnych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Szkolenia z mediatorami w ramach grupy mediacji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Kontynuacja współpracy z Instytutem Mediacji i Miejskim Rzecznikiem Konsumentów w Łodzi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Przygotowanie dwóch symulacji rozpraw cywilnych w Sądzie Rejonowym w Brzezinach w ramach Dnia Wymiaru Sprawiedliwości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Wznowienie programu „Znam swoje prawa” (Street Law) – lekcje na temat prawa administracyjnego w dziewięciu liceach. W zajęciach wzięło udział ponad 360 uczniów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Film promujący Klinikę Prawa https://www.youtube.com/watch?v=xG7Ew2bpFGA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FA39E4-367E-D068-A281-FEDC53C910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</a:t>
            </a:r>
            <a:r>
              <a:rPr lang="pl-PL" sz="2500" dirty="0" err="1"/>
              <a:t>WPiA</a:t>
            </a:r>
            <a:r>
              <a:rPr lang="pl-PL" sz="2500" dirty="0"/>
              <a:t> Uniwersytetu Łódzkiego</a:t>
            </a:r>
          </a:p>
        </p:txBody>
      </p:sp>
    </p:spTree>
    <p:extLst>
      <p:ext uri="{BB962C8B-B14F-4D97-AF65-F5344CB8AC3E}">
        <p14:creationId xmlns:p14="http://schemas.microsoft.com/office/powerpoint/2010/main" val="358176492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 Punkt Informacji Prawnej - Klinika Prawa </a:t>
            </a:r>
            <a:r>
              <a:rPr lang="pl-PL" sz="2500" dirty="0" err="1"/>
              <a:t>WPiA</a:t>
            </a:r>
            <a:r>
              <a:rPr lang="pl-PL" sz="2500" dirty="0"/>
              <a:t> Uniwersytetu Łódzkiego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>
            <a:extLst>
              <a:ext uri="{FF2B5EF4-FFF2-40B4-BE49-F238E27FC236}">
                <a16:creationId xmlns:a16="http://schemas.microsoft.com/office/drawing/2014/main" id="{4C40DF47-B969-B7BF-5F46-9411CF11E3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177989"/>
              </p:ext>
            </p:extLst>
          </p:nvPr>
        </p:nvGraphicFramePr>
        <p:xfrm>
          <a:off x="755576" y="2584800"/>
          <a:ext cx="4320000" cy="33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33D46DA6-36D8-078F-512E-AD8923FD50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03377"/>
              </p:ext>
            </p:extLst>
          </p:nvPr>
        </p:nvGraphicFramePr>
        <p:xfrm>
          <a:off x="4860512" y="282088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6F471BF5-6F40-BD00-E7F3-AEB16C369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19866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3AB6DEA-1388-10AF-A7D0-1B962EE77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E7AD32D6-BB39-0E1E-3533-AB4F760E9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8FA2099-D0EC-9333-2789-60E94F8D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8523127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AC1626AA-45F7-3569-3034-4063D7A143F7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83615369"/>
              </p:ext>
            </p:extLst>
          </p:nvPr>
        </p:nvGraphicFramePr>
        <p:xfrm>
          <a:off x="990600" y="25225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97352" y="2279774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Spraw łącznie:  13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 67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 1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1DE249-A137-57C9-607F-7188BE539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Studencka </a:t>
            </a:r>
            <a:r>
              <a:rPr lang="pl-PL" sz="2400" dirty="0">
                <a:cs typeface="Times New Roman" pitchFamily="18" charset="0"/>
              </a:rPr>
              <a:t>Poradnia Prawna Uniwersytetu Warmińsko-Mazurskiego Olsztynie</a:t>
            </a:r>
            <a:r>
              <a:rPr lang="pl-PL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8103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5"/>
          <p:cNvGrpSpPr>
            <a:grpSpLocks/>
          </p:cNvGrpSpPr>
          <p:nvPr/>
        </p:nvGrpSpPr>
        <p:grpSpPr bwMode="auto">
          <a:xfrm>
            <a:off x="755650" y="2687639"/>
            <a:ext cx="8569325" cy="4129088"/>
            <a:chOff x="470" y="37"/>
            <a:chExt cx="5404" cy="2601"/>
          </a:xfrm>
        </p:grpSpPr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1049"/>
              <a:ext cx="2132" cy="80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>
                  <a:solidFill>
                    <a:srgbClr val="003366"/>
                  </a:solidFill>
                  <a:latin typeface="Arial" charset="0"/>
                </a:rPr>
                <a:t>Rok akademicki 2010/2011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37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37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9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640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" y="242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777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65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1557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208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192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172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137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5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1557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9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83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123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17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224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208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189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171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1555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112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950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403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80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128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368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59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" y="24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40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1061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2750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348880"/>
            <a:ext cx="8159824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algn="just"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Szkolenia z udzielania porad prawnych oraz rozwiązywania kazusów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Prowadzenie fanpage na Facebook i Instagramie</a:t>
            </a:r>
          </a:p>
          <a:p>
            <a:pPr algn="just"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22284E-FF13-DE0D-AC49-9BE58AC6A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Studencka </a:t>
            </a:r>
            <a:r>
              <a:rPr lang="pl-PL" sz="2400" dirty="0">
                <a:cs typeface="Times New Roman" pitchFamily="18" charset="0"/>
              </a:rPr>
              <a:t>Poradnia Prawna Uniwersytetu Warmińsko-Mazurskiego Olsztynie</a:t>
            </a:r>
            <a:r>
              <a:rPr lang="pl-PL" sz="2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816712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33F65E01-90FE-AE85-724F-3CFCD12AF4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82607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B99D217E-B146-EAF1-A9C6-13D492E8D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906545"/>
              </p:ext>
            </p:extLst>
          </p:nvPr>
        </p:nvGraphicFramePr>
        <p:xfrm>
          <a:off x="4788024" y="2492896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EED45882-2637-FFE9-0ACE-1D40D6B9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128" y="346066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4C0DBD90-D402-D110-B4C9-B88CFE4D1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65" y="432320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CA9F64BF-A450-A8B6-25C3-4E72BC519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2004-2023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4B11AAC-4B8E-3A34-B61F-92D1D4960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2004-2023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7EE8992-A424-DEB2-FBC2-75D13F896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Studencka </a:t>
            </a:r>
            <a:r>
              <a:rPr lang="pl-PL" sz="2400" dirty="0">
                <a:cs typeface="Times New Roman" pitchFamily="18" charset="0"/>
              </a:rPr>
              <a:t>Poradnia Prawna Uniwersytetu Warmińsko-Mazurskiego Olsztynie</a:t>
            </a:r>
            <a:r>
              <a:rPr lang="pl-PL" sz="2500" dirty="0"/>
              <a:t> 2004-2023</a:t>
            </a:r>
          </a:p>
        </p:txBody>
      </p:sp>
    </p:spTree>
    <p:extLst>
      <p:ext uri="{BB962C8B-B14F-4D97-AF65-F5344CB8AC3E}">
        <p14:creationId xmlns:p14="http://schemas.microsoft.com/office/powerpoint/2010/main" val="1438614302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45E49D94-8047-6C7A-EC28-68860C7C3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726541"/>
              </p:ext>
            </p:extLst>
          </p:nvPr>
        </p:nvGraphicFramePr>
        <p:xfrm>
          <a:off x="827584" y="2400300"/>
          <a:ext cx="8265616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92280" y="2276872"/>
            <a:ext cx="2051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Spraw łącznie: 193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Studentów: 72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</a:t>
            </a:r>
            <a:r>
              <a:rPr lang="pl-PL" sz="1600" b="1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: 39 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17D5FD09-C2AD-6D61-DAD8-A10051D6D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400" dirty="0"/>
              <a:t>Uniwersytecka Studencka Poradnia Prawna „Klinika Prawa” </a:t>
            </a:r>
            <a:r>
              <a:rPr lang="pl-PL" sz="2400" dirty="0" err="1"/>
              <a:t>WPiA</a:t>
            </a:r>
            <a:r>
              <a:rPr lang="pl-PL" sz="2400" dirty="0"/>
              <a:t> Uniwersytetu Opolskiego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44303430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FF1A-6968-8E63-10A5-4E8133728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AD64B988-87F4-09D8-5B7F-CE349DD1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523668"/>
            <a:ext cx="838842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VI Ogólnopolskiej Konferencji Naukowej „Dzieci moje, twoje, nasze” pod patronatem honorowym Rektora UO oraz Rzecznika Praw Pacjenta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Współorganizacja konferencji na temat przemocy w rodzinie,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Maratonu Pisania Listów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w sprawie 10 osób z różnych krajów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ogólnopolskiej bazie Mapuj Pomoc grupującej organizacje pomagające uchodźcom z Ukrainy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Wizyta studyjna w Czarnogórze i Kosowie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Przyjęcie wizyty studyjnej z Politechniki Koszalińskiej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Warsztaty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coachingowe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wydarzeniu „Współczesne problemy społeczno-prawne oczami młodych ludzi” - organizacja symulacji rozprawy karnej „Sprawa Gorgonowej” dla uczniów czterech liceów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2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26E76673-9FD5-60AB-5324-753A950BF003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51D1CF64-5531-9E42-5DC1-ED8A7B8A8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400" dirty="0"/>
              <a:t>Uniwersytecka Studencka Poradnia Prawna „Klinika Prawa” </a:t>
            </a:r>
            <a:r>
              <a:rPr lang="pl-PL" sz="2400" dirty="0" err="1"/>
              <a:t>WPiA</a:t>
            </a:r>
            <a:r>
              <a:rPr lang="pl-PL" sz="2400" dirty="0"/>
              <a:t> Uniwersytetu Opolskiego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267035964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564318"/>
            <a:ext cx="83884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Wyróżnienie dla studenta Kliniki w konkursie na glosę do wyroku NSA, WSA, TK albo TSUE w sprawach podatkowych, wyróżnienie dla drużyny Kliniki 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Challenge 2023, udział studentów Kliniki w konkursie z negocjacji kontraktu handlowego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Nagroda Rzecznika Praw Dziecka za najlepszą pracę magisterską o problematyce praw dziecka dla absolwenta Kliniki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 Powiatowym Urzędem Pracy w Opolu, opolskim MOPR, Powiatowym Centrum Pomocy Rodzinie, Stowarzyszeniem Rodzin Zastępczych „Jestem” w Opolu, Stowarzyszeniem Uniwersytetu III Wieku, Stowarzyszeniem Twoja Fabryka Marzeń, Aresztem Śledczym w Opolu i Pełnomocnikiem ds. Równego Traktowania w Uniwersytecie Opolskim i Centrum Wsparcia Psychologiczno-Terapeutycznego UO – kierowanie klientów do Poradni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Wizyta w Zakładzie Karnym w Strzelcach Opolskich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Street Law – współpraca ze szkołami podstawowymi (nr 16 w Brzegu) oraz liceami (VIII LO w Opolu, udział w wydarzeniach popularyzujących naukę (Opolski Festiwal Nauki, Noc Nauki)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Konkursie „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Regranting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dla organizacji Poradniczych” – Klinika ma uzyskać 12.000 zł na realizację projektu w zakresie rozwijania kompetencji w poradnictwie prawnym</a:t>
            </a:r>
          </a:p>
        </p:txBody>
      </p:sp>
      <p:graphicFrame>
        <p:nvGraphicFramePr>
          <p:cNvPr id="4" name="Symbol zastępczy wykresu 3">
            <a:extLst>
              <a:ext uri="{FF2B5EF4-FFF2-40B4-BE49-F238E27FC236}">
                <a16:creationId xmlns:a16="http://schemas.microsoft.com/office/drawing/2014/main" id="{46053608-D611-F3ED-8BF7-66D1D23A2AE1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 flipH="1">
          <a:off x="8915399" y="6021288"/>
          <a:ext cx="45719" cy="14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A31AC37-2A4B-E19E-F3AB-71E86E79DE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400" dirty="0"/>
              <a:t>Uniwersytecka Studencka Poradnia Prawna „Klinika Prawa” </a:t>
            </a:r>
            <a:r>
              <a:rPr lang="pl-PL" sz="2400" dirty="0" err="1"/>
              <a:t>WPiA</a:t>
            </a:r>
            <a:r>
              <a:rPr lang="pl-PL" sz="2400" dirty="0"/>
              <a:t> Uniwersytetu Opolskiego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510458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71F8A6B1-EB8F-5E9C-CEA8-E90AEF3F4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19938"/>
              </p:ext>
            </p:extLst>
          </p:nvPr>
        </p:nvGraphicFramePr>
        <p:xfrm>
          <a:off x="75605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541B4C41-6834-3ED7-819E-C82FE89ED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457973"/>
              </p:ext>
            </p:extLst>
          </p:nvPr>
        </p:nvGraphicFramePr>
        <p:xfrm>
          <a:off x="4860512" y="2564904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2BEC8B42-08C2-D554-5BEC-24D8CD410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6" y="3829295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5C308F9-01B8-3ED0-3DBE-05A974F3D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4437112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D7738C0-F466-E7DD-096D-D4B7A03A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403906F-7816-DCC2-A61A-B745C4FD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03CE43C-8693-09B3-CA7B-D86BACE32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1295" y="764704"/>
            <a:ext cx="8114105" cy="1140296"/>
          </a:xfrm>
        </p:spPr>
        <p:txBody>
          <a:bodyPr/>
          <a:lstStyle/>
          <a:p>
            <a:pPr defTabSz="912813" eaLnBrk="1" hangingPunct="1"/>
            <a:r>
              <a:rPr lang="pl-PL" sz="2400" dirty="0"/>
              <a:t>Uniwersytecka Studencka Poradnia Prawna „Klinika Prawa” </a:t>
            </a:r>
            <a:r>
              <a:rPr lang="pl-PL" sz="2400" dirty="0" err="1"/>
              <a:t>WPiA</a:t>
            </a:r>
            <a:r>
              <a:rPr lang="pl-PL" sz="2400" dirty="0"/>
              <a:t> Uniwersytetu Opolskiego 2003-2023</a:t>
            </a:r>
            <a:endParaRPr lang="pl-PL" sz="2500" dirty="0"/>
          </a:p>
        </p:txBody>
      </p:sp>
    </p:spTree>
    <p:extLst>
      <p:ext uri="{BB962C8B-B14F-4D97-AF65-F5344CB8AC3E}">
        <p14:creationId xmlns:p14="http://schemas.microsoft.com/office/powerpoint/2010/main" val="348302326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7BF3D3A-42B4-AF7F-2755-A9F96DE51EC6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71981912"/>
              </p:ext>
            </p:extLst>
          </p:nvPr>
        </p:nvGraphicFramePr>
        <p:xfrm>
          <a:off x="735013" y="2471738"/>
          <a:ext cx="8051800" cy="397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Uniwersytetu Adama Mickiewicza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97352" y="2276872"/>
            <a:ext cx="21111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19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Studentów: 24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Dydaktyków: 5 </a:t>
            </a:r>
          </a:p>
        </p:txBody>
      </p:sp>
    </p:spTree>
    <p:extLst>
      <p:ext uri="{BB962C8B-B14F-4D97-AF65-F5344CB8AC3E}">
        <p14:creationId xmlns:p14="http://schemas.microsoft.com/office/powerpoint/2010/main" val="127255383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420888"/>
            <a:ext cx="8388424" cy="33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Podjęcie współpracy ze szkołami podstawowymi i liceami w Poznaniu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symulacji karnej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Szkolenie w zakresie przygotowania scenariuszy lekcji zgodnie z obowiązującą podstawą programową z zakresu wiedzy o społeczeństwie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itchFamily="18" charset="0"/>
              </a:rPr>
              <a:t>Współpraca z Zakładem Karnym w Rawiczu, Zakładem Karnym we Wronkach oraz Samorządem Studentów Akademii Marynarki Wojennej w Gdyni </a:t>
            </a:r>
          </a:p>
          <a:p>
            <a:pPr marL="285750" indent="-2857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itchFamily="18" charset="0"/>
              </a:rPr>
              <a:t>Przekształcenie Poradni w Klinikę Prawa – rok akademicki 2023/24</a:t>
            </a: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0D10899-A2CD-0DC8-0D73-6CA48EF84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Uniwersytetu Adama Mickiewicza</a:t>
            </a:r>
          </a:p>
        </p:txBody>
      </p:sp>
    </p:spTree>
    <p:extLst>
      <p:ext uri="{BB962C8B-B14F-4D97-AF65-F5344CB8AC3E}">
        <p14:creationId xmlns:p14="http://schemas.microsoft.com/office/powerpoint/2010/main" val="350074137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20192487-27D1-DFDE-C84C-2D00860E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16052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0BF73057-487B-DB6D-7511-82355A5F4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8009"/>
              </p:ext>
            </p:extLst>
          </p:nvPr>
        </p:nvGraphicFramePr>
        <p:xfrm>
          <a:off x="4788024" y="1873200"/>
          <a:ext cx="4320000" cy="400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1">
            <a:extLst>
              <a:ext uri="{FF2B5EF4-FFF2-40B4-BE49-F238E27FC236}">
                <a16:creationId xmlns:a16="http://schemas.microsoft.com/office/drawing/2014/main" id="{EA1C444D-CB34-C386-562F-513748CAF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068960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1B096136-9BBC-8334-8FD0-8EBD4E6BA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161894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712A85F-8E05-1952-FCDF-EB84EFF5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Studencka Uniwersytecka Poradnia Prawna przy </a:t>
            </a:r>
            <a:r>
              <a:rPr lang="pl-PL" sz="2800" dirty="0" err="1"/>
              <a:t>WPiA</a:t>
            </a:r>
            <a:r>
              <a:rPr lang="pl-PL" sz="2800" dirty="0"/>
              <a:t> UAM 2003-2023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84C79875-1757-0F44-CC47-26DFB1398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D6C7D048-97AF-5096-3473-9B523745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974071728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B9381-9300-7356-14EB-9479EDC56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E772A9BF-9C6C-B230-766F-BC87AB01FEA1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>
            <a:extLst>
              <a:ext uri="{FF2B5EF4-FFF2-40B4-BE49-F238E27FC236}">
                <a16:creationId xmlns:a16="http://schemas.microsoft.com/office/drawing/2014/main" id="{16491E3F-E939-D1FA-038B-43AC30E0D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Uniwersytet Technologiczno-Humanistyczny w Radomiu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54BECF6F-C1EB-3D93-BD5B-7B7B8C0B4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27687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98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Studentów: 13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16 </a:t>
            </a:r>
          </a:p>
        </p:txBody>
      </p:sp>
    </p:spTree>
    <p:extLst>
      <p:ext uri="{BB962C8B-B14F-4D97-AF65-F5344CB8AC3E}">
        <p14:creationId xmlns:p14="http://schemas.microsoft.com/office/powerpoint/2010/main" val="6494843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746125" y="2687638"/>
            <a:ext cx="8578850" cy="4129088"/>
            <a:chOff x="470" y="1738"/>
            <a:chExt cx="5404" cy="2601"/>
          </a:xfrm>
        </p:grpSpPr>
        <p:sp useBgFill="1">
          <p:nvSpPr>
            <p:cNvPr id="4" name="Text Box 517"/>
            <p:cNvSpPr txBox="1">
              <a:spLocks noChangeArrowheads="1"/>
            </p:cNvSpPr>
            <p:nvPr/>
          </p:nvSpPr>
          <p:spPr bwMode="auto">
            <a:xfrm>
              <a:off x="3742" y="2750"/>
              <a:ext cx="2132" cy="814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dirty="0">
                  <a:solidFill>
                    <a:srgbClr val="003366"/>
                  </a:solidFill>
                  <a:latin typeface="Arial" charset="0"/>
                </a:rPr>
                <a:t>Rok akademicki 2011/2012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pl-PL" altLang="pl-PL" sz="2000" dirty="0">
                  <a:solidFill>
                    <a:srgbClr val="003366"/>
                  </a:solidFill>
                  <a:latin typeface="Arial" charset="0"/>
                </a:rPr>
                <a:t>25 poradni w 15 miastach</a:t>
              </a:r>
            </a:p>
          </p:txBody>
        </p:sp>
        <p:graphicFrame>
          <p:nvGraphicFramePr>
            <p:cNvPr id="5" name="Object 518"/>
            <p:cNvGraphicFramePr>
              <a:graphicFrameLocks noChangeAspect="1"/>
            </p:cNvGraphicFramePr>
            <p:nvPr/>
          </p:nvGraphicFramePr>
          <p:xfrm>
            <a:off x="538" y="1738"/>
            <a:ext cx="2695" cy="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2" imgW="4352381" imgH="4200000" progId="PBrush">
                    <p:embed/>
                  </p:oleObj>
                </mc:Choice>
                <mc:Fallback>
                  <p:oleObj name="Bitmap Image" r:id="rId2" imgW="4352381" imgH="4200000" progId="PBrush">
                    <p:embed/>
                    <p:pic>
                      <p:nvPicPr>
                        <p:cNvPr id="5" name="Object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1738"/>
                          <a:ext cx="2695" cy="2601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1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26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2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341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2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1943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2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" y="2478"/>
              <a:ext cx="14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2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" y="235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2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" y="3258"/>
              <a:ext cx="14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2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2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" y="378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2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" y="362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29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" y="3424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30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" y="3075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3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256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" y="32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2800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534"/>
            <p:cNvSpPr txBox="1">
              <a:spLocks noChangeArrowheads="1"/>
            </p:cNvSpPr>
            <p:nvPr/>
          </p:nvSpPr>
          <p:spPr bwMode="auto">
            <a:xfrm>
              <a:off x="2582" y="253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Białystok</a:t>
              </a:r>
            </a:p>
          </p:txBody>
        </p:sp>
        <p:sp>
          <p:nvSpPr>
            <p:cNvPr id="22" name="Text Box 535"/>
            <p:cNvSpPr txBox="1">
              <a:spLocks noChangeArrowheads="1"/>
            </p:cNvSpPr>
            <p:nvPr/>
          </p:nvSpPr>
          <p:spPr bwMode="auto">
            <a:xfrm>
              <a:off x="2150" y="293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Warszawa</a:t>
              </a:r>
            </a:p>
          </p:txBody>
        </p:sp>
        <p:sp>
          <p:nvSpPr>
            <p:cNvPr id="23" name="Text Box 536"/>
            <p:cNvSpPr txBox="1">
              <a:spLocks noChangeArrowheads="1"/>
            </p:cNvSpPr>
            <p:nvPr/>
          </p:nvSpPr>
          <p:spPr bwMode="auto">
            <a:xfrm>
              <a:off x="2630" y="3448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Lublin</a:t>
              </a:r>
            </a:p>
          </p:txBody>
        </p:sp>
        <p:sp>
          <p:nvSpPr>
            <p:cNvPr id="24" name="Text Box 537"/>
            <p:cNvSpPr txBox="1">
              <a:spLocks noChangeArrowheads="1"/>
            </p:cNvSpPr>
            <p:nvPr/>
          </p:nvSpPr>
          <p:spPr bwMode="auto">
            <a:xfrm>
              <a:off x="234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Rzeszów</a:t>
              </a:r>
            </a:p>
          </p:txBody>
        </p:sp>
        <p:sp>
          <p:nvSpPr>
            <p:cNvPr id="25" name="Text Box 538"/>
            <p:cNvSpPr txBox="1">
              <a:spLocks noChangeArrowheads="1"/>
            </p:cNvSpPr>
            <p:nvPr/>
          </p:nvSpPr>
          <p:spPr bwMode="auto">
            <a:xfrm>
              <a:off x="1862" y="394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Kraków</a:t>
              </a:r>
            </a:p>
          </p:txBody>
        </p:sp>
        <p:sp>
          <p:nvSpPr>
            <p:cNvPr id="26" name="Text Box 539"/>
            <p:cNvSpPr txBox="1">
              <a:spLocks noChangeArrowheads="1"/>
            </p:cNvSpPr>
            <p:nvPr/>
          </p:nvSpPr>
          <p:spPr bwMode="auto">
            <a:xfrm>
              <a:off x="1526" y="378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Katowice</a:t>
              </a:r>
            </a:p>
          </p:txBody>
        </p:sp>
        <p:sp>
          <p:nvSpPr>
            <p:cNvPr id="27" name="Text Box 540"/>
            <p:cNvSpPr txBox="1">
              <a:spLocks noChangeArrowheads="1"/>
            </p:cNvSpPr>
            <p:nvPr/>
          </p:nvSpPr>
          <p:spPr bwMode="auto">
            <a:xfrm>
              <a:off x="1190" y="3592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Opole</a:t>
              </a:r>
            </a:p>
          </p:txBody>
        </p:sp>
        <p:sp>
          <p:nvSpPr>
            <p:cNvPr id="28" name="Text Box 541"/>
            <p:cNvSpPr txBox="1">
              <a:spLocks noChangeArrowheads="1"/>
            </p:cNvSpPr>
            <p:nvPr/>
          </p:nvSpPr>
          <p:spPr bwMode="auto">
            <a:xfrm>
              <a:off x="854" y="341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Wrocław</a:t>
              </a:r>
            </a:p>
          </p:txBody>
        </p:sp>
        <p:sp>
          <p:nvSpPr>
            <p:cNvPr id="29" name="Text Box 542"/>
            <p:cNvSpPr txBox="1">
              <a:spLocks noChangeArrowheads="1"/>
            </p:cNvSpPr>
            <p:nvPr/>
          </p:nvSpPr>
          <p:spPr bwMode="auto">
            <a:xfrm>
              <a:off x="1622" y="3256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Łódź</a:t>
              </a:r>
            </a:p>
          </p:txBody>
        </p:sp>
        <p:sp>
          <p:nvSpPr>
            <p:cNvPr id="30" name="Text Box 543"/>
            <p:cNvSpPr txBox="1">
              <a:spLocks noChangeArrowheads="1"/>
            </p:cNvSpPr>
            <p:nvPr/>
          </p:nvSpPr>
          <p:spPr bwMode="auto">
            <a:xfrm>
              <a:off x="902" y="282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Poznań</a:t>
              </a:r>
            </a:p>
          </p:txBody>
        </p:sp>
        <p:sp>
          <p:nvSpPr>
            <p:cNvPr id="31" name="Text Box 544"/>
            <p:cNvSpPr txBox="1">
              <a:spLocks noChangeArrowheads="1"/>
            </p:cNvSpPr>
            <p:nvPr/>
          </p:nvSpPr>
          <p:spPr bwMode="auto">
            <a:xfrm>
              <a:off x="1430" y="265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Toruń</a:t>
              </a:r>
            </a:p>
          </p:txBody>
        </p:sp>
        <p:sp>
          <p:nvSpPr>
            <p:cNvPr id="32" name="Text Box 545"/>
            <p:cNvSpPr txBox="1">
              <a:spLocks noChangeArrowheads="1"/>
            </p:cNvSpPr>
            <p:nvPr/>
          </p:nvSpPr>
          <p:spPr bwMode="auto">
            <a:xfrm>
              <a:off x="1430" y="2104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Gdańsk</a:t>
              </a:r>
            </a:p>
          </p:txBody>
        </p:sp>
        <p:sp>
          <p:nvSpPr>
            <p:cNvPr id="33" name="Text Box 546"/>
            <p:cNvSpPr txBox="1">
              <a:spLocks noChangeArrowheads="1"/>
            </p:cNvSpPr>
            <p:nvPr/>
          </p:nvSpPr>
          <p:spPr bwMode="auto">
            <a:xfrm>
              <a:off x="470" y="250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Szczecin</a:t>
              </a:r>
            </a:p>
          </p:txBody>
        </p:sp>
        <p:sp>
          <p:nvSpPr>
            <p:cNvPr id="34" name="Text Box 547"/>
            <p:cNvSpPr txBox="1">
              <a:spLocks noChangeArrowheads="1"/>
            </p:cNvSpPr>
            <p:nvPr/>
          </p:nvSpPr>
          <p:spPr bwMode="auto">
            <a:xfrm>
              <a:off x="566" y="2987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 dirty="0">
                  <a:solidFill>
                    <a:schemeClr val="bg1"/>
                  </a:solidFill>
                  <a:latin typeface="Arial" charset="0"/>
                </a:rPr>
                <a:t>Słubice</a:t>
              </a:r>
            </a:p>
          </p:txBody>
        </p:sp>
        <p:pic>
          <p:nvPicPr>
            <p:cNvPr id="35" name="Picture 54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" y="2069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550"/>
            <p:cNvSpPr txBox="1">
              <a:spLocks noChangeArrowheads="1"/>
            </p:cNvSpPr>
            <p:nvPr/>
          </p:nvSpPr>
          <p:spPr bwMode="auto">
            <a:xfrm>
              <a:off x="2110" y="2299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2813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altLang="pl-PL" sz="1200" b="1">
                  <a:solidFill>
                    <a:schemeClr val="bg1"/>
                  </a:solidFill>
                  <a:latin typeface="Arial" charset="0"/>
                </a:rPr>
                <a:t>Olsztyn</a:t>
              </a:r>
            </a:p>
          </p:txBody>
        </p:sp>
        <p:pic>
          <p:nvPicPr>
            <p:cNvPr id="37" name="Picture 551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" y="193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2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553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4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103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555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56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57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58" descr="logo-mał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2762"/>
              <a:ext cx="14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560"/>
          <p:cNvSpPr txBox="1">
            <a:spLocks noChangeArrowheads="1"/>
          </p:cNvSpPr>
          <p:nvPr/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813" eaLnBrk="1" hangingPunct="1"/>
            <a:r>
              <a:rPr lang="pl-PL" kern="0" dirty="0"/>
              <a:t>Poradnie w Polsce 2003-2023</a:t>
            </a:r>
          </a:p>
        </p:txBody>
      </p:sp>
    </p:spTree>
    <p:extLst>
      <p:ext uri="{BB962C8B-B14F-4D97-AF65-F5344CB8AC3E}">
        <p14:creationId xmlns:p14="http://schemas.microsoft.com/office/powerpoint/2010/main" val="15031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BA438-E535-25A2-DCEB-80149F339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02467228-9E8B-DD70-C671-D35ACC6A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861" y="2348880"/>
            <a:ext cx="7727776" cy="455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Organizacja Dni Darmowych Porad Prawnych – możliwość bezpośredniego spotkania Interesantów z pracownikami dydaktycznymi poradni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Warsztaty praktyczne w Sądzie Okręgowym w Radomiu – udział w rozprawie dotyczącej usiłowania zabójstwa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Nawiązanie współpracy z Naczelną Radą Adwokacką, Sądem Okręgowym w Radomiu, Aresztem Śledczym w Radomiu, kontynuacja współpracy z Komendą Wojewódzką Policji w Radomiu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Wydziałowy konkurs na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symulację rozprawy karnej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Wizyty studyjne w Areszcie Śledczym w Radomiu oraz w Biurze Interwencyjnej Pomocy Prawnej i Listów Kancelarii Prezydenta RP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Zajęcia dla dzieci i młodzieży z zakresu popularyzacji prawa: w przedszkolu Krasnal w Radomiu i przedszkolu w Bielisze oraz SP nr 4 w Radomiu, zaangażowanie w projekt „Klasa pod patronatem” – spotkania i warsztaty dla uczniów szkół średnich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3C9DDB-98AC-6C39-304A-ECA5D387C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Klinika Prawa Uniwersytet Technologiczno-Humanistyczny w Radomiu</a:t>
            </a:r>
          </a:p>
        </p:txBody>
      </p:sp>
    </p:spTree>
    <p:extLst>
      <p:ext uri="{BB962C8B-B14F-4D97-AF65-F5344CB8AC3E}">
        <p14:creationId xmlns:p14="http://schemas.microsoft.com/office/powerpoint/2010/main" val="300534468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A5CC881-C35B-2193-68C5-060C33F8C667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56645610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19472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Studenckie Biuro Porad Prawnych „Klinika Prawa” </a:t>
            </a:r>
            <a:r>
              <a:rPr lang="pl-PL" sz="2800" dirty="0" err="1"/>
              <a:t>WSPiA</a:t>
            </a:r>
            <a:r>
              <a:rPr lang="pl-PL" sz="2800" dirty="0"/>
              <a:t> Rzeszowska Szkoła Wyższa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84776" y="2276872"/>
            <a:ext cx="21237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 12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Studentów:  24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 8 </a:t>
            </a:r>
          </a:p>
        </p:txBody>
      </p:sp>
    </p:spTree>
    <p:extLst>
      <p:ext uri="{BB962C8B-B14F-4D97-AF65-F5344CB8AC3E}">
        <p14:creationId xmlns:p14="http://schemas.microsoft.com/office/powerpoint/2010/main" val="195121162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515974"/>
            <a:ext cx="8388424" cy="37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Panele dyskusyjne na temat wyzwań w czasach pandemii, powstawania konfliktów zbrojnych, unikania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fake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newsów, problematyki e-dowodów i e-podpisów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Seminaria naukowe: „Jak uniknąć oszustwa” i „Postępowania dowodowe w procesie karnym”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Studenckie konferencje naukowe: „Łamanie praw pracowników na świecie” oraz „Rola prezydenta jako głowy państwa”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w ramach Podkarpackiego Centrum Wsparcia, w skład której wchodzi Poradnia oraz m.in. Okręgowa Izba Radców Prawnych w Rzeszowie, Izba Adwokacka w Rzeszowie, Izba Przemysłowo-Handlowa w Rzeszowie i Urząd Pracy w Rzeszowie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Symulacje dotyczące: zniesławienia w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internecie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prowadzenia pojazdu w stanie nietrzeźwości oraz nielegalnego handlu dopalaczami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Współpraca ze szkołami średnimi na wydarzenia organizowane w kampusie Uczelni i online w ramach Podkarpackiej Akademii Prawa i Bezpieczeństwa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Wsparcie obywatelom Ukrainy w ramach lokalnych instytucji i organizacji pomocowych – prowadzenie punktu przyjmującego zgłoszenia, prowadzenie zgłoszeń pod nadzorem OIRP i IA w Rzeszowie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A63DC4F-5B5E-0933-EC22-11DFCD4C9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472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Studenckie Biuro Porad Prawnych „Klinika Prawa” </a:t>
            </a:r>
            <a:r>
              <a:rPr lang="pl-PL" sz="2800" dirty="0" err="1"/>
              <a:t>WSPiA</a:t>
            </a:r>
            <a:r>
              <a:rPr lang="pl-PL" sz="2800" dirty="0"/>
              <a:t> Rzeszowska Szkoła Wyższa</a:t>
            </a:r>
          </a:p>
        </p:txBody>
      </p:sp>
    </p:spTree>
    <p:extLst>
      <p:ext uri="{BB962C8B-B14F-4D97-AF65-F5344CB8AC3E}">
        <p14:creationId xmlns:p14="http://schemas.microsoft.com/office/powerpoint/2010/main" val="51531037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55576" y="2276872"/>
            <a:ext cx="8388424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pl-PL" sz="1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z zasad wnioskowania o numer PESEL przez uchodźców z Ukrainy, prowadzonego przez Dyrektor Centrum Kontaktu Urzędu Miasta Rzeszowa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organizowanie szkolenia dotyczącego zakładania działalności gospodarczej, prowadzonego przez osobę z Biura Ewidencji Działalności Gospodarczej i Zezwoleń Urzędu Miasta Rzeszowa </a:t>
            </a:r>
          </a:p>
          <a:p>
            <a:pPr marL="171450" indent="-171450" defTabSz="912813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Przeprowadzenie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symulacji rozprawy sądowej z ich czynnym udziałem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ramach Tygodnia Integracyjnego dla studentów pierwszego roku na kierunku Prawo oraz dla uczniów szkół ponadpodstawowych w ramach Podkarpackiej Akademii Prawa i Bezpieczeństwa</a:t>
            </a:r>
            <a:endParaRPr lang="pl-PL" sz="1300" dirty="0">
              <a:solidFill>
                <a:schemeClr val="accent5">
                  <a:lumMod val="25000"/>
                </a:schemeClr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Prowadzenie przez członków p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oradni zajęć oraz symulacji rozpraw dla uczniów partnerskich szkół średnich</a:t>
            </a:r>
            <a:endParaRPr lang="pl-PL" sz="1300" b="1" dirty="0">
              <a:solidFill>
                <a:schemeClr val="accent5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9CFC02-E8EE-3BA0-F222-FF49818F2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472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Studenckie Biuro Porad Prawnych „Klinika Prawa” </a:t>
            </a:r>
            <a:r>
              <a:rPr lang="pl-PL" sz="2800" dirty="0" err="1"/>
              <a:t>WSPiA</a:t>
            </a:r>
            <a:r>
              <a:rPr lang="pl-PL" sz="2800" dirty="0"/>
              <a:t> Rzeszowska Szkoła Wyższa</a:t>
            </a:r>
          </a:p>
        </p:txBody>
      </p:sp>
    </p:spTree>
    <p:extLst>
      <p:ext uri="{BB962C8B-B14F-4D97-AF65-F5344CB8AC3E}">
        <p14:creationId xmlns:p14="http://schemas.microsoft.com/office/powerpoint/2010/main" val="2786192635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C7643C42-0517-BBEE-36BF-BCCD58D55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38837"/>
              </p:ext>
            </p:extLst>
          </p:nvPr>
        </p:nvGraphicFramePr>
        <p:xfrm>
          <a:off x="874713" y="2584800"/>
          <a:ext cx="3625279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524EEE3-A542-C5AB-4D86-F99F07644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88098"/>
              </p:ext>
            </p:extLst>
          </p:nvPr>
        </p:nvGraphicFramePr>
        <p:xfrm>
          <a:off x="5004048" y="2801268"/>
          <a:ext cx="3854625" cy="314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C8BFB6CC-FB9E-C5BD-F24B-01021CD6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3516189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C2AA3F1-B518-1861-F37D-282A4C64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4323093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E25B2F1B-9AA5-FDC7-6606-9EE9176F5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2013-2023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E4825F0F-DB00-CC06-4D49-715A40AD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2013-2023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08834F6-D1F9-C518-0FF8-631CFBC9F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472" y="764704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500" dirty="0"/>
              <a:t>Studenckie Biuro Porad Prawnych „Klinika Prawa” </a:t>
            </a:r>
            <a:r>
              <a:rPr lang="pl-PL" sz="2500" dirty="0" err="1"/>
              <a:t>WSPiA</a:t>
            </a:r>
            <a:r>
              <a:rPr lang="pl-PL" sz="2500" dirty="0"/>
              <a:t> Rzeszowska Szkoła Wyższa 2013-2023</a:t>
            </a:r>
          </a:p>
        </p:txBody>
      </p:sp>
    </p:spTree>
    <p:extLst>
      <p:ext uri="{BB962C8B-B14F-4D97-AF65-F5344CB8AC3E}">
        <p14:creationId xmlns:p14="http://schemas.microsoft.com/office/powerpoint/2010/main" val="314596998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0B12778E-2D16-21A0-7455-F240525666D7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27776148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</a:t>
            </a:r>
            <a:br>
              <a:rPr lang="pl-PL" sz="2800" dirty="0"/>
            </a:br>
            <a:r>
              <a:rPr lang="pl-PL" sz="2800" dirty="0"/>
              <a:t>Rzeszowskiego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948264" y="2276872"/>
            <a:ext cx="2160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21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   Studentów: 32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4 </a:t>
            </a:r>
          </a:p>
        </p:txBody>
      </p:sp>
    </p:spTree>
    <p:extLst>
      <p:ext uri="{BB962C8B-B14F-4D97-AF65-F5344CB8AC3E}">
        <p14:creationId xmlns:p14="http://schemas.microsoft.com/office/powerpoint/2010/main" val="3991386753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</a:t>
            </a:r>
            <a:br>
              <a:rPr lang="pl-PL" sz="2800" dirty="0"/>
            </a:br>
            <a:r>
              <a:rPr lang="pl-PL" sz="2800" dirty="0"/>
              <a:t>Rzeszowskiego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87624" y="3212976"/>
            <a:ext cx="77277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n-lt"/>
                <a:cs typeface="Times New Roman" pitchFamily="18" charset="0"/>
              </a:rPr>
              <a:t>cia i sukcesy poradni: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seminarium naukowym „Prawo chińskie - aspekty prawne i społeczne” 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Spotkania z praktykami: aplikantem notarialnym, kuratorami Sądu Rejonowego w Rzeszowie oraz na temat zmian w prawie pracy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Współorganizowanie z </a:t>
            </a:r>
            <a:r>
              <a:rPr lang="pl-PL" sz="1300" dirty="0" err="1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Amnesty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International maratonu pisania listów 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Działania w ramach Street Law z jedną szkołą podstawową oraz jednym liceum ogólnokształcącym</a:t>
            </a:r>
          </a:p>
          <a:p>
            <a:pPr marL="285750" indent="-285750" algn="just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Udział w reportażu telewizyjnym w magaz</a:t>
            </a: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ynie studenckim „Indeks” TVP Rzeszów </a:t>
            </a:r>
            <a:endParaRPr lang="pl-PL" sz="13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  <a:p>
            <a:pPr defTabSz="912813">
              <a:spcBef>
                <a:spcPct val="50000"/>
              </a:spcBef>
              <a:defRPr/>
            </a:pPr>
            <a:endParaRPr lang="pl-PL" sz="1300" b="1" dirty="0">
              <a:solidFill>
                <a:srgbClr val="0033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918662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8316416" cy="1224136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Uniwersytecka Poradnia Prawna Uniwersytetu </a:t>
            </a:r>
            <a:br>
              <a:rPr lang="pl-PL" sz="2800" dirty="0"/>
            </a:br>
            <a:r>
              <a:rPr lang="pl-PL" sz="2800" dirty="0"/>
              <a:t>Rzeszowskiego 2003-2023</a:t>
            </a:r>
          </a:p>
        </p:txBody>
      </p:sp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3561AD74-C7BF-6FEF-DDE8-AA34CBF1696B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4788023" y="5647287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910EC20-775B-697E-C43B-74238AEF119D}"/>
              </a:ext>
            </a:extLst>
          </p:cNvPr>
          <p:cNvSpPr/>
          <p:nvPr/>
        </p:nvSpPr>
        <p:spPr bwMode="auto">
          <a:xfrm>
            <a:off x="4788023" y="6597353"/>
            <a:ext cx="288034" cy="457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5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7B49C38-CA27-2CE0-CDA5-FDC9E3AE50EA}"/>
              </a:ext>
            </a:extLst>
          </p:cNvPr>
          <p:cNvGraphicFramePr>
            <a:graphicFrameLocks/>
          </p:cNvGraphicFramePr>
          <p:nvPr/>
        </p:nvGraphicFramePr>
        <p:xfrm flipH="1" flipV="1">
          <a:off x="709858" y="6269922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22B54065-815A-E2F5-597D-A320523A8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170688"/>
              </p:ext>
            </p:extLst>
          </p:nvPr>
        </p:nvGraphicFramePr>
        <p:xfrm>
          <a:off x="755576" y="25848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106DD1DD-914A-79D0-6E23-F53557FBF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475458"/>
              </p:ext>
            </p:extLst>
          </p:nvPr>
        </p:nvGraphicFramePr>
        <p:xfrm>
          <a:off x="4788024" y="2776200"/>
          <a:ext cx="4320000" cy="312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C38D2FE5-9BA5-AC2F-52F3-86F7638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21" y="3364151"/>
            <a:ext cx="11509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studenci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781E4BE9-C9A4-C22B-F06C-A8A08A6A0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563" y="4235676"/>
            <a:ext cx="1150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pl-PL" sz="1200" b="1" dirty="0">
                <a:latin typeface="Arial" charset="0"/>
              </a:rPr>
              <a:t>dydaktycy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1BDF08C2-B2BA-74D5-3924-AD539F447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21288"/>
            <a:ext cx="309562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spraw w latach 2003-2023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A65A79A-3BB9-46B9-6CF4-B2FE8BAB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908450"/>
            <a:ext cx="355131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pl-PL" sz="1400" b="1" dirty="0">
              <a:latin typeface="Arial" charset="0"/>
            </a:endParaRPr>
          </a:p>
          <a:p>
            <a:pPr algn="ctr" defTabSz="912813">
              <a:spcBef>
                <a:spcPct val="50000"/>
              </a:spcBef>
            </a:pPr>
            <a:r>
              <a:rPr lang="pl-PL" sz="1400" b="1" dirty="0">
                <a:latin typeface="Arial" charset="0"/>
              </a:rPr>
              <a:t>Liczba studentów i </a:t>
            </a:r>
            <a:r>
              <a:rPr lang="pl-PL" sz="1400" b="1" dirty="0">
                <a:solidFill>
                  <a:schemeClr val="bg2"/>
                </a:solidFill>
                <a:latin typeface="Arial" charset="0"/>
              </a:rPr>
              <a:t>personelu dydaktycznego </a:t>
            </a:r>
            <a:r>
              <a:rPr lang="pl-PL" sz="1400" b="1" dirty="0">
                <a:latin typeface="Arial" charset="0"/>
              </a:rPr>
              <a:t>w latach 2003-2023</a:t>
            </a:r>
          </a:p>
        </p:txBody>
      </p:sp>
    </p:spTree>
    <p:extLst>
      <p:ext uri="{BB962C8B-B14F-4D97-AF65-F5344CB8AC3E}">
        <p14:creationId xmlns:p14="http://schemas.microsoft.com/office/powerpoint/2010/main" val="2329528810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8AF9E50-8AFD-129A-4BBF-27D4AD86A56C}"/>
              </a:ext>
            </a:extLst>
          </p:cNvPr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72563088"/>
              </p:ext>
            </p:extLst>
          </p:nvPr>
        </p:nvGraphicFramePr>
        <p:xfrm>
          <a:off x="877888" y="2543175"/>
          <a:ext cx="8051800" cy="397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056784" y="2276872"/>
            <a:ext cx="2051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Spraw łącznie: 60 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Studentów: 12</a:t>
            </a:r>
          </a:p>
          <a:p>
            <a:pPr algn="r" defTabSz="912813">
              <a:spcBef>
                <a:spcPct val="50000"/>
              </a:spcBef>
            </a:pP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Dydaktyków: 7 </a:t>
            </a:r>
          </a:p>
        </p:txBody>
      </p:sp>
    </p:spTree>
    <p:extLst>
      <p:ext uri="{BB962C8B-B14F-4D97-AF65-F5344CB8AC3E}">
        <p14:creationId xmlns:p14="http://schemas.microsoft.com/office/powerpoint/2010/main" val="3788172748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73832"/>
            <a:ext cx="8001000" cy="1143000"/>
          </a:xfrm>
        </p:spPr>
        <p:txBody>
          <a:bodyPr/>
          <a:lstStyle/>
          <a:p>
            <a:pPr defTabSz="912813" eaLnBrk="1" hangingPunct="1"/>
            <a:r>
              <a:rPr lang="pl-PL" sz="2800" dirty="0"/>
              <a:t>Koło Naukowe Studencka Poradnia Prawa w Collegium Polonicum w Słubicach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71600" y="2924944"/>
            <a:ext cx="7943800" cy="15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>
              <a:lnSpc>
                <a:spcPct val="150000"/>
              </a:lnSpc>
              <a:spcBef>
                <a:spcPct val="50000"/>
              </a:spcBef>
              <a:defRPr/>
            </a:pPr>
            <a:endParaRPr lang="pl-PL" sz="13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defTabSz="912813">
              <a:lnSpc>
                <a:spcPct val="150000"/>
              </a:lnSpc>
              <a:spcBef>
                <a:spcPct val="50000"/>
              </a:spcBef>
              <a:defRPr/>
            </a:pP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N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ajwa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ż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niejsze osi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ą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gni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ę</a:t>
            </a:r>
            <a:r>
              <a:rPr lang="pl-PL" sz="1300" b="1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cia i sukcesy poradni:</a:t>
            </a:r>
          </a:p>
          <a:p>
            <a:pPr marL="285750" indent="-285750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Uporządkowanie spraw organizacyjnych, szkolenie nowych członków</a:t>
            </a:r>
          </a:p>
          <a:p>
            <a:pPr marL="285750" indent="-285750" defTabSz="912813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pl-PL" sz="1300" dirty="0">
                <a:solidFill>
                  <a:schemeClr val="accent5">
                    <a:lumMod val="25000"/>
                  </a:schemeClr>
                </a:solidFill>
                <a:latin typeface="+mj-lt"/>
                <a:cs typeface="Times New Roman" pitchFamily="18" charset="0"/>
              </a:rPr>
              <a:t>Propagowanie działalności Poradni przez media społecznościowe</a:t>
            </a:r>
          </a:p>
        </p:txBody>
      </p:sp>
    </p:spTree>
    <p:extLst>
      <p:ext uri="{BB962C8B-B14F-4D97-AF65-F5344CB8AC3E}">
        <p14:creationId xmlns:p14="http://schemas.microsoft.com/office/powerpoint/2010/main" val="21030049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psułki">
  <a:themeElements>
    <a:clrScheme name="">
      <a:dk1>
        <a:srgbClr val="003366"/>
      </a:dk1>
      <a:lt1>
        <a:srgbClr val="FFFFFF"/>
      </a:lt1>
      <a:dk2>
        <a:srgbClr val="3366CC"/>
      </a:dk2>
      <a:lt2>
        <a:srgbClr val="003366"/>
      </a:lt2>
      <a:accent1>
        <a:srgbClr val="6699FF"/>
      </a:accent1>
      <a:accent2>
        <a:srgbClr val="99CCFF"/>
      </a:accent2>
      <a:accent3>
        <a:srgbClr val="FFFFFF"/>
      </a:accent3>
      <a:accent4>
        <a:srgbClr val="002A56"/>
      </a:accent4>
      <a:accent5>
        <a:srgbClr val="B8CAFF"/>
      </a:accent5>
      <a:accent6>
        <a:srgbClr val="8AB9E7"/>
      </a:accent6>
      <a:hlink>
        <a:srgbClr val="0000FF"/>
      </a:hlink>
      <a:folHlink>
        <a:srgbClr val="99CCFF"/>
      </a:folHlink>
    </a:clrScheme>
    <a:fontScheme name="Kapsułk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psułki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ułki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ułki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62332</TotalTime>
  <Words>8751</Words>
  <Application>Microsoft Office PowerPoint</Application>
  <PresentationFormat>Pokaz na ekranie (4:3)</PresentationFormat>
  <Paragraphs>1299</Paragraphs>
  <Slides>140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140</vt:i4>
      </vt:variant>
    </vt:vector>
  </HeadingPairs>
  <TitlesOfParts>
    <vt:vector size="147" baseType="lpstr">
      <vt:lpstr>Arial</vt:lpstr>
      <vt:lpstr>Calibri</vt:lpstr>
      <vt:lpstr>Times New Roman</vt:lpstr>
      <vt:lpstr>Wingdings</vt:lpstr>
      <vt:lpstr>Kapsułki</vt:lpstr>
      <vt:lpstr>Obraz - mapa bitowa</vt:lpstr>
      <vt:lpstr>Bitmap Image</vt:lpstr>
      <vt:lpstr>Studenckie Poradnie Prawne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Poradnie w Polsce</vt:lpstr>
      <vt:lpstr>Poradnie spełniające standardy</vt:lpstr>
      <vt:lpstr>Rok akademicki 2022/2023 działalności poradni w liczbach</vt:lpstr>
      <vt:lpstr>W porównaniu z poprzednim rokiem akademickim…</vt:lpstr>
      <vt:lpstr>W porównaniu z poprzednimi latami…</vt:lpstr>
      <vt:lpstr>W porównaniu z poprzednimi latami…</vt:lpstr>
      <vt:lpstr>Ile spraw  zostało przyjętych przez poradnie?</vt:lpstr>
      <vt:lpstr>Ilu studentów  działało w poradniach?</vt:lpstr>
      <vt:lpstr>Ilu pracowników dydaktycznych  działało w poradniach?</vt:lpstr>
      <vt:lpstr>Rodzaje spraw rozpatrywanych przez poradnie</vt:lpstr>
      <vt:lpstr>Podział spraw ze względu na rodzaje</vt:lpstr>
      <vt:lpstr>Sprawy karne</vt:lpstr>
      <vt:lpstr>Sprawy z zakresu ogólnej problematyki prawa cywilnego</vt:lpstr>
      <vt:lpstr>Sprawy rodzinne</vt:lpstr>
      <vt:lpstr>Sprawy spadkowe</vt:lpstr>
      <vt:lpstr>Sprawy związane z pracą, ubezpiecze-niami społecznymi i bezrobociem</vt:lpstr>
      <vt:lpstr>Prezentacja programu PowerPoint</vt:lpstr>
      <vt:lpstr>Sprawy z zakresu prawa  i postępowania administracyjnego</vt:lpstr>
      <vt:lpstr>Sprawy z zakresu prawa lokalowego i spółdzielczego</vt:lpstr>
      <vt:lpstr>Sprawy finansowe</vt:lpstr>
      <vt:lpstr>Sprawy związane z przemocą wobec kobiet</vt:lpstr>
      <vt:lpstr>Sprawy związane z prawami uchodźców i cudzoziemców</vt:lpstr>
      <vt:lpstr>Sprawy związane z prawami osób z niepełnosprawnościami</vt:lpstr>
      <vt:lpstr>Sprawy związane ze służbą zdrowia</vt:lpstr>
      <vt:lpstr>Sprawy związane z pomocą organizacjom pozarządowym (NGO)</vt:lpstr>
      <vt:lpstr>Sprawy inne</vt:lpstr>
      <vt:lpstr>Czas załatwiania spraw klientów poradni</vt:lpstr>
      <vt:lpstr>Źródła wiedzy o poradniach</vt:lpstr>
      <vt:lpstr>Czy klienci poradni korzystali wcześniej z profesjonalnej pomocy prawnej?</vt:lpstr>
      <vt:lpstr>Prezentacja programu PowerPoint</vt:lpstr>
      <vt:lpstr>Studencka Poradnia Prawna – Pracownia Wydziału Prawa Uniwersytetu w Białymstoku</vt:lpstr>
      <vt:lpstr>Studencka Poradnia Prawna – Pracownia Wydziału Prawa Uniwersytetu w Białymstoku</vt:lpstr>
      <vt:lpstr>Studencka Poradnia Prawna – Pracownia Wydziału Prawa Uniwersytetu w Białymstoku</vt:lpstr>
      <vt:lpstr>Studencka Poradnia Prawna – Pracownia Wydziału Prawa (UwB) 2003-2023</vt:lpstr>
      <vt:lpstr>Studencka Poradnia Prawna Wydziału Prawa  i Administracji Uniwersytetu Gdańskiego</vt:lpstr>
      <vt:lpstr>Studencka Poradnia Prawna Wydziału Prawa  i Administracji Uniwersytetu Gdańskiego</vt:lpstr>
      <vt:lpstr>Studencka Poradnia Prawna Wydziału Prawa  i Administracji UG 2003-2023</vt:lpstr>
      <vt:lpstr>Studencka Poradnia Prawna Uniwersytetu WSB Merito w Gdańsku</vt:lpstr>
      <vt:lpstr>Studencka Poradnia Prawna Uniwersytetu WSB Merito w Gdańsku</vt:lpstr>
      <vt:lpstr>Studencka Poradnia Prawna Uniwersytetu WSB Merito w Gdańsku 2010-2023</vt:lpstr>
      <vt:lpstr>Studencka Poradnia Prawna przy Wyższej Szkole Administracji i Biznesu w Gdyni </vt:lpstr>
      <vt:lpstr>Studencka Poradnia Prawna Wydziału Prawa i Administracji Uniwersytetu Śląskiego</vt:lpstr>
      <vt:lpstr>Studencka Poradnia Prawna Wydziału Prawa  i Administracji Uniwersytetu Śląskiego</vt:lpstr>
      <vt:lpstr>Studencka Poradnia Prawna Wydziału Prawa  i Administracji UŚ 2003-2023</vt:lpstr>
      <vt:lpstr>Poradnia Prawna przy Studenckim Naukowym Kole Ekonomii Społecznej Wydziału Nauk Ekonomicznych Politechniki Koszalińskiej</vt:lpstr>
      <vt:lpstr>Studencka Poradnia Prawna Krakowskiej Akademii im. Andrzeja Frycza-Modrzewskiego</vt:lpstr>
      <vt:lpstr>Studencka Poradnia Prawna Krakowskiej Akademii im. Andrzeja Frycza-Modrzewskiego</vt:lpstr>
      <vt:lpstr>Studencka Poradnia Prawna KAAFM 2009-2023</vt:lpstr>
      <vt:lpstr>Studencka Poradnia Prawna Uniwersytetu Jagiellońskiego </vt:lpstr>
      <vt:lpstr>Studencka Poradnia Prawna Uniwersytetu Jagiellońskiego </vt:lpstr>
      <vt:lpstr>Studencka Poradnia Prawna Uniwersytetu Jagiellońskiego 2003-2023</vt:lpstr>
      <vt:lpstr>Uniwersytecka Poradnia Prawna Katolickiego  Uniwersytetu Lubelskiego Jana Pawła II</vt:lpstr>
      <vt:lpstr>Uniwersytecka Poradnia Prawna Katolickiego  Uniwersytetu Lubelskiego Jana Pawła II</vt:lpstr>
      <vt:lpstr>Uniwersytecka Poradnia Prawna Katolickiego  Uniwersytetu Lubelskiego 2003-2023</vt:lpstr>
      <vt:lpstr>Uniwersytecka Studencka Poradnia Prawna  Uniwersytetu Marii Curie-Skłodowskiej</vt:lpstr>
      <vt:lpstr>Uniwersytecka Studencka Poradnia Prawna Uniwersytetu Marii Curie-Skłodowskiej</vt:lpstr>
      <vt:lpstr>Uniwersytecka Studencka Poradnia Prawna  UMCS 2003-2023 </vt:lpstr>
      <vt:lpstr>Studencki Punkt Informacji Prawnej - Klinika Prawa WPiA Uniwersytetu Łódzkiego</vt:lpstr>
      <vt:lpstr>Studencki Punkt Informacji Prawnej - Klinika Prawa WPiA Uniwersytetu Łódzkiego</vt:lpstr>
      <vt:lpstr>Studencki Punkt Informacji Prawnej - Klinika Prawa WPiA Uniwersytetu Łódzkiego 2003-2023</vt:lpstr>
      <vt:lpstr>Studencka Poradnia Prawna Uniwersytetu Warmińsko-Mazurskiego Olsztynie </vt:lpstr>
      <vt:lpstr>Studencka Poradnia Prawna Uniwersytetu Warmińsko-Mazurskiego Olsztynie </vt:lpstr>
      <vt:lpstr>Studencka Poradnia Prawna Uniwersytetu Warmińsko-Mazurskiego Olsztynie 2004-2023</vt:lpstr>
      <vt:lpstr>Uniwersytecka Studencka Poradnia Prawna „Klinika Prawa” WPiA Uniwersytetu Opolskiego</vt:lpstr>
      <vt:lpstr>Uniwersytecka Studencka Poradnia Prawna „Klinika Prawa” WPiA Uniwersytetu Opolskiego</vt:lpstr>
      <vt:lpstr>Uniwersytecka Studencka Poradnia Prawna „Klinika Prawa” WPiA Uniwersytetu Opolskiego</vt:lpstr>
      <vt:lpstr>Uniwersytecka Studencka Poradnia Prawna „Klinika Prawa” WPiA Uniwersytetu Opolskiego 2003-2023</vt:lpstr>
      <vt:lpstr>Studencka Uniwersytecka Poradnia Prawna przy WPiA Uniwersytetu Adama Mickiewicza</vt:lpstr>
      <vt:lpstr>Studencka Uniwersytecka Poradnia Prawna przy WPiA Uniwersytetu Adama Mickiewicza</vt:lpstr>
      <vt:lpstr>Studencka Uniwersytecka Poradnia Prawna przy WPiA UAM 2003-2023</vt:lpstr>
      <vt:lpstr>Klinika Prawa Uniwersytet Technologiczno-Humanistyczny w Radomiu</vt:lpstr>
      <vt:lpstr>Klinika Prawa Uniwersytet Technologiczno-Humanistyczny w Radomiu</vt:lpstr>
      <vt:lpstr>Studenckie Biuro Porad Prawnych „Klinika Prawa” WSPiA Rzeszowska Szkoła Wyższa</vt:lpstr>
      <vt:lpstr>Studenckie Biuro Porad Prawnych „Klinika Prawa” WSPiA Rzeszowska Szkoła Wyższa</vt:lpstr>
      <vt:lpstr>Studenckie Biuro Porad Prawnych „Klinika Prawa” WSPiA Rzeszowska Szkoła Wyższa</vt:lpstr>
      <vt:lpstr>Studenckie Biuro Porad Prawnych „Klinika Prawa” WSPiA Rzeszowska Szkoła Wyższa 2013-2023</vt:lpstr>
      <vt:lpstr>Uniwersytecka Poradnia Prawna Uniwersytetu Rzeszowskiego</vt:lpstr>
      <vt:lpstr>Uniwersytecka Poradnia Prawna Uniwersytetu Rzeszowskiego</vt:lpstr>
      <vt:lpstr>Uniwersytecka Poradnia Prawna Uniwersytetu  Rzeszowskiego 2003-2023</vt:lpstr>
      <vt:lpstr>Koło Naukowe Studencka Poradnia Prawa w Collegium Polonicum w Słubicach</vt:lpstr>
      <vt:lpstr>Koło Naukowe Studencka Poradnia Prawa w Collegium Polonicum w Słubicach</vt:lpstr>
      <vt:lpstr>Koło Naukowe Studencka Poradnia Prawa w Collegium Polonicum w Słubicach 2003-2023</vt:lpstr>
      <vt:lpstr>Klinika Prawa Wydziału Prawa i Administracji Uniwersytetu Szczecińskiego</vt:lpstr>
      <vt:lpstr>Klinika Prawa Wydziału Prawa i Administracji Uniwersytetu Szczecińskiego</vt:lpstr>
      <vt:lpstr>Klinika Prawa Wydziału Prawa i Administracji Uniwersytetu Szczecińskiego</vt:lpstr>
      <vt:lpstr>Klinika Prawa Wydziału Prawa i Administracji Uniwersytetu Szczecińskiego 2003-2023</vt:lpstr>
      <vt:lpstr>Uniwersytecka Poradnia Prawna Uniwersytetu Mikołaja Kopernika w Toruniu</vt:lpstr>
      <vt:lpstr>Uniwersytecka Poradnia Prawna Uniwersytetu Mikołaja Kopernika w Toruniu</vt:lpstr>
      <vt:lpstr>Uniwersytecka Poradnia Prawna Uniwersytetu Mikołaja Kopernika w Toruniu 2003-2023</vt:lpstr>
      <vt:lpstr>Klinika Prawa – Klinika Praw Dziecka przy AEH w Warszawie</vt:lpstr>
      <vt:lpstr>Uniwersytecka Studencka Poradnia Prawna WPiA UKSW w Warszawie </vt:lpstr>
      <vt:lpstr>Uniwersytecka Studencka Poradnia Prawna WPiA UKSW w Warszawie </vt:lpstr>
      <vt:lpstr>Uniwersytecka Studencka Poradnia Prawna WPiA UKSW 2012-2023</vt:lpstr>
      <vt:lpstr>Studencka Poradnia Prawna WPK UKSW w Warszawie</vt:lpstr>
      <vt:lpstr>Studencka Poradnia Prawna WPK UKSW w Warszawie 2006 – 2023</vt:lpstr>
      <vt:lpstr>Klinika Prawa, Studencki Ośrodek Pomocy Prawnej WPiA UW</vt:lpstr>
      <vt:lpstr>Klinika Prawa, Studencki Ośrodek Pomocy Prawnej WPiA UW</vt:lpstr>
      <vt:lpstr>Klinika Prawa, Studencki Ośrodek Pomocy Prawnej WPiA UW</vt:lpstr>
      <vt:lpstr>Klinika Prawa, Studencki Ośrodek Pomocy Prawnej WPiA UW 2003-2023</vt:lpstr>
      <vt:lpstr>Fundacja Academia Iuris im. Macieja Bednarkiewicza w Warszawie</vt:lpstr>
      <vt:lpstr>Fundacja Academia Iuris  im. Macieja Bednarkiewicza 2003-2023</vt:lpstr>
      <vt:lpstr>Studencka Poradnia Prawna przy Akademii  Leona Koźmińskiego w Warszawie</vt:lpstr>
      <vt:lpstr>Studencka Poradnia Prawna przy Akademii  Leona Koźmińskiego w Warszawie</vt:lpstr>
      <vt:lpstr>Studencka Poradnia Prawna przy Akademii  Leona Koźmińskiego 2004-2023</vt:lpstr>
      <vt:lpstr>Studencka Poradnia Prawna przy  Uczelni Łazarskiego w Warszawie</vt:lpstr>
      <vt:lpstr>Studencka Poradnia Prawna przy  Uczelni Łazarskiego w Warszawie</vt:lpstr>
      <vt:lpstr>Studencka Poradnia Prawna przy  Uczelni Łazarskiego w Warszawie 2004-2023</vt:lpstr>
      <vt:lpstr>Centrum Dydaktyczne Studencka Poradnia Prawna Uniwersytet SWPS</vt:lpstr>
      <vt:lpstr>Centrum Dydaktyczne Studencka Poradnia Prawna Uniwersytet SWPS</vt:lpstr>
      <vt:lpstr>Centrum Dydaktyczne Studencka Poradnia Prawna Uniwersytet SWPS 2014-2023</vt:lpstr>
      <vt:lpstr>Uniwersytecka Poradnia Prawna na WPAiE Uniwersytetu Wrocławskiego</vt:lpstr>
      <vt:lpstr>Uniwersytecka Poradnia Prawna na WPAiE Uniwersytetu Wrocławskiego</vt:lpstr>
      <vt:lpstr>Uniwersytecka Poradnia Prawna na WPAiE Uniwersytetu Wrocławskiego 2003-2023</vt:lpstr>
      <vt:lpstr>Problemy i „luki” prawne zaobserwowane przez poradnie 1/2 </vt:lpstr>
      <vt:lpstr>Problemy i „luki” prawne zaobserwowane przez poradnie 2/2 </vt:lpstr>
      <vt:lpstr>Czego najbardziej poradnia potrzebuje w najbliższym czasie, aby się rozwijać?</vt:lpstr>
      <vt:lpstr>Osiągnięcia Fundacji Uniwersyteckich Poradni Prawnych</vt:lpstr>
      <vt:lpstr>Osiągnięcia Fundacji Uniwersyteckich Poradni Prawnych</vt:lpstr>
      <vt:lpstr>Osiągnięcia Fundacji Uniwersyteckich Poradni Prawnych</vt:lpstr>
      <vt:lpstr>Osiągnięcia Fundacji Uniwersyteckich Poradni Prawnych</vt:lpstr>
      <vt:lpstr>Sponsorzy Fundacji Uniwersyteckich Poradni Prawnych</vt:lpstr>
      <vt:lpstr>Zapraszamy do współpracy</vt:lpstr>
    </vt:vector>
  </TitlesOfParts>
  <Company>UOKIK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Uniwersyteckie Poradnie Prawne</dc:title>
  <dc:creator>praktykant1</dc:creator>
  <cp:lastModifiedBy>Czernicki Filip</cp:lastModifiedBy>
  <cp:revision>1459</cp:revision>
  <dcterms:created xsi:type="dcterms:W3CDTF">2004-03-17T13:46:44Z</dcterms:created>
  <dcterms:modified xsi:type="dcterms:W3CDTF">2024-03-04T01:25:23Z</dcterms:modified>
</cp:coreProperties>
</file>